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3DF353"/>
    <a:srgbClr val="EFF4ED"/>
    <a:srgbClr val="4ADFE6"/>
    <a:srgbClr val="181DF8"/>
    <a:srgbClr val="FFFF00"/>
    <a:srgbClr val="563BF5"/>
    <a:srgbClr val="000000"/>
    <a:srgbClr val="FFFFFF"/>
    <a:srgbClr val="060B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4" d="100"/>
          <a:sy n="114" d="100"/>
        </p:scale>
        <p:origin x="-1668" y="-96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17.01.2021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17.01.2021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17.01.2021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78.jpeg"/><Relationship Id="rId7" Type="http://schemas.openxmlformats.org/officeDocument/2006/relationships/image" Target="../media/image7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1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4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10" Type="http://schemas.openxmlformats.org/officeDocument/2006/relationships/image" Target="../media/image67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1.emf"/><Relationship Id="rId5" Type="http://schemas.openxmlformats.org/officeDocument/2006/relationships/image" Target="../media/image70.png"/><Relationship Id="rId4" Type="http://schemas.openxmlformats.org/officeDocument/2006/relationships/image" Target="../media/image69.png"/><Relationship Id="rId9" Type="http://schemas.openxmlformats.org/officeDocument/2006/relationships/image" Target="../media/image6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992" y="167576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0" name="Группа 159"/>
          <p:cNvGrpSpPr/>
          <p:nvPr/>
        </p:nvGrpSpPr>
        <p:grpSpPr>
          <a:xfrm>
            <a:off x="4764345" y="1983576"/>
            <a:ext cx="1134357" cy="485706"/>
            <a:chOff x="2319112" y="375010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15-20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5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4559460" y="2131257"/>
            <a:ext cx="1223509" cy="409652"/>
          </a:xfrm>
          <a:prstGeom prst="wedgeRectCallout">
            <a:avLst>
              <a:gd name="adj1" fmla="val -30092"/>
              <a:gd name="adj2" fmla="val 14009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5135" y="137762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2" name="Группа 941"/>
          <p:cNvGrpSpPr/>
          <p:nvPr/>
        </p:nvGrpSpPr>
        <p:grpSpPr>
          <a:xfrm>
            <a:off x="6058760" y="1722209"/>
            <a:ext cx="1134357" cy="485706"/>
            <a:chOff x="2319112" y="3750101"/>
            <a:chExt cx="1134357" cy="229362"/>
          </a:xfrm>
        </p:grpSpPr>
        <p:sp>
          <p:nvSpPr>
            <p:cNvPr id="943" name="Прямоугольник 942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15-20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4" name="Прямая со стрелкой 943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-9557" y="563340"/>
            <a:ext cx="9146737" cy="6285240"/>
            <a:chOff x="1141530" y="563340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563340"/>
              <a:ext cx="6853204" cy="6285240"/>
            </a:xfrm>
            <a:prstGeom prst="rect">
              <a:avLst/>
            </a:prstGeom>
            <a:pattFill prst="wdUpDiag">
              <a:fgClr>
                <a:srgbClr val="FF0000"/>
              </a:fgClr>
              <a:bgClr>
                <a:schemeClr val="accent6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60931" y="2969904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766980" y="642914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39704" y="5517712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8001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41803" y="5131173"/>
            <a:ext cx="1995378" cy="1722549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6462652" y="640531"/>
            <a:ext cx="2665330" cy="2677656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44500" algn="just"/>
            <a:r>
              <a: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центра по гидрометеорологии и мониторингу окружающей </a:t>
            </a:r>
            <a:r>
              <a:rPr lang="ru-RU" sz="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среды:</a:t>
            </a:r>
          </a:p>
          <a:p>
            <a:pPr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                  По </a:t>
            </a:r>
            <a:r>
              <a:rPr lang="ru-RU" sz="800" b="1" dirty="0">
                <a:latin typeface="Times New Roman"/>
                <a:ea typeface="MS Mincho"/>
              </a:rPr>
              <a:t>Краснодарскому краю:</a:t>
            </a:r>
            <a:r>
              <a:rPr lang="ru-RU" sz="800" dirty="0">
                <a:latin typeface="Times New Roman"/>
                <a:ea typeface="Times New Roman"/>
              </a:rPr>
              <a:t> облачно с прояснениями. В большинстве районов снег, местами сильный снег, в отдельных районах очень сильный снег, сильная метель (ОЯ). До конца суток 17.01 местами в южной половине края сильный гололед (ОЯ). Ухудшение видимости в осадках и при метели 500-1000 м. Ветер западный и северо-западный 5-10 м/с, местами порывы ночью и утром 13-18 м/с, днем 9-14 м/с; на Черноморском побережье 12-14 м/с, местами порывы 15-20 м/с, вечером 17.01 на участке Анапа-Геленджик 20-25 м/с. Температура воздуха ночью -5…-10°, местами -10…-15°, днем -3…-8°.</a:t>
            </a:r>
          </a:p>
          <a:p>
            <a:pPr>
              <a:spcAft>
                <a:spcPts val="0"/>
              </a:spcAft>
            </a:pPr>
            <a:r>
              <a:rPr lang="ru-RU" sz="800" b="1" dirty="0" smtClean="0">
                <a:solidFill>
                  <a:srgbClr val="FF0000"/>
                </a:solidFill>
                <a:latin typeface="Times New Roman"/>
                <a:ea typeface="MS Mincho"/>
              </a:rPr>
              <a:t>                  </a:t>
            </a:r>
            <a:r>
              <a:rPr lang="ru-RU" sz="800" b="1" dirty="0" smtClean="0">
                <a:latin typeface="Times New Roman"/>
                <a:ea typeface="MS Mincho"/>
              </a:rPr>
              <a:t>На </a:t>
            </a:r>
            <a:r>
              <a:rPr lang="ru-RU" sz="800" b="1" dirty="0">
                <a:latin typeface="Times New Roman"/>
                <a:ea typeface="MS Mincho"/>
              </a:rPr>
              <a:t>Черноморском побережье</a:t>
            </a:r>
            <a:r>
              <a:rPr lang="ru-RU" sz="800" dirty="0">
                <a:latin typeface="Times New Roman"/>
                <a:ea typeface="MS Mincho"/>
              </a:rPr>
              <a:t>:</a:t>
            </a:r>
            <a:r>
              <a:rPr lang="ru-RU" sz="800" dirty="0">
                <a:latin typeface="Times New Roman"/>
                <a:ea typeface="Times New Roman"/>
              </a:rPr>
              <a:t> ночью -1…-6°, днем -3…2°.</a:t>
            </a:r>
          </a:p>
          <a:p>
            <a:pPr algn="just">
              <a:spcAft>
                <a:spcPts val="0"/>
              </a:spcAft>
            </a:pPr>
            <a:r>
              <a:rPr lang="ru-RU" sz="800" dirty="0" smtClean="0">
                <a:solidFill>
                  <a:srgbClr val="FF0000"/>
                </a:solidFill>
                <a:latin typeface="Times New Roman"/>
                <a:ea typeface="MS Mincho"/>
              </a:rPr>
              <a:t>                  </a:t>
            </a:r>
            <a:r>
              <a:rPr lang="ru-RU" sz="800" b="1" dirty="0" smtClean="0">
                <a:latin typeface="Times New Roman"/>
                <a:ea typeface="MS Mincho"/>
              </a:rPr>
              <a:t>По </a:t>
            </a:r>
            <a:r>
              <a:rPr lang="ru-RU" sz="800" b="1" dirty="0">
                <a:latin typeface="Times New Roman"/>
                <a:ea typeface="MS Mincho"/>
              </a:rPr>
              <a:t>г. Краснодару: </a:t>
            </a:r>
            <a:r>
              <a:rPr lang="ru-RU" sz="800" dirty="0">
                <a:latin typeface="Times New Roman"/>
                <a:ea typeface="Times New Roman"/>
              </a:rPr>
              <a:t>облачно. Снег, временами сильный снег (ОЯ), метель. Ветер западный и северо-западный 5-10 м/с, временами порывы до 13 м/с. Температура воздуха ночью -7…-9°, днем -4…-6°.</a:t>
            </a:r>
            <a:endParaRPr lang="ru-RU" sz="8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09528" y="5475530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65107" y="566122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24231" y="5515964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5-8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17536" y="5915988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73115" y="6101686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48678" y="5957298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31923" y="6345272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66381" y="6434173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11-15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58009" y="657618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8" y="1529354"/>
            <a:ext cx="2162368" cy="180062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318" name="TextBox 317"/>
          <p:cNvSpPr txBox="1"/>
          <p:nvPr/>
        </p:nvSpPr>
        <p:spPr>
          <a:xfrm>
            <a:off x="92115" y="1496901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7936" y="2249250"/>
            <a:ext cx="91811" cy="1064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3115" y="3328798"/>
            <a:ext cx="2174491" cy="174713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244" name="TextBox 243"/>
          <p:cNvSpPr txBox="1"/>
          <p:nvPr/>
        </p:nvSpPr>
        <p:spPr>
          <a:xfrm>
            <a:off x="95144" y="3346164"/>
            <a:ext cx="1956865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9429" y="3966892"/>
            <a:ext cx="80318" cy="10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594" y="5083938"/>
            <a:ext cx="2159652" cy="177069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241" name="TextBox 240"/>
          <p:cNvSpPr txBox="1"/>
          <p:nvPr/>
        </p:nvSpPr>
        <p:spPr>
          <a:xfrm>
            <a:off x="95017" y="5062517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062" y="5778909"/>
            <a:ext cx="85686" cy="1070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" name="TextBox 215"/>
          <p:cNvSpPr txBox="1"/>
          <p:nvPr/>
        </p:nvSpPr>
        <p:spPr>
          <a:xfrm>
            <a:off x="6744379" y="4027810"/>
            <a:ext cx="2100119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439778" y="4184345"/>
            <a:ext cx="2659269" cy="1006512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06.00 18.01.2021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189310" y="2608514"/>
            <a:ext cx="1357098" cy="678055"/>
            <a:chOff x="3785506" y="3091444"/>
            <a:chExt cx="1357098" cy="678055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957292" y="3091444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46554"/>
              <a:ext cx="336655" cy="18014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558421" y="4281699"/>
            <a:ext cx="1241699" cy="645069"/>
            <a:chOff x="2002643" y="4244165"/>
            <a:chExt cx="1241699" cy="6450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210149" y="4244165"/>
              <a:ext cx="1034193" cy="14833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093206" y="5040340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381333" y="6033221"/>
            <a:ext cx="1220809" cy="638324"/>
            <a:chOff x="4168110" y="5987650"/>
            <a:chExt cx="1220809" cy="638324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354726" y="5987650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0358"/>
              <a:ext cx="332076" cy="20567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175708" y="2554472"/>
            <a:ext cx="1486227" cy="773274"/>
            <a:chOff x="1701830" y="2380392"/>
            <a:chExt cx="1486227" cy="773274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701830" y="2380392"/>
              <a:ext cx="1486227" cy="2649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830226" y="1251641"/>
            <a:ext cx="1411826" cy="669817"/>
            <a:chOff x="4085567" y="1876124"/>
            <a:chExt cx="1411826" cy="669817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257288" y="1876124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71735" y="3236117"/>
            <a:ext cx="1315163" cy="678055"/>
            <a:chOff x="1030212" y="3466747"/>
            <a:chExt cx="1315163" cy="678055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240175" y="3466747"/>
              <a:ext cx="1105200" cy="162385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318580" y="692156"/>
            <a:ext cx="1144349" cy="662669"/>
            <a:chOff x="2481718" y="1333995"/>
            <a:chExt cx="1144349" cy="662669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92433" y="1333995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81718" y="1496582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829980" y="3710938"/>
            <a:ext cx="1230051" cy="672758"/>
            <a:chOff x="3539941" y="3901459"/>
            <a:chExt cx="1230051" cy="672758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735799" y="3901459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539941" y="4060470"/>
              <a:ext cx="312612" cy="164818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16618" y="4734036"/>
            <a:ext cx="1258898" cy="682072"/>
            <a:chOff x="3511095" y="3892145"/>
            <a:chExt cx="1258898" cy="68207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664519" y="389214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-13℃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" name="Рисунок 1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60140" y="667807"/>
            <a:ext cx="2978132" cy="20983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18.01.2021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70" y="5509955"/>
            <a:ext cx="3415043" cy="1350416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09" y="660176"/>
            <a:ext cx="9135291" cy="6197824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7" name="TextBox 226"/>
          <p:cNvSpPr txBox="1"/>
          <p:nvPr/>
        </p:nvSpPr>
        <p:spPr>
          <a:xfrm>
            <a:off x="180582" y="261674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3904235" y="3761935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97836" y="5266798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2338023" y="1993445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6" name="Полилиния 5"/>
          <p:cNvSpPr/>
          <p:nvPr/>
        </p:nvSpPr>
        <p:spPr>
          <a:xfrm rot="15435243">
            <a:off x="2323195" y="2813546"/>
            <a:ext cx="506839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4" name="Полилиния 53"/>
          <p:cNvSpPr/>
          <p:nvPr/>
        </p:nvSpPr>
        <p:spPr>
          <a:xfrm rot="1108378" flipH="1" flipV="1">
            <a:off x="3164131" y="2087198"/>
            <a:ext cx="875125" cy="53796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олилиния 57"/>
          <p:cNvSpPr/>
          <p:nvPr/>
        </p:nvSpPr>
        <p:spPr>
          <a:xfrm rot="4831103" flipH="1" flipV="1">
            <a:off x="1011127" y="4142602"/>
            <a:ext cx="296146" cy="60909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859003" y="5833604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Полилиния 21"/>
          <p:cNvSpPr/>
          <p:nvPr/>
        </p:nvSpPr>
        <p:spPr>
          <a:xfrm rot="5400000" flipH="1" flipV="1">
            <a:off x="2547832" y="5635740"/>
            <a:ext cx="564625" cy="1237349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Text Box 182"/>
          <p:cNvSpPr txBox="1">
            <a:spLocks noChangeArrowheads="1"/>
          </p:cNvSpPr>
          <p:nvPr/>
        </p:nvSpPr>
        <p:spPr bwMode="auto">
          <a:xfrm>
            <a:off x="7194678" y="272791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Астрахань</a:t>
            </a:r>
            <a:endParaRPr lang="ru-RU" alt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4848670" y="3952623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703308" y="672816"/>
            <a:ext cx="4034377" cy="830995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bg1"/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К территории Краснодарского края смещается область низкого давления, как следствие, 17.01.2021г. ожидаются осадки в виде дождя, </a:t>
            </a:r>
          </a:p>
          <a:p>
            <a:r>
              <a:rPr lang="ru-RU" dirty="0" smtClean="0"/>
              <a:t>мокрого снега и снега местами по краю. </a:t>
            </a:r>
          </a:p>
        </p:txBody>
      </p:sp>
      <p:sp>
        <p:nvSpPr>
          <p:cNvPr id="25" name="Полилиния 24"/>
          <p:cNvSpPr/>
          <p:nvPr/>
        </p:nvSpPr>
        <p:spPr>
          <a:xfrm rot="4618434" flipV="1">
            <a:off x="2009548" y="4872978"/>
            <a:ext cx="403845" cy="109359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 rot="16382738" flipH="1">
            <a:off x="7468434" y="4397601"/>
            <a:ext cx="300014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9529997">
            <a:off x="8153541" y="3571444"/>
            <a:ext cx="304125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249776">
            <a:off x="7550671" y="1655805"/>
            <a:ext cx="304125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2249776" flipH="1">
            <a:off x="6314601" y="1741512"/>
            <a:ext cx="515732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5340537" flipH="1">
            <a:off x="5624909" y="4394729"/>
            <a:ext cx="300014" cy="101040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ГО НОВОРОССИЙСК (РИСК НАРУШЕНИЯ ЭЛЕКТРОСНАБЖЕНИЯ)</a:t>
            </a:r>
            <a:endParaRPr lang="en-US" sz="1200" dirty="0" smtClean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</a:t>
            </a:r>
            <a:r>
              <a:rPr lang="en-US" sz="1200" dirty="0" smtClean="0">
                <a:solidFill>
                  <a:prstClr val="white"/>
                </a:solidFill>
              </a:rPr>
              <a:t>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631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8570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90" name="Picture 4" descr="E:\обозн.PN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8859" r="6112"/>
          <a:stretch/>
        </p:blipFill>
        <p:spPr bwMode="auto">
          <a:xfrm>
            <a:off x="6459409" y="2842428"/>
            <a:ext cx="806985" cy="1398585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9" name="Группа 198"/>
          <p:cNvGrpSpPr/>
          <p:nvPr/>
        </p:nvGrpSpPr>
        <p:grpSpPr>
          <a:xfrm>
            <a:off x="5506458" y="4874449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20-25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641" y="4651011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82014" y="2842394"/>
            <a:ext cx="1850200" cy="1416921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3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1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485" y="344624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3" name="Группа 2122"/>
          <p:cNvGrpSpPr/>
          <p:nvPr/>
        </p:nvGrpSpPr>
        <p:grpSpPr>
          <a:xfrm>
            <a:off x="279910" y="3753923"/>
            <a:ext cx="1134357" cy="485706"/>
            <a:chOff x="2319112" y="3750101"/>
            <a:chExt cx="1134357" cy="229362"/>
          </a:xfrm>
        </p:grpSpPr>
        <p:sp>
          <p:nvSpPr>
            <p:cNvPr id="2124" name="Прямоугольник 2123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20-25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5" name="Прямая со стрелкой 2124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39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41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485" y="344624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48" name="Группа 2147"/>
          <p:cNvGrpSpPr/>
          <p:nvPr/>
        </p:nvGrpSpPr>
        <p:grpSpPr>
          <a:xfrm>
            <a:off x="121172" y="3790149"/>
            <a:ext cx="1134357" cy="485706"/>
            <a:chOff x="2319112" y="3750101"/>
            <a:chExt cx="1134357" cy="229362"/>
          </a:xfrm>
        </p:grpSpPr>
        <p:sp>
          <p:nvSpPr>
            <p:cNvPr id="2416" name="Прямоугольник 2415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20-25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7" name="Прямая со стрелкой 2416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87458" y="3844025"/>
            <a:ext cx="1401255" cy="278946"/>
          </a:xfrm>
          <a:prstGeom prst="wedgeRectCallout">
            <a:avLst>
              <a:gd name="adj1" fmla="val 158237"/>
              <a:gd name="adj2" fmla="val -1614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45508" y="3434840"/>
            <a:ext cx="984214" cy="382170"/>
          </a:xfrm>
          <a:prstGeom prst="wedgeRectCallout">
            <a:avLst>
              <a:gd name="adj1" fmla="val 70624"/>
              <a:gd name="adj2" fmla="val -8137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57" y="555541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6" name="Группа 1435"/>
          <p:cNvGrpSpPr/>
          <p:nvPr/>
        </p:nvGrpSpPr>
        <p:grpSpPr>
          <a:xfrm>
            <a:off x="417968" y="5914187"/>
            <a:ext cx="1134357" cy="485706"/>
            <a:chOff x="2319112" y="3750101"/>
            <a:chExt cx="1134357" cy="229362"/>
          </a:xfrm>
        </p:grpSpPr>
        <p:sp>
          <p:nvSpPr>
            <p:cNvPr id="1437" name="Прямоугольник 1436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20-25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8" name="Прямая со стрелкой 1437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485" y="344624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7" name="Группа 526"/>
          <p:cNvGrpSpPr/>
          <p:nvPr/>
        </p:nvGrpSpPr>
        <p:grpSpPr>
          <a:xfrm>
            <a:off x="218482" y="3785559"/>
            <a:ext cx="1134357" cy="485706"/>
            <a:chOff x="2319112" y="375010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20-25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1" name="Прямая со стрелкой 530"/>
            <p:cNvCxnSpPr/>
            <p:nvPr/>
          </p:nvCxnSpPr>
          <p:spPr>
            <a:xfrm flipH="1">
              <a:off x="3168667" y="3785217"/>
              <a:ext cx="214023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538402</TotalTime>
  <Words>2351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24060</cp:revision>
  <cp:lastPrinted>2021-01-10T19:11:35Z</cp:lastPrinted>
  <dcterms:created xsi:type="dcterms:W3CDTF">2014-09-08T13:21:12Z</dcterms:created>
  <dcterms:modified xsi:type="dcterms:W3CDTF">2021-01-17T15:35:27Z</dcterms:modified>
</cp:coreProperties>
</file>