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11"/>
  </p:notesMasterIdLst>
  <p:handoutMasterIdLst>
    <p:handoutMasterId r:id="rId12"/>
  </p:handoutMasterIdLst>
  <p:sldIdLst>
    <p:sldId id="8046" r:id="rId2"/>
    <p:sldId id="8052" r:id="rId3"/>
    <p:sldId id="8064" r:id="rId4"/>
    <p:sldId id="8058" r:id="rId5"/>
    <p:sldId id="8060" r:id="rId6"/>
    <p:sldId id="8061" r:id="rId7"/>
    <p:sldId id="8062" r:id="rId8"/>
    <p:sldId id="8063" r:id="rId9"/>
    <p:sldId id="8065" r:id="rId10"/>
  </p:sldIdLst>
  <p:sldSz cx="9144000" cy="6858000" type="screen4x3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046"/>
            <p14:sldId id="8052"/>
            <p14:sldId id="8064"/>
            <p14:sldId id="8058"/>
            <p14:sldId id="8060"/>
            <p14:sldId id="8061"/>
            <p14:sldId id="8062"/>
            <p14:sldId id="8063"/>
            <p14:sldId id="8065"/>
          </p14:sldIdLst>
        </p14:section>
      </p14:sectionLst>
    </p:ext>
    <p:ext uri="{EFAFB233-063F-42B5-8137-9DF3F51BA10A}">
      <p15:sldGuideLst xmlns:p15="http://schemas.microsoft.com/office/powerpoint/2012/main" xmlns="">
        <p15:guide id="2" pos="3628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27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F353"/>
    <a:srgbClr val="EFF4ED"/>
    <a:srgbClr val="4ADFE6"/>
    <a:srgbClr val="FF0000"/>
    <a:srgbClr val="181DF8"/>
    <a:srgbClr val="FFFF00"/>
    <a:srgbClr val="563BF5"/>
    <a:srgbClr val="000000"/>
    <a:srgbClr val="FFFFFF"/>
    <a:srgbClr val="060B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67" autoAdjust="0"/>
    <p:restoredTop sz="96433" autoAdjust="0"/>
  </p:normalViewPr>
  <p:slideViewPr>
    <p:cSldViewPr snapToGrid="0">
      <p:cViewPr varScale="1">
        <p:scale>
          <a:sx n="113" d="100"/>
          <a:sy n="113" d="100"/>
        </p:scale>
        <p:origin x="-1746" y="-108"/>
      </p:cViewPr>
      <p:guideLst>
        <p:guide orient="horz" pos="4320"/>
        <p:guide pos="3628"/>
        <p:guide pos="2721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5" y="148"/>
            <a:ext cx="4308031" cy="341074"/>
          </a:xfrm>
          <a:prstGeom prst="rect">
            <a:avLst/>
          </a:prstGeom>
        </p:spPr>
        <p:txBody>
          <a:bodyPr vert="horz" lIns="88112" tIns="44051" rIns="88112" bIns="44051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0" y="148"/>
            <a:ext cx="4308031" cy="341074"/>
          </a:xfrm>
          <a:prstGeom prst="rect">
            <a:avLst/>
          </a:prstGeom>
        </p:spPr>
        <p:txBody>
          <a:bodyPr vert="horz" lIns="88112" tIns="44051" rIns="88112" bIns="44051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17.12.2020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45" y="6467742"/>
            <a:ext cx="4308031" cy="341072"/>
          </a:xfrm>
          <a:prstGeom prst="rect">
            <a:avLst/>
          </a:prstGeom>
        </p:spPr>
        <p:txBody>
          <a:bodyPr vert="horz" lIns="88112" tIns="44051" rIns="88112" bIns="44051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0" y="6467742"/>
            <a:ext cx="4308031" cy="341072"/>
          </a:xfrm>
          <a:prstGeom prst="rect">
            <a:avLst/>
          </a:prstGeom>
        </p:spPr>
        <p:txBody>
          <a:bodyPr vert="horz" lIns="88112" tIns="44051" rIns="88112" bIns="44051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5" y="49"/>
            <a:ext cx="4307733" cy="341623"/>
          </a:xfrm>
          <a:prstGeom prst="rect">
            <a:avLst/>
          </a:prstGeom>
        </p:spPr>
        <p:txBody>
          <a:bodyPr vert="horz" lIns="95408" tIns="47703" rIns="95408" bIns="47703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36" y="49"/>
            <a:ext cx="4307733" cy="341623"/>
          </a:xfrm>
          <a:prstGeom prst="rect">
            <a:avLst/>
          </a:prstGeom>
        </p:spPr>
        <p:txBody>
          <a:bodyPr vert="horz" lIns="95408" tIns="47703" rIns="95408" bIns="47703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17.12.2020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8525" y="850900"/>
            <a:ext cx="3063875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08" tIns="47703" rIns="95408" bIns="47703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0" y="3276749"/>
            <a:ext cx="7952739" cy="2680960"/>
          </a:xfrm>
          <a:prstGeom prst="rect">
            <a:avLst/>
          </a:prstGeom>
        </p:spPr>
        <p:txBody>
          <a:bodyPr vert="horz" lIns="95408" tIns="47703" rIns="95408" bIns="4770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45" y="6467297"/>
            <a:ext cx="4307733" cy="341621"/>
          </a:xfrm>
          <a:prstGeom prst="rect">
            <a:avLst/>
          </a:prstGeom>
        </p:spPr>
        <p:txBody>
          <a:bodyPr vert="horz" lIns="95408" tIns="47703" rIns="95408" bIns="47703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36" y="6467297"/>
            <a:ext cx="4307733" cy="341621"/>
          </a:xfrm>
          <a:prstGeom prst="rect">
            <a:avLst/>
          </a:prstGeom>
        </p:spPr>
        <p:txBody>
          <a:bodyPr vert="horz" lIns="95408" tIns="47703" rIns="95408" bIns="47703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30891" y="6467167"/>
            <a:ext cx="4307734" cy="34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405187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4094" y="3235357"/>
            <a:ext cx="7955042" cy="3065136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3600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3600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3600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 txBox="1">
            <a:spLocks noGrp="1" noChangeArrowheads="1"/>
          </p:cNvSpPr>
          <p:nvPr/>
        </p:nvSpPr>
        <p:spPr bwMode="auto">
          <a:xfrm>
            <a:off x="5632497" y="6466985"/>
            <a:ext cx="4306827" cy="34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65" tIns="45482" rIns="90965" bIns="45482" anchor="b"/>
          <a:lstStyle>
            <a:lvl1pPr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C5E2680-46CA-4793-9951-99B8CAEE4197}" type="slidenum">
              <a:rPr lang="ru-RU" sz="1200"/>
              <a:pPr algn="r" eaLnBrk="1" hangingPunct="1"/>
              <a:t>5</a:t>
            </a:fld>
            <a:endParaRPr lang="ru-RU" sz="1200" dirty="0"/>
          </a:p>
        </p:txBody>
      </p:sp>
      <p:sp>
        <p:nvSpPr>
          <p:cNvPr id="312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951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 txBox="1">
            <a:spLocks noGrp="1" noChangeArrowheads="1"/>
          </p:cNvSpPr>
          <p:nvPr/>
        </p:nvSpPr>
        <p:spPr bwMode="auto">
          <a:xfrm>
            <a:off x="5632497" y="6466985"/>
            <a:ext cx="4306827" cy="34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65" tIns="45482" rIns="90965" bIns="45482" anchor="b"/>
          <a:lstStyle>
            <a:lvl1pPr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C5E2680-46CA-4793-9951-99B8CAEE4197}" type="slidenum">
              <a:rPr lang="ru-RU" sz="1200"/>
              <a:pPr algn="r" eaLnBrk="1" hangingPunct="1"/>
              <a:t>6</a:t>
            </a:fld>
            <a:endParaRPr lang="ru-RU" sz="1200" dirty="0"/>
          </a:p>
        </p:txBody>
      </p:sp>
      <p:sp>
        <p:nvSpPr>
          <p:cNvPr id="312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825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 txBox="1">
            <a:spLocks noGrp="1" noChangeArrowheads="1"/>
          </p:cNvSpPr>
          <p:nvPr/>
        </p:nvSpPr>
        <p:spPr bwMode="auto">
          <a:xfrm>
            <a:off x="5632497" y="6466985"/>
            <a:ext cx="4306827" cy="34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65" tIns="45482" rIns="90965" bIns="45482" anchor="b"/>
          <a:lstStyle>
            <a:lvl1pPr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C5E2680-46CA-4793-9951-99B8CAEE4197}" type="slidenum">
              <a:rPr lang="ru-RU" sz="1200"/>
              <a:pPr algn="r" eaLnBrk="1" hangingPunct="1"/>
              <a:t>7</a:t>
            </a:fld>
            <a:endParaRPr lang="ru-RU" sz="1200" dirty="0"/>
          </a:p>
        </p:txBody>
      </p:sp>
      <p:sp>
        <p:nvSpPr>
          <p:cNvPr id="312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959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 txBox="1">
            <a:spLocks noGrp="1" noChangeArrowheads="1"/>
          </p:cNvSpPr>
          <p:nvPr/>
        </p:nvSpPr>
        <p:spPr bwMode="auto">
          <a:xfrm>
            <a:off x="5632497" y="6466985"/>
            <a:ext cx="4306827" cy="34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65" tIns="45482" rIns="90965" bIns="45482" anchor="b"/>
          <a:lstStyle>
            <a:lvl1pPr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C5E2680-46CA-4793-9951-99B8CAEE4197}" type="slidenum">
              <a:rPr lang="ru-RU" sz="1200"/>
              <a:pPr algn="r" eaLnBrk="1" hangingPunct="1"/>
              <a:t>8</a:t>
            </a:fld>
            <a:endParaRPr lang="ru-RU" sz="1200" dirty="0"/>
          </a:p>
        </p:txBody>
      </p:sp>
      <p:sp>
        <p:nvSpPr>
          <p:cNvPr id="312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502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17.12.2020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17.12.2020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17.12.2020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17.12.2020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17.12.2020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17.12.2020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17.12.2020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17.12.2020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17.12.2020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17.12.2020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17.12.2020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17.12.2020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12" Type="http://schemas.openxmlformats.org/officeDocument/2006/relationships/image" Target="../media/image59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7.png"/><Relationship Id="rId11" Type="http://schemas.openxmlformats.org/officeDocument/2006/relationships/image" Target="../media/image50.png"/><Relationship Id="rId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3.emf"/><Relationship Id="rId11" Type="http://schemas.openxmlformats.org/officeDocument/2006/relationships/image" Target="../media/image51.png"/><Relationship Id="rId5" Type="http://schemas.openxmlformats.org/officeDocument/2006/relationships/image" Target="../media/image62.png"/><Relationship Id="rId10" Type="http://schemas.openxmlformats.org/officeDocument/2006/relationships/image" Target="../media/image49.png"/><Relationship Id="rId4" Type="http://schemas.openxmlformats.org/officeDocument/2006/relationships/image" Target="../media/image61.png"/><Relationship Id="rId9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4.png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5.pn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8.png"/><Relationship Id="rId7" Type="http://schemas.openxmlformats.org/officeDocument/2006/relationships/image" Target="../media/image67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package" Target="../embeddings/Microsoft_Word_Document1.docx"/><Relationship Id="rId5" Type="http://schemas.openxmlformats.org/officeDocument/2006/relationships/oleObject" Target="../embeddings/oleObject4.bin"/><Relationship Id="rId4" Type="http://schemas.openxmlformats.org/officeDocument/2006/relationships/image" Target="../media/image69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" y="0"/>
            <a:ext cx="9150350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3551238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70"/>
            <a:ext cx="9144000" cy="10404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ОБСТАНОВКИ В СООТВЕТСТВИИ С ПРОГНОЗОМ </a:t>
            </a:r>
            <a:endParaRPr lang="ru-RU" altLang="ru-RU" sz="21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НА ТЕРРИТОРИИ КРАСНОДАРСКОГО </a:t>
            </a: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65102"/>
            <a:ext cx="1436688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90" y="4221088"/>
            <a:ext cx="653263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90" y="4221088"/>
            <a:ext cx="43550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844" y="4221090"/>
            <a:ext cx="4527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8776" y="4221088"/>
            <a:ext cx="460088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775" y="4221088"/>
            <a:ext cx="43550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05035" y="4221090"/>
            <a:ext cx="435988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30656" y="4221088"/>
            <a:ext cx="426482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0515" y="4221088"/>
            <a:ext cx="441238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94705" y="4221088"/>
            <a:ext cx="439452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256" y="4221090"/>
            <a:ext cx="42672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5264" y="4221088"/>
            <a:ext cx="309178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72111" y="4221088"/>
            <a:ext cx="434721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51592" y="4221090"/>
            <a:ext cx="436196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075" y="4221090"/>
            <a:ext cx="430224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913846" y="4221090"/>
            <a:ext cx="433873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9457" y="4962452"/>
            <a:ext cx="428748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6489" y="4962454"/>
            <a:ext cx="434384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08747" y="4962454"/>
            <a:ext cx="463841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111" y="4962454"/>
            <a:ext cx="464978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65464" y="4962454"/>
            <a:ext cx="460485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76972" y="4962452"/>
            <a:ext cx="45588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86146" y="4962982"/>
            <a:ext cx="430841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8809" y="4963501"/>
            <a:ext cx="444814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864818" y="4961930"/>
            <a:ext cx="452588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366174" y="4961930"/>
            <a:ext cx="455015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878146" y="4961932"/>
            <a:ext cx="452830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398019" y="4961930"/>
            <a:ext cx="451576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40867" y="4978372"/>
            <a:ext cx="457645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38129" y="4961932"/>
            <a:ext cx="505992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981808" y="4961932"/>
            <a:ext cx="454167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043252" y="5624333"/>
            <a:ext cx="7054093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3055904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8" y="656599"/>
            <a:ext cx="9145470" cy="6201401"/>
          </a:xfrm>
          <a:prstGeom prst="rect">
            <a:avLst/>
          </a:prstGeom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prstClr val="white"/>
                </a:solidFill>
              </a:rPr>
              <a:t>ИНФОРМАЦИОННЫЕ МАТЕРИАЛЫ ПО ПОРЫВАМ ВЕТРА </a:t>
            </a:r>
          </a:p>
          <a:p>
            <a:r>
              <a:rPr lang="ru-RU" sz="1200" dirty="0">
                <a:solidFill>
                  <a:prstClr val="white"/>
                </a:solidFill>
              </a:rPr>
              <a:t>НА ТЕРРИТОРИИ КРАСНОДАРСКОГО </a:t>
            </a:r>
            <a:r>
              <a:rPr lang="ru-RU" sz="1200" dirty="0" smtClean="0">
                <a:solidFill>
                  <a:prstClr val="white"/>
                </a:solidFill>
              </a:rPr>
              <a:t>КРАЯ</a:t>
            </a:r>
          </a:p>
          <a:p>
            <a:r>
              <a:rPr lang="ru-RU" sz="1200" dirty="0" smtClean="0">
                <a:solidFill>
                  <a:prstClr val="white"/>
                </a:solidFill>
              </a:rPr>
              <a:t>(с использованием информационных ресурсов </a:t>
            </a:r>
            <a:r>
              <a:rPr lang="en-US" sz="1200" dirty="0" err="1" smtClean="0">
                <a:solidFill>
                  <a:prstClr val="white"/>
                </a:solidFill>
              </a:rPr>
              <a:t>Ventusky</a:t>
            </a:r>
            <a:r>
              <a:rPr lang="ru-RU" sz="1200" dirty="0" smtClean="0">
                <a:solidFill>
                  <a:prstClr val="white"/>
                </a:solidFill>
              </a:rPr>
              <a:t>, </a:t>
            </a:r>
            <a:r>
              <a:rPr lang="en-US" sz="1200" dirty="0" smtClean="0">
                <a:solidFill>
                  <a:prstClr val="white"/>
                </a:solidFill>
              </a:rPr>
              <a:t>Windy)</a:t>
            </a:r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264" name="TextBox 263"/>
          <p:cNvSpPr txBox="1"/>
          <p:nvPr/>
        </p:nvSpPr>
        <p:spPr>
          <a:xfrm>
            <a:off x="0" y="663001"/>
            <a:ext cx="2318085" cy="461663"/>
          </a:xfrm>
          <a:prstGeom prst="rect">
            <a:avLst/>
          </a:prstGeom>
          <a:solidFill>
            <a:srgbClr val="FFFF00">
              <a:alpha val="80000"/>
            </a:srgb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Порывы ветра, м/с</a:t>
            </a:r>
          </a:p>
          <a:p>
            <a:r>
              <a:rPr lang="ru-RU" dirty="0" smtClean="0"/>
              <a:t>18.12.2020</a:t>
            </a:r>
            <a:endParaRPr lang="ru-RU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" y="92157"/>
            <a:ext cx="568919" cy="45504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225" y="101233"/>
            <a:ext cx="789545" cy="399507"/>
          </a:xfrm>
          <a:prstGeom prst="rect">
            <a:avLst/>
          </a:prstGeom>
        </p:spPr>
      </p:pic>
      <p:grpSp>
        <p:nvGrpSpPr>
          <p:cNvPr id="67" name="Группа 66"/>
          <p:cNvGrpSpPr/>
          <p:nvPr/>
        </p:nvGrpSpPr>
        <p:grpSpPr>
          <a:xfrm>
            <a:off x="6874410" y="2777660"/>
            <a:ext cx="2263863" cy="1172180"/>
            <a:chOff x="6479404" y="4986230"/>
            <a:chExt cx="2557092" cy="1166340"/>
          </a:xfrm>
        </p:grpSpPr>
        <p:sp>
          <p:nvSpPr>
            <p:cNvPr id="68" name="Text Box 830"/>
            <p:cNvSpPr txBox="1">
              <a:spLocks noChangeArrowheads="1"/>
            </p:cNvSpPr>
            <p:nvPr/>
          </p:nvSpPr>
          <p:spPr bwMode="auto">
            <a:xfrm>
              <a:off x="6479405" y="5257757"/>
              <a:ext cx="2557090" cy="89481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4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44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муниципальных образований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1740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населенных пунктов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1 215 462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дома, 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 620 688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чел.;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6 153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СЗО;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1 165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автомобильных мостов.</a:t>
              </a:r>
            </a:p>
          </p:txBody>
        </p:sp>
        <p:sp>
          <p:nvSpPr>
            <p:cNvPr id="69" name="Rectangle 84"/>
            <p:cNvSpPr>
              <a:spLocks noChangeArrowheads="1"/>
            </p:cNvSpPr>
            <p:nvPr/>
          </p:nvSpPr>
          <p:spPr bwMode="auto">
            <a:xfrm>
              <a:off x="6479404" y="4986230"/>
              <a:ext cx="2557092" cy="33807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9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 наихудшем сценарии в зону отключения попадают:</a:t>
              </a:r>
              <a:endParaRPr lang="ru-RU" sz="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0" name="Text Box 182"/>
          <p:cNvSpPr txBox="1">
            <a:spLocks noChangeArrowheads="1"/>
          </p:cNvSpPr>
          <p:nvPr/>
        </p:nvSpPr>
        <p:spPr bwMode="auto">
          <a:xfrm>
            <a:off x="2098355" y="1193984"/>
            <a:ext cx="933634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Ейский район</a:t>
            </a:r>
          </a:p>
        </p:txBody>
      </p:sp>
      <p:sp>
        <p:nvSpPr>
          <p:cNvPr id="81" name="Text Box 182"/>
          <p:cNvSpPr txBox="1">
            <a:spLocks noChangeArrowheads="1"/>
          </p:cNvSpPr>
          <p:nvPr/>
        </p:nvSpPr>
        <p:spPr bwMode="auto">
          <a:xfrm>
            <a:off x="1841873" y="2339203"/>
            <a:ext cx="1486227" cy="26490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 err="1"/>
              <a:t>Приморско-Ахтарский</a:t>
            </a:r>
            <a:r>
              <a:rPr lang="ru-RU" altLang="ru-RU" dirty="0"/>
              <a:t> район</a:t>
            </a:r>
          </a:p>
        </p:txBody>
      </p:sp>
      <p:sp>
        <p:nvSpPr>
          <p:cNvPr id="82" name="Text Box 182"/>
          <p:cNvSpPr txBox="1">
            <a:spLocks noChangeArrowheads="1"/>
          </p:cNvSpPr>
          <p:nvPr/>
        </p:nvSpPr>
        <p:spPr bwMode="auto">
          <a:xfrm>
            <a:off x="668392" y="3277918"/>
            <a:ext cx="1105200" cy="16238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Темрюкский район</a:t>
            </a:r>
          </a:p>
        </p:txBody>
      </p:sp>
      <p:sp>
        <p:nvSpPr>
          <p:cNvPr id="83" name="Text Box 182"/>
          <p:cNvSpPr txBox="1">
            <a:spLocks noChangeArrowheads="1"/>
          </p:cNvSpPr>
          <p:nvPr/>
        </p:nvSpPr>
        <p:spPr bwMode="auto">
          <a:xfrm>
            <a:off x="3163606" y="5176314"/>
            <a:ext cx="1408394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05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altLang="ru-RU" sz="800" dirty="0" smtClean="0">
                <a:solidFill>
                  <a:schemeClr val="tx1"/>
                </a:solidFill>
              </a:rPr>
              <a:t>Туапсинский район</a:t>
            </a:r>
            <a:endParaRPr lang="ru-RU" altLang="ru-RU" sz="800" dirty="0">
              <a:solidFill>
                <a:schemeClr val="tx1"/>
              </a:solidFill>
            </a:endParaRPr>
          </a:p>
        </p:txBody>
      </p:sp>
      <p:sp>
        <p:nvSpPr>
          <p:cNvPr id="84" name="Text Box 182"/>
          <p:cNvSpPr txBox="1">
            <a:spLocks noChangeArrowheads="1"/>
          </p:cNvSpPr>
          <p:nvPr/>
        </p:nvSpPr>
        <p:spPr bwMode="auto">
          <a:xfrm>
            <a:off x="4308431" y="5981702"/>
            <a:ext cx="1034193" cy="14368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ГО Сочи</a:t>
            </a:r>
          </a:p>
        </p:txBody>
      </p:sp>
      <p:sp>
        <p:nvSpPr>
          <p:cNvPr id="85" name="Text Box 182"/>
          <p:cNvSpPr txBox="1">
            <a:spLocks noChangeArrowheads="1"/>
          </p:cNvSpPr>
          <p:nvPr/>
        </p:nvSpPr>
        <p:spPr bwMode="auto">
          <a:xfrm>
            <a:off x="3147207" y="3791163"/>
            <a:ext cx="1034193" cy="159011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ГО Краснодар</a:t>
            </a:r>
          </a:p>
        </p:txBody>
      </p:sp>
      <p:sp>
        <p:nvSpPr>
          <p:cNvPr id="86" name="Прямоугольник 85"/>
          <p:cNvSpPr/>
          <p:nvPr/>
        </p:nvSpPr>
        <p:spPr bwMode="auto">
          <a:xfrm>
            <a:off x="3523906" y="5504985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3527890" y="5677604"/>
            <a:ext cx="743786" cy="161891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Прямоугольник 87"/>
          <p:cNvSpPr/>
          <p:nvPr/>
        </p:nvSpPr>
        <p:spPr bwMode="auto">
          <a:xfrm>
            <a:off x="3523907" y="5329322"/>
            <a:ext cx="220710" cy="17261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Прямоугольник 88"/>
          <p:cNvSpPr/>
          <p:nvPr/>
        </p:nvSpPr>
        <p:spPr bwMode="auto">
          <a:xfrm>
            <a:off x="3752237" y="5333134"/>
            <a:ext cx="220710" cy="1726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Прямоугольник 89"/>
          <p:cNvSpPr/>
          <p:nvPr/>
        </p:nvSpPr>
        <p:spPr bwMode="auto">
          <a:xfrm>
            <a:off x="3972947" y="5333267"/>
            <a:ext cx="298729" cy="1726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Прямоугольник 90"/>
          <p:cNvSpPr/>
          <p:nvPr/>
        </p:nvSpPr>
        <p:spPr bwMode="auto">
          <a:xfrm>
            <a:off x="2202801" y="1522143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2206785" y="1694762"/>
            <a:ext cx="743786" cy="161891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Прямоугольник 92"/>
          <p:cNvSpPr/>
          <p:nvPr/>
        </p:nvSpPr>
        <p:spPr bwMode="auto">
          <a:xfrm>
            <a:off x="2202802" y="1346480"/>
            <a:ext cx="220710" cy="17261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Прямоугольник 93"/>
          <p:cNvSpPr/>
          <p:nvPr/>
        </p:nvSpPr>
        <p:spPr bwMode="auto">
          <a:xfrm>
            <a:off x="2431132" y="1350292"/>
            <a:ext cx="220710" cy="1726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Прямоугольник 94"/>
          <p:cNvSpPr/>
          <p:nvPr/>
        </p:nvSpPr>
        <p:spPr bwMode="auto">
          <a:xfrm>
            <a:off x="2651842" y="1350425"/>
            <a:ext cx="298729" cy="1726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Прямоугольник 95"/>
          <p:cNvSpPr/>
          <p:nvPr/>
        </p:nvSpPr>
        <p:spPr bwMode="auto">
          <a:xfrm>
            <a:off x="845115" y="3614690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845115" y="3787309"/>
            <a:ext cx="747770" cy="168664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Прямоугольник 97"/>
          <p:cNvSpPr/>
          <p:nvPr/>
        </p:nvSpPr>
        <p:spPr bwMode="auto">
          <a:xfrm>
            <a:off x="845116" y="3439027"/>
            <a:ext cx="220710" cy="17261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Прямоугольник 98"/>
          <p:cNvSpPr/>
          <p:nvPr/>
        </p:nvSpPr>
        <p:spPr bwMode="auto">
          <a:xfrm>
            <a:off x="1073446" y="3442839"/>
            <a:ext cx="220710" cy="1726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Прямоугольник 99"/>
          <p:cNvSpPr/>
          <p:nvPr/>
        </p:nvSpPr>
        <p:spPr bwMode="auto">
          <a:xfrm>
            <a:off x="1294156" y="3442972"/>
            <a:ext cx="298729" cy="1726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Прямоугольник 100"/>
          <p:cNvSpPr/>
          <p:nvPr/>
        </p:nvSpPr>
        <p:spPr bwMode="auto">
          <a:xfrm>
            <a:off x="2194355" y="2777967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2194355" y="2950586"/>
            <a:ext cx="747770" cy="161891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Прямоугольник 102"/>
          <p:cNvSpPr/>
          <p:nvPr/>
        </p:nvSpPr>
        <p:spPr bwMode="auto">
          <a:xfrm>
            <a:off x="2194356" y="2602304"/>
            <a:ext cx="220710" cy="17261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Прямоугольник 103"/>
          <p:cNvSpPr/>
          <p:nvPr/>
        </p:nvSpPr>
        <p:spPr bwMode="auto">
          <a:xfrm>
            <a:off x="2422686" y="2606116"/>
            <a:ext cx="220710" cy="1726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Прямоугольник 104"/>
          <p:cNvSpPr/>
          <p:nvPr/>
        </p:nvSpPr>
        <p:spPr bwMode="auto">
          <a:xfrm>
            <a:off x="2643396" y="2606249"/>
            <a:ext cx="298729" cy="1726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Прямоугольник 105"/>
          <p:cNvSpPr/>
          <p:nvPr/>
        </p:nvSpPr>
        <p:spPr bwMode="auto">
          <a:xfrm>
            <a:off x="3277844" y="4129411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3277844" y="4302030"/>
            <a:ext cx="747770" cy="161891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Прямоугольник 107"/>
          <p:cNvSpPr/>
          <p:nvPr/>
        </p:nvSpPr>
        <p:spPr bwMode="auto">
          <a:xfrm>
            <a:off x="3277845" y="3953748"/>
            <a:ext cx="220710" cy="17261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Прямоугольник 108"/>
          <p:cNvSpPr/>
          <p:nvPr/>
        </p:nvSpPr>
        <p:spPr bwMode="auto">
          <a:xfrm>
            <a:off x="3506175" y="3957560"/>
            <a:ext cx="220710" cy="1726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Прямоугольник 109"/>
          <p:cNvSpPr/>
          <p:nvPr/>
        </p:nvSpPr>
        <p:spPr bwMode="auto">
          <a:xfrm>
            <a:off x="3726885" y="3950175"/>
            <a:ext cx="298729" cy="18013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Прямоугольник 110"/>
          <p:cNvSpPr/>
          <p:nvPr/>
        </p:nvSpPr>
        <p:spPr bwMode="auto">
          <a:xfrm>
            <a:off x="4456362" y="6303104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4456362" y="6475724"/>
            <a:ext cx="747770" cy="144302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Прямоугольник 112"/>
          <p:cNvSpPr/>
          <p:nvPr/>
        </p:nvSpPr>
        <p:spPr bwMode="auto">
          <a:xfrm>
            <a:off x="4456363" y="6127441"/>
            <a:ext cx="220710" cy="17261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Прямоугольник 113"/>
          <p:cNvSpPr/>
          <p:nvPr/>
        </p:nvSpPr>
        <p:spPr bwMode="auto">
          <a:xfrm>
            <a:off x="4684693" y="6131253"/>
            <a:ext cx="220710" cy="1726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Прямоугольник 114"/>
          <p:cNvSpPr/>
          <p:nvPr/>
        </p:nvSpPr>
        <p:spPr bwMode="auto">
          <a:xfrm>
            <a:off x="4905403" y="6131386"/>
            <a:ext cx="298729" cy="1726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Прямоугольник 115"/>
          <p:cNvSpPr/>
          <p:nvPr/>
        </p:nvSpPr>
        <p:spPr bwMode="auto">
          <a:xfrm>
            <a:off x="1414074" y="4636924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1414074" y="4809543"/>
            <a:ext cx="747770" cy="161891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Прямоугольник 117"/>
          <p:cNvSpPr/>
          <p:nvPr/>
        </p:nvSpPr>
        <p:spPr bwMode="auto">
          <a:xfrm>
            <a:off x="1414075" y="4461261"/>
            <a:ext cx="220710" cy="17261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Прямоугольник 118"/>
          <p:cNvSpPr/>
          <p:nvPr/>
        </p:nvSpPr>
        <p:spPr bwMode="auto">
          <a:xfrm>
            <a:off x="1642405" y="4465073"/>
            <a:ext cx="220710" cy="1726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Прямоугольник 120"/>
          <p:cNvSpPr/>
          <p:nvPr/>
        </p:nvSpPr>
        <p:spPr bwMode="auto">
          <a:xfrm>
            <a:off x="1863115" y="4474704"/>
            <a:ext cx="298729" cy="16312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 Box 182"/>
          <p:cNvSpPr txBox="1">
            <a:spLocks noChangeArrowheads="1"/>
          </p:cNvSpPr>
          <p:nvPr/>
        </p:nvSpPr>
        <p:spPr bwMode="auto">
          <a:xfrm>
            <a:off x="1294548" y="4326365"/>
            <a:ext cx="1034193" cy="14833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ГО Новороссийск</a:t>
            </a:r>
          </a:p>
        </p:txBody>
      </p:sp>
      <p:grpSp>
        <p:nvGrpSpPr>
          <p:cNvPr id="123" name="Группа 122"/>
          <p:cNvGrpSpPr/>
          <p:nvPr/>
        </p:nvGrpSpPr>
        <p:grpSpPr>
          <a:xfrm>
            <a:off x="5550782" y="3823142"/>
            <a:ext cx="1134357" cy="315890"/>
            <a:chOff x="8439288" y="3386678"/>
            <a:chExt cx="1134357" cy="315890"/>
          </a:xfrm>
        </p:grpSpPr>
        <p:sp>
          <p:nvSpPr>
            <p:cNvPr id="124" name="Прямоугольник 123"/>
            <p:cNvSpPr/>
            <p:nvPr/>
          </p:nvSpPr>
          <p:spPr>
            <a:xfrm>
              <a:off x="8439288" y="3386678"/>
              <a:ext cx="1134357" cy="31589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 3м/с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5" name="Прямая со стрелкой 124"/>
            <p:cNvCxnSpPr/>
            <p:nvPr/>
          </p:nvCxnSpPr>
          <p:spPr>
            <a:xfrm flipH="1">
              <a:off x="9239696" y="3434204"/>
              <a:ext cx="273140" cy="242887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Прямоугольник 126"/>
          <p:cNvSpPr/>
          <p:nvPr/>
        </p:nvSpPr>
        <p:spPr>
          <a:xfrm>
            <a:off x="3131708" y="2916270"/>
            <a:ext cx="1134357" cy="2822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B0F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2м/с           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9" name="Группа 128"/>
          <p:cNvGrpSpPr/>
          <p:nvPr/>
        </p:nvGrpSpPr>
        <p:grpSpPr>
          <a:xfrm>
            <a:off x="4863179" y="5041405"/>
            <a:ext cx="1134357" cy="229362"/>
            <a:chOff x="2319112" y="3750101"/>
            <a:chExt cx="1134357" cy="229362"/>
          </a:xfrm>
        </p:grpSpPr>
        <p:sp>
          <p:nvSpPr>
            <p:cNvPr id="130" name="Прямоугольник 129"/>
            <p:cNvSpPr/>
            <p:nvPr/>
          </p:nvSpPr>
          <p:spPr>
            <a:xfrm>
              <a:off x="2319112" y="3750101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 2 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1" name="Прямая со стрелкой 130"/>
            <p:cNvCxnSpPr/>
            <p:nvPr/>
          </p:nvCxnSpPr>
          <p:spPr>
            <a:xfrm flipH="1">
              <a:off x="3077537" y="3783768"/>
              <a:ext cx="286396" cy="187705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Группа 157"/>
          <p:cNvGrpSpPr/>
          <p:nvPr/>
        </p:nvGrpSpPr>
        <p:grpSpPr>
          <a:xfrm>
            <a:off x="6897577" y="4113555"/>
            <a:ext cx="2605321" cy="2732512"/>
            <a:chOff x="6897577" y="4113555"/>
            <a:chExt cx="2605321" cy="2732512"/>
          </a:xfrm>
        </p:grpSpPr>
        <p:grpSp>
          <p:nvGrpSpPr>
            <p:cNvPr id="159" name="Группа 1145"/>
            <p:cNvGrpSpPr/>
            <p:nvPr/>
          </p:nvGrpSpPr>
          <p:grpSpPr>
            <a:xfrm>
              <a:off x="6897577" y="4113555"/>
              <a:ext cx="2249979" cy="2732512"/>
              <a:chOff x="6759625" y="4893992"/>
              <a:chExt cx="2096871" cy="1946188"/>
            </a:xfrm>
          </p:grpSpPr>
          <p:sp>
            <p:nvSpPr>
              <p:cNvPr id="184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186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0" name="Полилиния 159"/>
            <p:cNvSpPr/>
            <p:nvPr/>
          </p:nvSpPr>
          <p:spPr>
            <a:xfrm>
              <a:off x="7094516" y="5367316"/>
              <a:ext cx="170970" cy="163882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3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1" name="Text Box 97"/>
            <p:cNvSpPr txBox="1">
              <a:spLocks noChangeArrowheads="1"/>
            </p:cNvSpPr>
            <p:nvPr/>
          </p:nvSpPr>
          <p:spPr bwMode="auto">
            <a:xfrm>
              <a:off x="7506917" y="5373677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скорость ветра в диапазоне 0–9 м/с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2" name="Полилиния 161"/>
            <p:cNvSpPr/>
            <p:nvPr/>
          </p:nvSpPr>
          <p:spPr>
            <a:xfrm>
              <a:off x="7067820" y="5582022"/>
              <a:ext cx="224362" cy="143923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92D050">
                <a:alpha val="43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3" name="Text Box 97"/>
            <p:cNvSpPr txBox="1">
              <a:spLocks noChangeArrowheads="1"/>
            </p:cNvSpPr>
            <p:nvPr/>
          </p:nvSpPr>
          <p:spPr bwMode="auto">
            <a:xfrm>
              <a:off x="7514537" y="5585954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скорость ветра в диапазоне 10–14 м/с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" name="Полилиния 163"/>
            <p:cNvSpPr/>
            <p:nvPr/>
          </p:nvSpPr>
          <p:spPr>
            <a:xfrm>
              <a:off x="7072285" y="5780641"/>
              <a:ext cx="246245" cy="186534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FFFF00">
                <a:alpha val="43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5" name="Полилиния 164"/>
            <p:cNvSpPr/>
            <p:nvPr/>
          </p:nvSpPr>
          <p:spPr>
            <a:xfrm>
              <a:off x="7119354" y="6003376"/>
              <a:ext cx="199533" cy="113561"/>
            </a:xfrm>
            <a:custGeom>
              <a:avLst/>
              <a:gdLst>
                <a:gd name="connsiteX0" fmla="*/ 985458 w 1227381"/>
                <a:gd name="connsiteY0" fmla="*/ 157964 h 841995"/>
                <a:gd name="connsiteX1" fmla="*/ 680658 w 1227381"/>
                <a:gd name="connsiteY1" fmla="*/ 18264 h 841995"/>
                <a:gd name="connsiteX2" fmla="*/ 331408 w 1227381"/>
                <a:gd name="connsiteY2" fmla="*/ 18264 h 841995"/>
                <a:gd name="connsiteX3" fmla="*/ 1208 w 1227381"/>
                <a:gd name="connsiteY3" fmla="*/ 170664 h 841995"/>
                <a:gd name="connsiteX4" fmla="*/ 242508 w 1227381"/>
                <a:gd name="connsiteY4" fmla="*/ 551664 h 841995"/>
                <a:gd name="connsiteX5" fmla="*/ 794958 w 1227381"/>
                <a:gd name="connsiteY5" fmla="*/ 735814 h 841995"/>
                <a:gd name="connsiteX6" fmla="*/ 1118808 w 1227381"/>
                <a:gd name="connsiteY6" fmla="*/ 837414 h 841995"/>
                <a:gd name="connsiteX7" fmla="*/ 1036258 w 1227381"/>
                <a:gd name="connsiteY7" fmla="*/ 589764 h 841995"/>
                <a:gd name="connsiteX8" fmla="*/ 1226758 w 1227381"/>
                <a:gd name="connsiteY8" fmla="*/ 361164 h 841995"/>
                <a:gd name="connsiteX9" fmla="*/ 985458 w 1227381"/>
                <a:gd name="connsiteY9" fmla="*/ 157964 h 84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7381" h="841995">
                  <a:moveTo>
                    <a:pt x="985458" y="157964"/>
                  </a:moveTo>
                  <a:cubicBezTo>
                    <a:pt x="894441" y="100814"/>
                    <a:pt x="789666" y="41547"/>
                    <a:pt x="680658" y="18264"/>
                  </a:cubicBezTo>
                  <a:cubicBezTo>
                    <a:pt x="571650" y="-5019"/>
                    <a:pt x="444650" y="-7136"/>
                    <a:pt x="331408" y="18264"/>
                  </a:cubicBezTo>
                  <a:cubicBezTo>
                    <a:pt x="218166" y="43664"/>
                    <a:pt x="16025" y="81764"/>
                    <a:pt x="1208" y="170664"/>
                  </a:cubicBezTo>
                  <a:cubicBezTo>
                    <a:pt x="-13609" y="259564"/>
                    <a:pt x="110216" y="457472"/>
                    <a:pt x="242508" y="551664"/>
                  </a:cubicBezTo>
                  <a:cubicBezTo>
                    <a:pt x="374800" y="645856"/>
                    <a:pt x="648908" y="688189"/>
                    <a:pt x="794958" y="735814"/>
                  </a:cubicBezTo>
                  <a:cubicBezTo>
                    <a:pt x="941008" y="783439"/>
                    <a:pt x="1078591" y="861756"/>
                    <a:pt x="1118808" y="837414"/>
                  </a:cubicBezTo>
                  <a:cubicBezTo>
                    <a:pt x="1159025" y="813072"/>
                    <a:pt x="1018266" y="669139"/>
                    <a:pt x="1036258" y="589764"/>
                  </a:cubicBezTo>
                  <a:cubicBezTo>
                    <a:pt x="1054250" y="510389"/>
                    <a:pt x="1239458" y="436306"/>
                    <a:pt x="1226758" y="361164"/>
                  </a:cubicBezTo>
                  <a:cubicBezTo>
                    <a:pt x="1214058" y="286022"/>
                    <a:pt x="1076475" y="215114"/>
                    <a:pt x="985458" y="157964"/>
                  </a:cubicBez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6" name="Text Box 97"/>
            <p:cNvSpPr txBox="1">
              <a:spLocks noChangeArrowheads="1"/>
            </p:cNvSpPr>
            <p:nvPr/>
          </p:nvSpPr>
          <p:spPr bwMode="auto">
            <a:xfrm>
              <a:off x="7518951" y="5780347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скорость ветра в диапазоне 15–17 м/с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7" name="Text Box 97"/>
            <p:cNvSpPr txBox="1">
              <a:spLocks noChangeArrowheads="1"/>
            </p:cNvSpPr>
            <p:nvPr/>
          </p:nvSpPr>
          <p:spPr bwMode="auto">
            <a:xfrm>
              <a:off x="7525553" y="5999320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скорость ветра в диапазоне 18-25 м/с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8" name="Полилиния 167"/>
            <p:cNvSpPr/>
            <p:nvPr/>
          </p:nvSpPr>
          <p:spPr>
            <a:xfrm>
              <a:off x="7133396" y="6221429"/>
              <a:ext cx="199533" cy="130003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rgbClr val="FF0000">
                <a:alpha val="73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9" name="Text Box 97"/>
            <p:cNvSpPr txBox="1">
              <a:spLocks noChangeArrowheads="1"/>
            </p:cNvSpPr>
            <p:nvPr/>
          </p:nvSpPr>
          <p:spPr bwMode="auto">
            <a:xfrm>
              <a:off x="7526066" y="6196045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скорость ветра свыше 25 м/с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0" name="Прямоугольник 169"/>
            <p:cNvSpPr/>
            <p:nvPr/>
          </p:nvSpPr>
          <p:spPr>
            <a:xfrm>
              <a:off x="6987109" y="6414847"/>
              <a:ext cx="538444" cy="20208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solidFill>
                <a:schemeClr val="accent2">
                  <a:lumMod val="75000"/>
                </a:schemeClr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СВ, 10 м/с</a:t>
              </a:r>
              <a:endPara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Text Box 97"/>
            <p:cNvSpPr txBox="1">
              <a:spLocks noChangeArrowheads="1"/>
            </p:cNvSpPr>
            <p:nvPr/>
          </p:nvSpPr>
          <p:spPr bwMode="auto">
            <a:xfrm>
              <a:off x="7534191" y="6400559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скорость ветра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72" name="Прямая со стрелкой 171"/>
            <p:cNvCxnSpPr/>
            <p:nvPr/>
          </p:nvCxnSpPr>
          <p:spPr>
            <a:xfrm flipH="1">
              <a:off x="7157248" y="6709305"/>
              <a:ext cx="124258" cy="112295"/>
            </a:xfrm>
            <a:prstGeom prst="straightConnector1">
              <a:avLst/>
            </a:prstGeom>
            <a:ln w="127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Text Box 97"/>
            <p:cNvSpPr txBox="1">
              <a:spLocks noChangeArrowheads="1"/>
            </p:cNvSpPr>
            <p:nvPr/>
          </p:nvSpPr>
          <p:spPr bwMode="auto">
            <a:xfrm>
              <a:off x="7540793" y="6601363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н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аправление ветра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4" name="Text Box 97"/>
            <p:cNvSpPr txBox="1">
              <a:spLocks noChangeArrowheads="1"/>
            </p:cNvSpPr>
            <p:nvPr/>
          </p:nvSpPr>
          <p:spPr bwMode="auto">
            <a:xfrm>
              <a:off x="7511331" y="4974670"/>
              <a:ext cx="1506131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количество осадков, мм</a:t>
              </a:r>
            </a:p>
          </p:txBody>
        </p:sp>
        <p:sp>
          <p:nvSpPr>
            <p:cNvPr id="175" name="Text Box 97"/>
            <p:cNvSpPr txBox="1">
              <a:spLocks noChangeArrowheads="1"/>
            </p:cNvSpPr>
            <p:nvPr/>
          </p:nvSpPr>
          <p:spPr bwMode="auto">
            <a:xfrm>
              <a:off x="7511331" y="5179324"/>
              <a:ext cx="1018906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ветра, м/с</a:t>
              </a:r>
            </a:p>
          </p:txBody>
        </p:sp>
        <p:sp>
          <p:nvSpPr>
            <p:cNvPr id="176" name="Прямоугольник 175"/>
            <p:cNvSpPr/>
            <p:nvPr/>
          </p:nvSpPr>
          <p:spPr>
            <a:xfrm>
              <a:off x="6965654" y="4788967"/>
              <a:ext cx="422408" cy="10408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177" name="Text Box 97"/>
            <p:cNvSpPr txBox="1">
              <a:spLocks noChangeArrowheads="1"/>
            </p:cNvSpPr>
            <p:nvPr/>
          </p:nvSpPr>
          <p:spPr bwMode="auto">
            <a:xfrm>
              <a:off x="7470662" y="4726910"/>
              <a:ext cx="1440241" cy="23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  <p:sp>
          <p:nvSpPr>
            <p:cNvPr id="178" name="Прямоугольник 177"/>
            <p:cNvSpPr/>
            <p:nvPr/>
          </p:nvSpPr>
          <p:spPr>
            <a:xfrm>
              <a:off x="6965654" y="4604234"/>
              <a:ext cx="415956" cy="12267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321/20</a:t>
              </a:r>
            </a:p>
          </p:txBody>
        </p:sp>
        <p:sp>
          <p:nvSpPr>
            <p:cNvPr id="179" name="Text Box 97"/>
            <p:cNvSpPr txBox="1">
              <a:spLocks noChangeArrowheads="1"/>
            </p:cNvSpPr>
            <p:nvPr/>
          </p:nvSpPr>
          <p:spPr bwMode="auto">
            <a:xfrm>
              <a:off x="7496091" y="4375101"/>
              <a:ext cx="1788099" cy="184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180" name="Text Box 97"/>
            <p:cNvSpPr txBox="1">
              <a:spLocks noChangeArrowheads="1"/>
            </p:cNvSpPr>
            <p:nvPr/>
          </p:nvSpPr>
          <p:spPr bwMode="auto">
            <a:xfrm>
              <a:off x="7465611" y="4539777"/>
              <a:ext cx="2037287" cy="23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7985" tIns="63994" rIns="127985" bIns="63994">
              <a:spAutoFit/>
            </a:bodyPr>
            <a:lstStyle>
              <a:lvl1pPr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ru-RU" altLang="ru-RU" sz="675" kern="0" dirty="0">
                  <a:solidFill>
                    <a:srgbClr val="000000"/>
                  </a:solidFill>
                  <a:latin typeface="Times New Roman" pitchFamily="18" charset="0"/>
                </a:rPr>
                <a:t>- </a:t>
              </a:r>
              <a:r>
                <a:rPr lang="ru-RU" altLang="ru-RU" sz="675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протяженность ЛЭП/ТП (шт.)</a:t>
              </a:r>
            </a:p>
          </p:txBody>
        </p:sp>
        <p:sp>
          <p:nvSpPr>
            <p:cNvPr id="181" name="Прямоугольник 180"/>
            <p:cNvSpPr/>
            <p:nvPr/>
          </p:nvSpPr>
          <p:spPr bwMode="auto">
            <a:xfrm>
              <a:off x="7074960" y="4935144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2" name="Прямоугольник 181"/>
            <p:cNvSpPr/>
            <p:nvPr/>
          </p:nvSpPr>
          <p:spPr bwMode="auto">
            <a:xfrm>
              <a:off x="7060796" y="5144966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" name="Прямоугольник 182"/>
            <p:cNvSpPr/>
            <p:nvPr/>
          </p:nvSpPr>
          <p:spPr bwMode="auto">
            <a:xfrm>
              <a:off x="7020158" y="4377462"/>
              <a:ext cx="298729" cy="1801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7" name="Группа 186"/>
          <p:cNvGrpSpPr/>
          <p:nvPr/>
        </p:nvGrpSpPr>
        <p:grpSpPr>
          <a:xfrm>
            <a:off x="3300624" y="1018255"/>
            <a:ext cx="1134357" cy="293586"/>
            <a:chOff x="2319112" y="3747863"/>
            <a:chExt cx="1134357" cy="293586"/>
          </a:xfrm>
        </p:grpSpPr>
        <p:sp>
          <p:nvSpPr>
            <p:cNvPr id="188" name="Прямоугольник 187"/>
            <p:cNvSpPr/>
            <p:nvPr/>
          </p:nvSpPr>
          <p:spPr>
            <a:xfrm>
              <a:off x="2319112" y="3750100"/>
              <a:ext cx="1134357" cy="29134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С, 3м/с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9" name="Прямая со стрелкой 188"/>
            <p:cNvCxnSpPr/>
            <p:nvPr/>
          </p:nvCxnSpPr>
          <p:spPr>
            <a:xfrm>
              <a:off x="3166442" y="3747863"/>
              <a:ext cx="16881" cy="263245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1" name="Прямоугольник 190"/>
          <p:cNvSpPr/>
          <p:nvPr/>
        </p:nvSpPr>
        <p:spPr>
          <a:xfrm>
            <a:off x="588419" y="2163927"/>
            <a:ext cx="1134357" cy="3824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B0F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С, 6м/с           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7" name="Прямоугольник 196"/>
          <p:cNvSpPr/>
          <p:nvPr/>
        </p:nvSpPr>
        <p:spPr bwMode="auto">
          <a:xfrm>
            <a:off x="4414097" y="3535303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8" name="Прямоугольник 197"/>
          <p:cNvSpPr/>
          <p:nvPr/>
        </p:nvSpPr>
        <p:spPr>
          <a:xfrm>
            <a:off x="4414097" y="3707922"/>
            <a:ext cx="747770" cy="168664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9" name="Прямоугольник 198"/>
          <p:cNvSpPr/>
          <p:nvPr/>
        </p:nvSpPr>
        <p:spPr bwMode="auto">
          <a:xfrm>
            <a:off x="4414098" y="3359640"/>
            <a:ext cx="220710" cy="17261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0" name="Прямоугольник 199"/>
          <p:cNvSpPr/>
          <p:nvPr/>
        </p:nvSpPr>
        <p:spPr bwMode="auto">
          <a:xfrm>
            <a:off x="4642428" y="3363452"/>
            <a:ext cx="220710" cy="1726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1" name="Прямоугольник 200"/>
          <p:cNvSpPr/>
          <p:nvPr/>
        </p:nvSpPr>
        <p:spPr bwMode="auto">
          <a:xfrm>
            <a:off x="4863138" y="3363585"/>
            <a:ext cx="298729" cy="1726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6" name="Text Box 182"/>
          <p:cNvSpPr txBox="1">
            <a:spLocks noChangeArrowheads="1"/>
          </p:cNvSpPr>
          <p:nvPr/>
        </p:nvSpPr>
        <p:spPr bwMode="auto">
          <a:xfrm>
            <a:off x="4237374" y="3198531"/>
            <a:ext cx="1185312" cy="165053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 err="1" smtClean="0"/>
              <a:t>Выселковский</a:t>
            </a:r>
            <a:r>
              <a:rPr lang="ru-RU" altLang="ru-RU" dirty="0" smtClean="0"/>
              <a:t> район</a:t>
            </a:r>
            <a:endParaRPr lang="ru-RU" altLang="ru-RU" dirty="0"/>
          </a:p>
        </p:txBody>
      </p:sp>
      <p:pic>
        <p:nvPicPr>
          <p:cNvPr id="132" name="Picture 4" descr="E:\обозн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859" r="6112"/>
          <a:stretch/>
        </p:blipFill>
        <p:spPr bwMode="auto">
          <a:xfrm>
            <a:off x="-2" y="5461721"/>
            <a:ext cx="806985" cy="139482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Прямоугольник 133"/>
          <p:cNvSpPr/>
          <p:nvPr/>
        </p:nvSpPr>
        <p:spPr bwMode="auto">
          <a:xfrm>
            <a:off x="3892180" y="2153211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Прямоугольник 134"/>
          <p:cNvSpPr/>
          <p:nvPr/>
        </p:nvSpPr>
        <p:spPr>
          <a:xfrm>
            <a:off x="3892180" y="2325830"/>
            <a:ext cx="747770" cy="168664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Прямоугольник 135"/>
          <p:cNvSpPr/>
          <p:nvPr/>
        </p:nvSpPr>
        <p:spPr bwMode="auto">
          <a:xfrm>
            <a:off x="3892181" y="1977548"/>
            <a:ext cx="220710" cy="17261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Прямоугольник 136"/>
          <p:cNvSpPr/>
          <p:nvPr/>
        </p:nvSpPr>
        <p:spPr bwMode="auto">
          <a:xfrm>
            <a:off x="4120511" y="1981360"/>
            <a:ext cx="220710" cy="1726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Прямоугольник 137"/>
          <p:cNvSpPr/>
          <p:nvPr/>
        </p:nvSpPr>
        <p:spPr bwMode="auto">
          <a:xfrm>
            <a:off x="4341221" y="1981493"/>
            <a:ext cx="298729" cy="1726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Text Box 182"/>
          <p:cNvSpPr txBox="1">
            <a:spLocks noChangeArrowheads="1"/>
          </p:cNvSpPr>
          <p:nvPr/>
        </p:nvSpPr>
        <p:spPr bwMode="auto">
          <a:xfrm>
            <a:off x="3641670" y="1808627"/>
            <a:ext cx="1240105" cy="16110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 smtClean="0"/>
              <a:t>Ленинградский район</a:t>
            </a:r>
            <a:endParaRPr lang="ru-RU" altLang="ru-RU" dirty="0"/>
          </a:p>
        </p:txBody>
      </p:sp>
      <p:sp>
        <p:nvSpPr>
          <p:cNvPr id="141" name="Прямоугольник 140"/>
          <p:cNvSpPr/>
          <p:nvPr/>
        </p:nvSpPr>
        <p:spPr bwMode="auto">
          <a:xfrm>
            <a:off x="2979115" y="3986101"/>
            <a:ext cx="263529" cy="15980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Прямоугольник 141"/>
          <p:cNvSpPr/>
          <p:nvPr/>
        </p:nvSpPr>
        <p:spPr bwMode="auto">
          <a:xfrm>
            <a:off x="3154292" y="5350490"/>
            <a:ext cx="347616" cy="185609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Прямоугольник 142"/>
          <p:cNvSpPr/>
          <p:nvPr/>
        </p:nvSpPr>
        <p:spPr bwMode="auto">
          <a:xfrm>
            <a:off x="5258930" y="4665571"/>
            <a:ext cx="263529" cy="15980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Прямоугольник 143"/>
          <p:cNvSpPr/>
          <p:nvPr/>
        </p:nvSpPr>
        <p:spPr bwMode="auto">
          <a:xfrm>
            <a:off x="4097809" y="6138661"/>
            <a:ext cx="332076" cy="205679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Прямоугольник 144"/>
          <p:cNvSpPr/>
          <p:nvPr/>
        </p:nvSpPr>
        <p:spPr bwMode="auto">
          <a:xfrm>
            <a:off x="1886349" y="2608711"/>
            <a:ext cx="263529" cy="15980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Прямоугольник 145"/>
          <p:cNvSpPr/>
          <p:nvPr/>
        </p:nvSpPr>
        <p:spPr bwMode="auto">
          <a:xfrm>
            <a:off x="3595727" y="2004124"/>
            <a:ext cx="263529" cy="15980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Прямоугольник 151"/>
          <p:cNvSpPr/>
          <p:nvPr/>
        </p:nvSpPr>
        <p:spPr bwMode="auto">
          <a:xfrm>
            <a:off x="556875" y="3454887"/>
            <a:ext cx="263529" cy="15980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Прямоугольник 153"/>
          <p:cNvSpPr/>
          <p:nvPr/>
        </p:nvSpPr>
        <p:spPr bwMode="auto">
          <a:xfrm>
            <a:off x="1942512" y="1372670"/>
            <a:ext cx="263529" cy="15980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5" name="Группа 154"/>
          <p:cNvGrpSpPr/>
          <p:nvPr/>
        </p:nvGrpSpPr>
        <p:grpSpPr>
          <a:xfrm>
            <a:off x="5452533" y="5774014"/>
            <a:ext cx="1134357" cy="229362"/>
            <a:chOff x="4395687" y="3252773"/>
            <a:chExt cx="1134357" cy="229362"/>
          </a:xfrm>
        </p:grpSpPr>
        <p:sp>
          <p:nvSpPr>
            <p:cNvPr id="156" name="Прямоугольник 155"/>
            <p:cNvSpPr/>
            <p:nvPr/>
          </p:nvSpPr>
          <p:spPr>
            <a:xfrm>
              <a:off x="4395687" y="3252773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В, 2 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7" name="Прямая со стрелкой 156"/>
            <p:cNvCxnSpPr/>
            <p:nvPr/>
          </p:nvCxnSpPr>
          <p:spPr>
            <a:xfrm flipH="1">
              <a:off x="5182103" y="3311477"/>
              <a:ext cx="245287" cy="158969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7" name="Прямоугольник 206"/>
          <p:cNvSpPr/>
          <p:nvPr/>
        </p:nvSpPr>
        <p:spPr bwMode="auto">
          <a:xfrm>
            <a:off x="5975915" y="3328854"/>
            <a:ext cx="263529" cy="15980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3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721" y="787953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320" y="4799594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648" y="5525611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635" y="2003132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669" y="3675428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3" name="Группа 192"/>
          <p:cNvGrpSpPr/>
          <p:nvPr/>
        </p:nvGrpSpPr>
        <p:grpSpPr>
          <a:xfrm>
            <a:off x="2217237" y="4600630"/>
            <a:ext cx="1134357" cy="330788"/>
            <a:chOff x="2319112" y="3750102"/>
            <a:chExt cx="1134357" cy="229362"/>
          </a:xfrm>
        </p:grpSpPr>
        <p:sp>
          <p:nvSpPr>
            <p:cNvPr id="194" name="Прямоугольник 193"/>
            <p:cNvSpPr/>
            <p:nvPr/>
          </p:nvSpPr>
          <p:spPr>
            <a:xfrm>
              <a:off x="2319112" y="3750102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СВ, 8м/с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5" name="Прямая со стрелкой 194"/>
            <p:cNvCxnSpPr/>
            <p:nvPr/>
          </p:nvCxnSpPr>
          <p:spPr>
            <a:xfrm flipH="1">
              <a:off x="3053168" y="3800970"/>
              <a:ext cx="313428" cy="134747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9" name="Прямоугольник 208"/>
          <p:cNvSpPr/>
          <p:nvPr/>
        </p:nvSpPr>
        <p:spPr bwMode="auto">
          <a:xfrm>
            <a:off x="1018785" y="4480418"/>
            <a:ext cx="402769" cy="14079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3" name="Прямоугольник 222"/>
          <p:cNvSpPr/>
          <p:nvPr/>
        </p:nvSpPr>
        <p:spPr>
          <a:xfrm>
            <a:off x="-7199" y="4019547"/>
            <a:ext cx="1134357" cy="3829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B0F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С,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м/с           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81" y="3949840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8659" y="682446"/>
            <a:ext cx="3024066" cy="199717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833" y="1208020"/>
            <a:ext cx="121443" cy="147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6163902" y="665330"/>
            <a:ext cx="2894739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ветра 06.00 18.12.2020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959" y="5459506"/>
            <a:ext cx="2193277" cy="140489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147" name="Прямоугольник 146"/>
          <p:cNvSpPr/>
          <p:nvPr/>
        </p:nvSpPr>
        <p:spPr bwMode="auto">
          <a:xfrm>
            <a:off x="4145249" y="3366556"/>
            <a:ext cx="263529" cy="15980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0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163" y="4536158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708" y="2756888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6" name="Прямая со стрелкой 205"/>
          <p:cNvCxnSpPr/>
          <p:nvPr/>
        </p:nvCxnSpPr>
        <p:spPr>
          <a:xfrm>
            <a:off x="3841064" y="2940490"/>
            <a:ext cx="16881" cy="263245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Прямоугольник 147"/>
          <p:cNvSpPr/>
          <p:nvPr/>
        </p:nvSpPr>
        <p:spPr bwMode="auto">
          <a:xfrm>
            <a:off x="6323361" y="5394177"/>
            <a:ext cx="263529" cy="15980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9" name="Прямая со стрелкой 148"/>
          <p:cNvCxnSpPr/>
          <p:nvPr/>
        </p:nvCxnSpPr>
        <p:spPr>
          <a:xfrm>
            <a:off x="1449808" y="2223511"/>
            <a:ext cx="16881" cy="263245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 стрелкой 150"/>
          <p:cNvCxnSpPr/>
          <p:nvPr/>
        </p:nvCxnSpPr>
        <p:spPr>
          <a:xfrm>
            <a:off x="845116" y="4116992"/>
            <a:ext cx="16881" cy="263245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68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1579"/>
          <a:stretch/>
        </p:blipFill>
        <p:spPr>
          <a:xfrm>
            <a:off x="-1" y="658576"/>
            <a:ext cx="9144000" cy="6194232"/>
          </a:xfrm>
          <a:prstGeom prst="rect">
            <a:avLst/>
          </a:prstGeom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prstClr val="white"/>
                </a:solidFill>
              </a:rPr>
              <a:t>ИНФОРМАЦИОННЫЕ МАТЕРИАЛЫ ПО </a:t>
            </a:r>
            <a:r>
              <a:rPr lang="ru-RU" sz="1200" dirty="0" smtClean="0">
                <a:solidFill>
                  <a:prstClr val="white"/>
                </a:solidFill>
              </a:rPr>
              <a:t>МЕТЕООБСТАНОВКЕ</a:t>
            </a:r>
            <a:endParaRPr lang="ru-RU" sz="1200" dirty="0">
              <a:solidFill>
                <a:prstClr val="white"/>
              </a:solidFill>
            </a:endParaRPr>
          </a:p>
          <a:p>
            <a:r>
              <a:rPr lang="ru-RU" sz="1200" dirty="0">
                <a:solidFill>
                  <a:prstClr val="white"/>
                </a:solidFill>
              </a:rPr>
              <a:t>НА ТЕРРИТОРИИ КРАСНОДАРСКОГО </a:t>
            </a:r>
            <a:r>
              <a:rPr lang="ru-RU" sz="1200" dirty="0" smtClean="0">
                <a:solidFill>
                  <a:prstClr val="white"/>
                </a:solidFill>
              </a:rPr>
              <a:t>КРАЯ</a:t>
            </a:r>
          </a:p>
          <a:p>
            <a:r>
              <a:rPr lang="ru-RU" sz="1200" dirty="0" smtClean="0"/>
              <a:t>(</a:t>
            </a:r>
            <a:r>
              <a:rPr lang="ru-RU" sz="1200" dirty="0"/>
              <a:t>использовались данные, представленные в информационном ресурсе погоды </a:t>
            </a:r>
            <a:r>
              <a:rPr lang="en-US" sz="1200" dirty="0"/>
              <a:t>Windy</a:t>
            </a:r>
            <a:r>
              <a:rPr lang="en-US" sz="1200" dirty="0" smtClean="0"/>
              <a:t>)</a:t>
            </a:r>
            <a:endParaRPr lang="ru-RU" sz="1200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" y="92157"/>
            <a:ext cx="568919" cy="45504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225" y="101233"/>
            <a:ext cx="789545" cy="399507"/>
          </a:xfrm>
          <a:prstGeom prst="rect">
            <a:avLst/>
          </a:prstGeom>
        </p:spPr>
      </p:pic>
      <p:cxnSp>
        <p:nvCxnSpPr>
          <p:cNvPr id="215" name="Прямая со стрелкой 214"/>
          <p:cNvCxnSpPr/>
          <p:nvPr/>
        </p:nvCxnSpPr>
        <p:spPr>
          <a:xfrm>
            <a:off x="6687246" y="5301191"/>
            <a:ext cx="893915" cy="52084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Прямая со стрелкой 215"/>
          <p:cNvCxnSpPr/>
          <p:nvPr/>
        </p:nvCxnSpPr>
        <p:spPr>
          <a:xfrm>
            <a:off x="6204938" y="3237481"/>
            <a:ext cx="929267" cy="42652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Прямая со стрелкой 218"/>
          <p:cNvCxnSpPr/>
          <p:nvPr/>
        </p:nvCxnSpPr>
        <p:spPr>
          <a:xfrm flipV="1">
            <a:off x="7626008" y="1408877"/>
            <a:ext cx="812242" cy="146345"/>
          </a:xfrm>
          <a:prstGeom prst="straightConnector1">
            <a:avLst/>
          </a:prstGeom>
          <a:ln w="57150">
            <a:solidFill>
              <a:srgbClr val="4ADFE6"/>
            </a:solidFill>
            <a:tailEnd type="arrow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TextBox 224"/>
          <p:cNvSpPr txBox="1"/>
          <p:nvPr/>
        </p:nvSpPr>
        <p:spPr>
          <a:xfrm>
            <a:off x="6605230" y="871705"/>
            <a:ext cx="2318085" cy="276997"/>
          </a:xfrm>
          <a:prstGeom prst="rect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низкого давления </a:t>
            </a:r>
            <a:r>
              <a:rPr lang="en-US" dirty="0"/>
              <a:t>L</a:t>
            </a:r>
            <a:endParaRPr lang="ru-RU" dirty="0"/>
          </a:p>
        </p:txBody>
      </p:sp>
      <p:sp>
        <p:nvSpPr>
          <p:cNvPr id="226" name="TextBox 225"/>
          <p:cNvSpPr txBox="1"/>
          <p:nvPr/>
        </p:nvSpPr>
        <p:spPr>
          <a:xfrm>
            <a:off x="5975162" y="4530175"/>
            <a:ext cx="2318085" cy="276997"/>
          </a:xfrm>
          <a:prstGeom prst="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Область высокого давления </a:t>
            </a:r>
            <a:r>
              <a:rPr lang="en-US" dirty="0" smtClean="0"/>
              <a:t>H</a:t>
            </a:r>
            <a:endParaRPr lang="ru-RU" dirty="0"/>
          </a:p>
        </p:txBody>
      </p:sp>
      <p:sp>
        <p:nvSpPr>
          <p:cNvPr id="229" name="Text Box 182"/>
          <p:cNvSpPr txBox="1">
            <a:spLocks noChangeArrowheads="1"/>
          </p:cNvSpPr>
          <p:nvPr/>
        </p:nvSpPr>
        <p:spPr bwMode="auto">
          <a:xfrm>
            <a:off x="4542576" y="5239325"/>
            <a:ext cx="678643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 smtClean="0"/>
              <a:t>Краснодар</a:t>
            </a:r>
            <a:endParaRPr lang="ru-RU" altLang="ru-RU" dirty="0"/>
          </a:p>
        </p:txBody>
      </p:sp>
      <p:sp>
        <p:nvSpPr>
          <p:cNvPr id="230" name="Text Box 182"/>
          <p:cNvSpPr txBox="1">
            <a:spLocks noChangeArrowheads="1"/>
          </p:cNvSpPr>
          <p:nvPr/>
        </p:nvSpPr>
        <p:spPr bwMode="auto">
          <a:xfrm>
            <a:off x="3582441" y="5915279"/>
            <a:ext cx="761167" cy="167454"/>
          </a:xfrm>
          <a:prstGeom prst="rect">
            <a:avLst/>
          </a:prstGeom>
          <a:solidFill>
            <a:srgbClr val="4ADFE6">
              <a:alpha val="76000"/>
            </a:srgbClr>
          </a:solidFill>
          <a:ln w="6350"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 smtClean="0"/>
              <a:t>Черное море</a:t>
            </a:r>
            <a:endParaRPr lang="ru-RU" altLang="ru-RU" dirty="0"/>
          </a:p>
        </p:txBody>
      </p:sp>
      <p:sp>
        <p:nvSpPr>
          <p:cNvPr id="234" name="Text Box 182"/>
          <p:cNvSpPr txBox="1">
            <a:spLocks noChangeArrowheads="1"/>
          </p:cNvSpPr>
          <p:nvPr/>
        </p:nvSpPr>
        <p:spPr bwMode="auto">
          <a:xfrm>
            <a:off x="8387413" y="4149435"/>
            <a:ext cx="742814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 smtClean="0"/>
              <a:t>Казахстан</a:t>
            </a:r>
            <a:endParaRPr lang="ru-RU" altLang="ru-RU" dirty="0"/>
          </a:p>
        </p:txBody>
      </p:sp>
      <p:sp>
        <p:nvSpPr>
          <p:cNvPr id="235" name="Text Box 182"/>
          <p:cNvSpPr txBox="1">
            <a:spLocks noChangeArrowheads="1"/>
          </p:cNvSpPr>
          <p:nvPr/>
        </p:nvSpPr>
        <p:spPr bwMode="auto">
          <a:xfrm>
            <a:off x="6687246" y="5036078"/>
            <a:ext cx="678643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 smtClean="0"/>
              <a:t>Астрахань</a:t>
            </a:r>
            <a:endParaRPr lang="ru-RU" altLang="ru-RU" dirty="0"/>
          </a:p>
        </p:txBody>
      </p:sp>
      <p:sp>
        <p:nvSpPr>
          <p:cNvPr id="236" name="Text Box 182"/>
          <p:cNvSpPr txBox="1">
            <a:spLocks noChangeArrowheads="1"/>
          </p:cNvSpPr>
          <p:nvPr/>
        </p:nvSpPr>
        <p:spPr bwMode="auto">
          <a:xfrm>
            <a:off x="4697900" y="4119694"/>
            <a:ext cx="903372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 smtClean="0"/>
              <a:t>Ростов-на-Дону</a:t>
            </a:r>
            <a:endParaRPr lang="ru-RU" altLang="ru-RU" dirty="0"/>
          </a:p>
        </p:txBody>
      </p:sp>
      <p:sp>
        <p:nvSpPr>
          <p:cNvPr id="238" name="TextBox 237"/>
          <p:cNvSpPr txBox="1"/>
          <p:nvPr/>
        </p:nvSpPr>
        <p:spPr>
          <a:xfrm>
            <a:off x="1551966" y="2508934"/>
            <a:ext cx="2318085" cy="276997"/>
          </a:xfrm>
          <a:prstGeom prst="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Область высокого давления </a:t>
            </a:r>
            <a:r>
              <a:rPr lang="en-US" dirty="0" smtClean="0"/>
              <a:t>H</a:t>
            </a:r>
            <a:endParaRPr lang="ru-RU" dirty="0"/>
          </a:p>
        </p:txBody>
      </p:sp>
      <p:sp>
        <p:nvSpPr>
          <p:cNvPr id="239" name="TextBox 238"/>
          <p:cNvSpPr txBox="1"/>
          <p:nvPr/>
        </p:nvSpPr>
        <p:spPr>
          <a:xfrm>
            <a:off x="2747594" y="6391145"/>
            <a:ext cx="4034377" cy="461663"/>
          </a:xfrm>
          <a:prstGeom prst="rect">
            <a:avLst/>
          </a:prstGeom>
          <a:solidFill>
            <a:srgbClr val="3DF353">
              <a:alpha val="80000"/>
            </a:srgbClr>
          </a:solidFill>
          <a:ln w="15875"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Чрезвычайные ситуации природного характера на территории Краснодарского края не прогнозируются</a:t>
            </a:r>
            <a:endParaRPr lang="ru-RU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3835515" y="3572077"/>
            <a:ext cx="929267" cy="42652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02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сац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78"/>
          <a:stretch/>
        </p:blipFill>
        <p:spPr bwMode="auto">
          <a:xfrm>
            <a:off x="-10603" y="666063"/>
            <a:ext cx="9154603" cy="619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сац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147" y="643303"/>
            <a:ext cx="3124067" cy="187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2" name="Полилиния 1"/>
          <p:cNvSpPr/>
          <p:nvPr/>
        </p:nvSpPr>
        <p:spPr>
          <a:xfrm>
            <a:off x="2413205" y="683741"/>
            <a:ext cx="4646622" cy="4588475"/>
          </a:xfrm>
          <a:custGeom>
            <a:avLst/>
            <a:gdLst>
              <a:gd name="connsiteX0" fmla="*/ 8719 w 4646622"/>
              <a:gd name="connsiteY0" fmla="*/ 0 h 4588475"/>
              <a:gd name="connsiteX1" fmla="*/ 8719 w 4646622"/>
              <a:gd name="connsiteY1" fmla="*/ 57664 h 4588475"/>
              <a:gd name="connsiteX2" fmla="*/ 99336 w 4646622"/>
              <a:gd name="connsiteY2" fmla="*/ 123567 h 4588475"/>
              <a:gd name="connsiteX3" fmla="*/ 91098 w 4646622"/>
              <a:gd name="connsiteY3" fmla="*/ 255373 h 4588475"/>
              <a:gd name="connsiteX4" fmla="*/ 132287 w 4646622"/>
              <a:gd name="connsiteY4" fmla="*/ 370702 h 4588475"/>
              <a:gd name="connsiteX5" fmla="*/ 148763 w 4646622"/>
              <a:gd name="connsiteY5" fmla="*/ 494270 h 4588475"/>
              <a:gd name="connsiteX6" fmla="*/ 222903 w 4646622"/>
              <a:gd name="connsiteY6" fmla="*/ 593124 h 4588475"/>
              <a:gd name="connsiteX7" fmla="*/ 329995 w 4646622"/>
              <a:gd name="connsiteY7" fmla="*/ 724929 h 4588475"/>
              <a:gd name="connsiteX8" fmla="*/ 420611 w 4646622"/>
              <a:gd name="connsiteY8" fmla="*/ 782594 h 4588475"/>
              <a:gd name="connsiteX9" fmla="*/ 552417 w 4646622"/>
              <a:gd name="connsiteY9" fmla="*/ 881448 h 4588475"/>
              <a:gd name="connsiteX10" fmla="*/ 585368 w 4646622"/>
              <a:gd name="connsiteY10" fmla="*/ 996778 h 4588475"/>
              <a:gd name="connsiteX11" fmla="*/ 618319 w 4646622"/>
              <a:gd name="connsiteY11" fmla="*/ 1087394 h 4588475"/>
              <a:gd name="connsiteX12" fmla="*/ 684222 w 4646622"/>
              <a:gd name="connsiteY12" fmla="*/ 1186248 h 4588475"/>
              <a:gd name="connsiteX13" fmla="*/ 816027 w 4646622"/>
              <a:gd name="connsiteY13" fmla="*/ 1276864 h 4588475"/>
              <a:gd name="connsiteX14" fmla="*/ 873692 w 4646622"/>
              <a:gd name="connsiteY14" fmla="*/ 1367481 h 4588475"/>
              <a:gd name="connsiteX15" fmla="*/ 939595 w 4646622"/>
              <a:gd name="connsiteY15" fmla="*/ 1515762 h 4588475"/>
              <a:gd name="connsiteX16" fmla="*/ 1054925 w 4646622"/>
              <a:gd name="connsiteY16" fmla="*/ 1581664 h 4588475"/>
              <a:gd name="connsiteX17" fmla="*/ 1145541 w 4646622"/>
              <a:gd name="connsiteY17" fmla="*/ 1729945 h 4588475"/>
              <a:gd name="connsiteX18" fmla="*/ 1293822 w 4646622"/>
              <a:gd name="connsiteY18" fmla="*/ 1762897 h 4588475"/>
              <a:gd name="connsiteX19" fmla="*/ 1409152 w 4646622"/>
              <a:gd name="connsiteY19" fmla="*/ 1828800 h 4588475"/>
              <a:gd name="connsiteX20" fmla="*/ 1532719 w 4646622"/>
              <a:gd name="connsiteY20" fmla="*/ 1977081 h 4588475"/>
              <a:gd name="connsiteX21" fmla="*/ 1623336 w 4646622"/>
              <a:gd name="connsiteY21" fmla="*/ 2108886 h 4588475"/>
              <a:gd name="connsiteX22" fmla="*/ 1672763 w 4646622"/>
              <a:gd name="connsiteY22" fmla="*/ 2232454 h 4588475"/>
              <a:gd name="connsiteX23" fmla="*/ 1648049 w 4646622"/>
              <a:gd name="connsiteY23" fmla="*/ 2388973 h 4588475"/>
              <a:gd name="connsiteX24" fmla="*/ 1639811 w 4646622"/>
              <a:gd name="connsiteY24" fmla="*/ 2520778 h 4588475"/>
              <a:gd name="connsiteX25" fmla="*/ 1681000 w 4646622"/>
              <a:gd name="connsiteY25" fmla="*/ 2594918 h 4588475"/>
              <a:gd name="connsiteX26" fmla="*/ 1895184 w 4646622"/>
              <a:gd name="connsiteY26" fmla="*/ 2718486 h 4588475"/>
              <a:gd name="connsiteX27" fmla="*/ 2051703 w 4646622"/>
              <a:gd name="connsiteY27" fmla="*/ 2899718 h 4588475"/>
              <a:gd name="connsiteX28" fmla="*/ 2397692 w 4646622"/>
              <a:gd name="connsiteY28" fmla="*/ 3155091 h 4588475"/>
              <a:gd name="connsiteX29" fmla="*/ 2414168 w 4646622"/>
              <a:gd name="connsiteY29" fmla="*/ 3056237 h 4588475"/>
              <a:gd name="connsiteX30" fmla="*/ 2504784 w 4646622"/>
              <a:gd name="connsiteY30" fmla="*/ 2916194 h 4588475"/>
              <a:gd name="connsiteX31" fmla="*/ 2554211 w 4646622"/>
              <a:gd name="connsiteY31" fmla="*/ 2940908 h 4588475"/>
              <a:gd name="connsiteX32" fmla="*/ 2669541 w 4646622"/>
              <a:gd name="connsiteY32" fmla="*/ 2907956 h 4588475"/>
              <a:gd name="connsiteX33" fmla="*/ 2743681 w 4646622"/>
              <a:gd name="connsiteY33" fmla="*/ 2850291 h 4588475"/>
              <a:gd name="connsiteX34" fmla="*/ 2784871 w 4646622"/>
              <a:gd name="connsiteY34" fmla="*/ 2702010 h 4588475"/>
              <a:gd name="connsiteX35" fmla="*/ 2784871 w 4646622"/>
              <a:gd name="connsiteY35" fmla="*/ 2619632 h 4588475"/>
              <a:gd name="connsiteX36" fmla="*/ 2916676 w 4646622"/>
              <a:gd name="connsiteY36" fmla="*/ 2660821 h 4588475"/>
              <a:gd name="connsiteX37" fmla="*/ 2982579 w 4646622"/>
              <a:gd name="connsiteY37" fmla="*/ 2767913 h 4588475"/>
              <a:gd name="connsiteX38" fmla="*/ 3106146 w 4646622"/>
              <a:gd name="connsiteY38" fmla="*/ 2825578 h 4588475"/>
              <a:gd name="connsiteX39" fmla="*/ 3237952 w 4646622"/>
              <a:gd name="connsiteY39" fmla="*/ 2932670 h 4588475"/>
              <a:gd name="connsiteX40" fmla="*/ 3443898 w 4646622"/>
              <a:gd name="connsiteY40" fmla="*/ 3097427 h 4588475"/>
              <a:gd name="connsiteX41" fmla="*/ 3592179 w 4646622"/>
              <a:gd name="connsiteY41" fmla="*/ 3188043 h 4588475"/>
              <a:gd name="connsiteX42" fmla="*/ 3682795 w 4646622"/>
              <a:gd name="connsiteY42" fmla="*/ 3319848 h 4588475"/>
              <a:gd name="connsiteX43" fmla="*/ 3798125 w 4646622"/>
              <a:gd name="connsiteY43" fmla="*/ 3369275 h 4588475"/>
              <a:gd name="connsiteX44" fmla="*/ 3839314 w 4646622"/>
              <a:gd name="connsiteY44" fmla="*/ 3451654 h 4588475"/>
              <a:gd name="connsiteX45" fmla="*/ 3938168 w 4646622"/>
              <a:gd name="connsiteY45" fmla="*/ 3550508 h 4588475"/>
              <a:gd name="connsiteX46" fmla="*/ 3971119 w 4646622"/>
              <a:gd name="connsiteY46" fmla="*/ 3649362 h 4588475"/>
              <a:gd name="connsiteX47" fmla="*/ 4004071 w 4646622"/>
              <a:gd name="connsiteY47" fmla="*/ 3772929 h 4588475"/>
              <a:gd name="connsiteX48" fmla="*/ 4028784 w 4646622"/>
              <a:gd name="connsiteY48" fmla="*/ 3814118 h 4588475"/>
              <a:gd name="connsiteX49" fmla="*/ 4094687 w 4646622"/>
              <a:gd name="connsiteY49" fmla="*/ 3838832 h 4588475"/>
              <a:gd name="connsiteX50" fmla="*/ 4102925 w 4646622"/>
              <a:gd name="connsiteY50" fmla="*/ 3863545 h 4588475"/>
              <a:gd name="connsiteX51" fmla="*/ 4177065 w 4646622"/>
              <a:gd name="connsiteY51" fmla="*/ 3814118 h 4588475"/>
              <a:gd name="connsiteX52" fmla="*/ 4193541 w 4646622"/>
              <a:gd name="connsiteY52" fmla="*/ 3847070 h 4588475"/>
              <a:gd name="connsiteX53" fmla="*/ 4152352 w 4646622"/>
              <a:gd name="connsiteY53" fmla="*/ 3962400 h 4588475"/>
              <a:gd name="connsiteX54" fmla="*/ 4193541 w 4646622"/>
              <a:gd name="connsiteY54" fmla="*/ 3954162 h 4588475"/>
              <a:gd name="connsiteX55" fmla="*/ 4275919 w 4646622"/>
              <a:gd name="connsiteY55" fmla="*/ 3921210 h 4588475"/>
              <a:gd name="connsiteX56" fmla="*/ 4267681 w 4646622"/>
              <a:gd name="connsiteY56" fmla="*/ 4003589 h 4588475"/>
              <a:gd name="connsiteX57" fmla="*/ 4251206 w 4646622"/>
              <a:gd name="connsiteY57" fmla="*/ 4077729 h 4588475"/>
              <a:gd name="connsiteX58" fmla="*/ 4300633 w 4646622"/>
              <a:gd name="connsiteY58" fmla="*/ 4044778 h 4588475"/>
              <a:gd name="connsiteX59" fmla="*/ 4341822 w 4646622"/>
              <a:gd name="connsiteY59" fmla="*/ 4053016 h 4588475"/>
              <a:gd name="connsiteX60" fmla="*/ 4317109 w 4646622"/>
              <a:gd name="connsiteY60" fmla="*/ 4160108 h 4588475"/>
              <a:gd name="connsiteX61" fmla="*/ 4374773 w 4646622"/>
              <a:gd name="connsiteY61" fmla="*/ 4135394 h 4588475"/>
              <a:gd name="connsiteX62" fmla="*/ 4383011 w 4646622"/>
              <a:gd name="connsiteY62" fmla="*/ 4151870 h 4588475"/>
              <a:gd name="connsiteX63" fmla="*/ 4383011 w 4646622"/>
              <a:gd name="connsiteY63" fmla="*/ 4250724 h 4588475"/>
              <a:gd name="connsiteX64" fmla="*/ 4391249 w 4646622"/>
              <a:gd name="connsiteY64" fmla="*/ 4283675 h 4588475"/>
              <a:gd name="connsiteX65" fmla="*/ 4465390 w 4646622"/>
              <a:gd name="connsiteY65" fmla="*/ 4308389 h 4588475"/>
              <a:gd name="connsiteX66" fmla="*/ 4572481 w 4646622"/>
              <a:gd name="connsiteY66" fmla="*/ 4489621 h 4588475"/>
              <a:gd name="connsiteX67" fmla="*/ 4646622 w 4646622"/>
              <a:gd name="connsiteY67" fmla="*/ 4588475 h 458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646622" h="4588475">
                <a:moveTo>
                  <a:pt x="8719" y="0"/>
                </a:moveTo>
                <a:cubicBezTo>
                  <a:pt x="1167" y="18534"/>
                  <a:pt x="-6384" y="37069"/>
                  <a:pt x="8719" y="57664"/>
                </a:cubicBezTo>
                <a:cubicBezTo>
                  <a:pt x="23822" y="78259"/>
                  <a:pt x="85606" y="90616"/>
                  <a:pt x="99336" y="123567"/>
                </a:cubicBezTo>
                <a:cubicBezTo>
                  <a:pt x="113066" y="156518"/>
                  <a:pt x="85606" y="214184"/>
                  <a:pt x="91098" y="255373"/>
                </a:cubicBezTo>
                <a:cubicBezTo>
                  <a:pt x="96590" y="296562"/>
                  <a:pt x="122676" y="330886"/>
                  <a:pt x="132287" y="370702"/>
                </a:cubicBezTo>
                <a:cubicBezTo>
                  <a:pt x="141898" y="410518"/>
                  <a:pt x="133660" y="457200"/>
                  <a:pt x="148763" y="494270"/>
                </a:cubicBezTo>
                <a:cubicBezTo>
                  <a:pt x="163866" y="531340"/>
                  <a:pt x="192698" y="554681"/>
                  <a:pt x="222903" y="593124"/>
                </a:cubicBezTo>
                <a:cubicBezTo>
                  <a:pt x="253108" y="631567"/>
                  <a:pt x="297044" y="693351"/>
                  <a:pt x="329995" y="724929"/>
                </a:cubicBezTo>
                <a:cubicBezTo>
                  <a:pt x="362946" y="756507"/>
                  <a:pt x="383541" y="756508"/>
                  <a:pt x="420611" y="782594"/>
                </a:cubicBezTo>
                <a:cubicBezTo>
                  <a:pt x="457681" y="808680"/>
                  <a:pt x="524958" y="845751"/>
                  <a:pt x="552417" y="881448"/>
                </a:cubicBezTo>
                <a:cubicBezTo>
                  <a:pt x="579877" y="917145"/>
                  <a:pt x="574384" y="962454"/>
                  <a:pt x="585368" y="996778"/>
                </a:cubicBezTo>
                <a:cubicBezTo>
                  <a:pt x="596352" y="1031102"/>
                  <a:pt x="601843" y="1055816"/>
                  <a:pt x="618319" y="1087394"/>
                </a:cubicBezTo>
                <a:cubicBezTo>
                  <a:pt x="634795" y="1118972"/>
                  <a:pt x="651271" y="1154670"/>
                  <a:pt x="684222" y="1186248"/>
                </a:cubicBezTo>
                <a:cubicBezTo>
                  <a:pt x="717173" y="1217826"/>
                  <a:pt x="784449" y="1246659"/>
                  <a:pt x="816027" y="1276864"/>
                </a:cubicBezTo>
                <a:cubicBezTo>
                  <a:pt x="847605" y="1307069"/>
                  <a:pt x="853097" y="1327665"/>
                  <a:pt x="873692" y="1367481"/>
                </a:cubicBezTo>
                <a:cubicBezTo>
                  <a:pt x="894287" y="1407297"/>
                  <a:pt x="909390" y="1480065"/>
                  <a:pt x="939595" y="1515762"/>
                </a:cubicBezTo>
                <a:cubicBezTo>
                  <a:pt x="969801" y="1551459"/>
                  <a:pt x="1020601" y="1545967"/>
                  <a:pt x="1054925" y="1581664"/>
                </a:cubicBezTo>
                <a:cubicBezTo>
                  <a:pt x="1089249" y="1617361"/>
                  <a:pt x="1105725" y="1699739"/>
                  <a:pt x="1145541" y="1729945"/>
                </a:cubicBezTo>
                <a:cubicBezTo>
                  <a:pt x="1185357" y="1760151"/>
                  <a:pt x="1249887" y="1746421"/>
                  <a:pt x="1293822" y="1762897"/>
                </a:cubicBezTo>
                <a:cubicBezTo>
                  <a:pt x="1337757" y="1779373"/>
                  <a:pt x="1369336" y="1793103"/>
                  <a:pt x="1409152" y="1828800"/>
                </a:cubicBezTo>
                <a:cubicBezTo>
                  <a:pt x="1448968" y="1864497"/>
                  <a:pt x="1497022" y="1930400"/>
                  <a:pt x="1532719" y="1977081"/>
                </a:cubicBezTo>
                <a:cubicBezTo>
                  <a:pt x="1568416" y="2023762"/>
                  <a:pt x="1599995" y="2066324"/>
                  <a:pt x="1623336" y="2108886"/>
                </a:cubicBezTo>
                <a:cubicBezTo>
                  <a:pt x="1646677" y="2151448"/>
                  <a:pt x="1668644" y="2185773"/>
                  <a:pt x="1672763" y="2232454"/>
                </a:cubicBezTo>
                <a:cubicBezTo>
                  <a:pt x="1676882" y="2279135"/>
                  <a:pt x="1653541" y="2340919"/>
                  <a:pt x="1648049" y="2388973"/>
                </a:cubicBezTo>
                <a:cubicBezTo>
                  <a:pt x="1642557" y="2437027"/>
                  <a:pt x="1634319" y="2486454"/>
                  <a:pt x="1639811" y="2520778"/>
                </a:cubicBezTo>
                <a:cubicBezTo>
                  <a:pt x="1645303" y="2555102"/>
                  <a:pt x="1638438" y="2561967"/>
                  <a:pt x="1681000" y="2594918"/>
                </a:cubicBezTo>
                <a:cubicBezTo>
                  <a:pt x="1723562" y="2627869"/>
                  <a:pt x="1833400" y="2667686"/>
                  <a:pt x="1895184" y="2718486"/>
                </a:cubicBezTo>
                <a:cubicBezTo>
                  <a:pt x="1956968" y="2769286"/>
                  <a:pt x="1967952" y="2826951"/>
                  <a:pt x="2051703" y="2899718"/>
                </a:cubicBezTo>
                <a:cubicBezTo>
                  <a:pt x="2135454" y="2972486"/>
                  <a:pt x="2337281" y="3129004"/>
                  <a:pt x="2397692" y="3155091"/>
                </a:cubicBezTo>
                <a:cubicBezTo>
                  <a:pt x="2458103" y="3181178"/>
                  <a:pt x="2396319" y="3096053"/>
                  <a:pt x="2414168" y="3056237"/>
                </a:cubicBezTo>
                <a:cubicBezTo>
                  <a:pt x="2432017" y="3016421"/>
                  <a:pt x="2481444" y="2935415"/>
                  <a:pt x="2504784" y="2916194"/>
                </a:cubicBezTo>
                <a:cubicBezTo>
                  <a:pt x="2528124" y="2896973"/>
                  <a:pt x="2526752" y="2942281"/>
                  <a:pt x="2554211" y="2940908"/>
                </a:cubicBezTo>
                <a:cubicBezTo>
                  <a:pt x="2581670" y="2939535"/>
                  <a:pt x="2637963" y="2923059"/>
                  <a:pt x="2669541" y="2907956"/>
                </a:cubicBezTo>
                <a:cubicBezTo>
                  <a:pt x="2701119" y="2892853"/>
                  <a:pt x="2724459" y="2884615"/>
                  <a:pt x="2743681" y="2850291"/>
                </a:cubicBezTo>
                <a:cubicBezTo>
                  <a:pt x="2762903" y="2815967"/>
                  <a:pt x="2778006" y="2740453"/>
                  <a:pt x="2784871" y="2702010"/>
                </a:cubicBezTo>
                <a:cubicBezTo>
                  <a:pt x="2791736" y="2663567"/>
                  <a:pt x="2762903" y="2626497"/>
                  <a:pt x="2784871" y="2619632"/>
                </a:cubicBezTo>
                <a:cubicBezTo>
                  <a:pt x="2806839" y="2612767"/>
                  <a:pt x="2883725" y="2636108"/>
                  <a:pt x="2916676" y="2660821"/>
                </a:cubicBezTo>
                <a:cubicBezTo>
                  <a:pt x="2949627" y="2685534"/>
                  <a:pt x="2951001" y="2740454"/>
                  <a:pt x="2982579" y="2767913"/>
                </a:cubicBezTo>
                <a:cubicBezTo>
                  <a:pt x="3014157" y="2795372"/>
                  <a:pt x="3063584" y="2798119"/>
                  <a:pt x="3106146" y="2825578"/>
                </a:cubicBezTo>
                <a:cubicBezTo>
                  <a:pt x="3148708" y="2853037"/>
                  <a:pt x="3237952" y="2932670"/>
                  <a:pt x="3237952" y="2932670"/>
                </a:cubicBezTo>
                <a:cubicBezTo>
                  <a:pt x="3294244" y="2977978"/>
                  <a:pt x="3384860" y="3054865"/>
                  <a:pt x="3443898" y="3097427"/>
                </a:cubicBezTo>
                <a:cubicBezTo>
                  <a:pt x="3502936" y="3139989"/>
                  <a:pt x="3552363" y="3150973"/>
                  <a:pt x="3592179" y="3188043"/>
                </a:cubicBezTo>
                <a:cubicBezTo>
                  <a:pt x="3631995" y="3225113"/>
                  <a:pt x="3648471" y="3289643"/>
                  <a:pt x="3682795" y="3319848"/>
                </a:cubicBezTo>
                <a:cubicBezTo>
                  <a:pt x="3717119" y="3350053"/>
                  <a:pt x="3772039" y="3347307"/>
                  <a:pt x="3798125" y="3369275"/>
                </a:cubicBezTo>
                <a:cubicBezTo>
                  <a:pt x="3824211" y="3391243"/>
                  <a:pt x="3815974" y="3421449"/>
                  <a:pt x="3839314" y="3451654"/>
                </a:cubicBezTo>
                <a:cubicBezTo>
                  <a:pt x="3862654" y="3481859"/>
                  <a:pt x="3916201" y="3517557"/>
                  <a:pt x="3938168" y="3550508"/>
                </a:cubicBezTo>
                <a:cubicBezTo>
                  <a:pt x="3960135" y="3583459"/>
                  <a:pt x="3960135" y="3612292"/>
                  <a:pt x="3971119" y="3649362"/>
                </a:cubicBezTo>
                <a:cubicBezTo>
                  <a:pt x="3982103" y="3686432"/>
                  <a:pt x="3994460" y="3745470"/>
                  <a:pt x="4004071" y="3772929"/>
                </a:cubicBezTo>
                <a:cubicBezTo>
                  <a:pt x="4013682" y="3800388"/>
                  <a:pt x="4013682" y="3803134"/>
                  <a:pt x="4028784" y="3814118"/>
                </a:cubicBezTo>
                <a:cubicBezTo>
                  <a:pt x="4043886" y="3825102"/>
                  <a:pt x="4082330" y="3830594"/>
                  <a:pt x="4094687" y="3838832"/>
                </a:cubicBezTo>
                <a:cubicBezTo>
                  <a:pt x="4107044" y="3847070"/>
                  <a:pt x="4089195" y="3867664"/>
                  <a:pt x="4102925" y="3863545"/>
                </a:cubicBezTo>
                <a:cubicBezTo>
                  <a:pt x="4116655" y="3859426"/>
                  <a:pt x="4161962" y="3816864"/>
                  <a:pt x="4177065" y="3814118"/>
                </a:cubicBezTo>
                <a:cubicBezTo>
                  <a:pt x="4192168" y="3811372"/>
                  <a:pt x="4197660" y="3822356"/>
                  <a:pt x="4193541" y="3847070"/>
                </a:cubicBezTo>
                <a:cubicBezTo>
                  <a:pt x="4189422" y="3871784"/>
                  <a:pt x="4152352" y="3944551"/>
                  <a:pt x="4152352" y="3962400"/>
                </a:cubicBezTo>
                <a:cubicBezTo>
                  <a:pt x="4152352" y="3980249"/>
                  <a:pt x="4172947" y="3961027"/>
                  <a:pt x="4193541" y="3954162"/>
                </a:cubicBezTo>
                <a:cubicBezTo>
                  <a:pt x="4214136" y="3947297"/>
                  <a:pt x="4263562" y="3912972"/>
                  <a:pt x="4275919" y="3921210"/>
                </a:cubicBezTo>
                <a:cubicBezTo>
                  <a:pt x="4288276" y="3929448"/>
                  <a:pt x="4271800" y="3977503"/>
                  <a:pt x="4267681" y="4003589"/>
                </a:cubicBezTo>
                <a:cubicBezTo>
                  <a:pt x="4263562" y="4029675"/>
                  <a:pt x="4245714" y="4070864"/>
                  <a:pt x="4251206" y="4077729"/>
                </a:cubicBezTo>
                <a:cubicBezTo>
                  <a:pt x="4256698" y="4084594"/>
                  <a:pt x="4285530" y="4048897"/>
                  <a:pt x="4300633" y="4044778"/>
                </a:cubicBezTo>
                <a:cubicBezTo>
                  <a:pt x="4315736" y="4040659"/>
                  <a:pt x="4339076" y="4033794"/>
                  <a:pt x="4341822" y="4053016"/>
                </a:cubicBezTo>
                <a:cubicBezTo>
                  <a:pt x="4344568" y="4072238"/>
                  <a:pt x="4311617" y="4146378"/>
                  <a:pt x="4317109" y="4160108"/>
                </a:cubicBezTo>
                <a:cubicBezTo>
                  <a:pt x="4322601" y="4173838"/>
                  <a:pt x="4363789" y="4136767"/>
                  <a:pt x="4374773" y="4135394"/>
                </a:cubicBezTo>
                <a:cubicBezTo>
                  <a:pt x="4385757" y="4134021"/>
                  <a:pt x="4381638" y="4132648"/>
                  <a:pt x="4383011" y="4151870"/>
                </a:cubicBezTo>
                <a:cubicBezTo>
                  <a:pt x="4384384" y="4171092"/>
                  <a:pt x="4381638" y="4228757"/>
                  <a:pt x="4383011" y="4250724"/>
                </a:cubicBezTo>
                <a:cubicBezTo>
                  <a:pt x="4384384" y="4272691"/>
                  <a:pt x="4377519" y="4274064"/>
                  <a:pt x="4391249" y="4283675"/>
                </a:cubicBezTo>
                <a:cubicBezTo>
                  <a:pt x="4404979" y="4293286"/>
                  <a:pt x="4435185" y="4274065"/>
                  <a:pt x="4465390" y="4308389"/>
                </a:cubicBezTo>
                <a:cubicBezTo>
                  <a:pt x="4495595" y="4342713"/>
                  <a:pt x="4542276" y="4442940"/>
                  <a:pt x="4572481" y="4489621"/>
                </a:cubicBezTo>
                <a:cubicBezTo>
                  <a:pt x="4602686" y="4536302"/>
                  <a:pt x="4624654" y="4562388"/>
                  <a:pt x="4646622" y="4588475"/>
                </a:cubicBezTo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prstClr val="white"/>
                </a:solidFill>
              </a:rPr>
              <a:t>ИНФОРМАЦИОННЫЕ МАТЕРИАЛЫ ПО ПОРЫВАМ ВЕТРА </a:t>
            </a:r>
          </a:p>
          <a:p>
            <a:r>
              <a:rPr lang="ru-RU" sz="1200" dirty="0">
                <a:solidFill>
                  <a:prstClr val="white"/>
                </a:solidFill>
              </a:rPr>
              <a:t>НА ТЕРРИТОРИИ </a:t>
            </a:r>
            <a:r>
              <a:rPr lang="ru-RU" sz="1200" dirty="0" smtClean="0">
                <a:solidFill>
                  <a:prstClr val="white"/>
                </a:solidFill>
              </a:rPr>
              <a:t>ГО НОВОРОССИЙСК (РИСК НАРУШЕНИЯ ЭЛЕКТРОСНАБЖЕНИЯ)</a:t>
            </a:r>
            <a:endParaRPr lang="en-US" sz="1200" dirty="0" smtClean="0">
              <a:solidFill>
                <a:prstClr val="white"/>
              </a:solidFill>
            </a:endParaRPr>
          </a:p>
          <a:p>
            <a:r>
              <a:rPr lang="ru-RU" sz="1200" dirty="0">
                <a:solidFill>
                  <a:prstClr val="white"/>
                </a:solidFill>
              </a:rPr>
              <a:t>(с использованием информационных ресурсов </a:t>
            </a:r>
            <a:r>
              <a:rPr lang="ru-RU" sz="1200" dirty="0" err="1">
                <a:solidFill>
                  <a:prstClr val="white"/>
                </a:solidFill>
              </a:rPr>
              <a:t>Геопортал</a:t>
            </a:r>
            <a:r>
              <a:rPr lang="ru-RU" sz="1200" dirty="0">
                <a:solidFill>
                  <a:prstClr val="white"/>
                </a:solidFill>
              </a:rPr>
              <a:t> САЦ Минэнерго, </a:t>
            </a:r>
            <a:r>
              <a:rPr lang="en-US" sz="1200" dirty="0">
                <a:solidFill>
                  <a:prstClr val="white"/>
                </a:solidFill>
              </a:rPr>
              <a:t>Google Earth</a:t>
            </a:r>
            <a:r>
              <a:rPr lang="en-US" sz="1200" dirty="0" smtClean="0">
                <a:solidFill>
                  <a:prstClr val="white"/>
                </a:solidFill>
              </a:rPr>
              <a:t>)</a:t>
            </a:r>
            <a:endParaRPr lang="ru-RU" sz="1200" dirty="0">
              <a:solidFill>
                <a:prstClr val="white"/>
              </a:solidFill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" y="92157"/>
            <a:ext cx="568919" cy="45504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225" y="101233"/>
            <a:ext cx="789545" cy="399507"/>
          </a:xfrm>
          <a:prstGeom prst="rect">
            <a:avLst/>
          </a:prstGeom>
        </p:spPr>
      </p:pic>
      <p:sp>
        <p:nvSpPr>
          <p:cNvPr id="123" name="Text Box 182"/>
          <p:cNvSpPr txBox="1">
            <a:spLocks noChangeArrowheads="1"/>
          </p:cNvSpPr>
          <p:nvPr/>
        </p:nvSpPr>
        <p:spPr bwMode="auto">
          <a:xfrm>
            <a:off x="5125715" y="3877006"/>
            <a:ext cx="1122683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Новороссийск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" name="Text Box 182"/>
          <p:cNvSpPr txBox="1">
            <a:spLocks noChangeArrowheads="1"/>
          </p:cNvSpPr>
          <p:nvPr/>
        </p:nvSpPr>
        <p:spPr bwMode="auto">
          <a:xfrm>
            <a:off x="5329692" y="3185038"/>
            <a:ext cx="918706" cy="159560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Мефодиевка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6" name="Text Box 182"/>
          <p:cNvSpPr txBox="1">
            <a:spLocks noChangeArrowheads="1"/>
          </p:cNvSpPr>
          <p:nvPr/>
        </p:nvSpPr>
        <p:spPr bwMode="auto">
          <a:xfrm>
            <a:off x="1926260" y="4737265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Северная </a:t>
            </a:r>
            <a:r>
              <a:rPr lang="ru-RU" altLang="ru-RU" sz="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Озереевка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" name="Text Box 182"/>
          <p:cNvSpPr txBox="1">
            <a:spLocks noChangeArrowheads="1"/>
          </p:cNvSpPr>
          <p:nvPr/>
        </p:nvSpPr>
        <p:spPr bwMode="auto">
          <a:xfrm>
            <a:off x="1991008" y="4265621"/>
            <a:ext cx="847078" cy="14340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Глебовское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" name="Text Box 182"/>
          <p:cNvSpPr txBox="1">
            <a:spLocks noChangeArrowheads="1"/>
          </p:cNvSpPr>
          <p:nvPr/>
        </p:nvSpPr>
        <p:spPr bwMode="auto">
          <a:xfrm>
            <a:off x="2152268" y="3499313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Васильевка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" name="Text Box 182"/>
          <p:cNvSpPr txBox="1">
            <a:spLocks noChangeArrowheads="1"/>
          </p:cNvSpPr>
          <p:nvPr/>
        </p:nvSpPr>
        <p:spPr bwMode="auto">
          <a:xfrm>
            <a:off x="3653059" y="2906275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Цемдолина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" name="Text Box 182"/>
          <p:cNvSpPr txBox="1">
            <a:spLocks noChangeArrowheads="1"/>
          </p:cNvSpPr>
          <p:nvPr/>
        </p:nvSpPr>
        <p:spPr bwMode="auto">
          <a:xfrm>
            <a:off x="4129005" y="5967888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Мысхако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" name="Text Box 182"/>
          <p:cNvSpPr txBox="1">
            <a:spLocks noChangeArrowheads="1"/>
          </p:cNvSpPr>
          <p:nvPr/>
        </p:nvSpPr>
        <p:spPr bwMode="auto">
          <a:xfrm>
            <a:off x="2609336" y="2864133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Борисовка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" name="Text Box 182"/>
          <p:cNvSpPr txBox="1">
            <a:spLocks noChangeArrowheads="1"/>
          </p:cNvSpPr>
          <p:nvPr/>
        </p:nvSpPr>
        <p:spPr bwMode="auto">
          <a:xfrm>
            <a:off x="3448622" y="1673164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Симоновка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4" name="Text Box 182"/>
          <p:cNvSpPr txBox="1">
            <a:spLocks noChangeArrowheads="1"/>
          </p:cNvSpPr>
          <p:nvPr/>
        </p:nvSpPr>
        <p:spPr bwMode="auto">
          <a:xfrm>
            <a:off x="2893386" y="2276121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Кирилловка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5" name="Text Box 182"/>
          <p:cNvSpPr txBox="1">
            <a:spLocks noChangeArrowheads="1"/>
          </p:cNvSpPr>
          <p:nvPr/>
        </p:nvSpPr>
        <p:spPr bwMode="auto">
          <a:xfrm>
            <a:off x="3528277" y="1398722"/>
            <a:ext cx="1029625" cy="180581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Владимировка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0" name="Group 151"/>
          <p:cNvGrpSpPr>
            <a:grpSpLocks/>
          </p:cNvGrpSpPr>
          <p:nvPr/>
        </p:nvGrpSpPr>
        <p:grpSpPr bwMode="auto">
          <a:xfrm>
            <a:off x="8268937" y="2219637"/>
            <a:ext cx="392060" cy="185467"/>
            <a:chOff x="7296" y="1248"/>
            <a:chExt cx="2672" cy="960"/>
          </a:xfrm>
        </p:grpSpPr>
        <p:sp>
          <p:nvSpPr>
            <p:cNvPr id="41" name="Freeform 152"/>
            <p:cNvSpPr>
              <a:spLocks/>
            </p:cNvSpPr>
            <p:nvPr/>
          </p:nvSpPr>
          <p:spPr bwMode="auto">
            <a:xfrm>
              <a:off x="7296" y="1912"/>
              <a:ext cx="1391" cy="34"/>
            </a:xfrm>
            <a:custGeom>
              <a:avLst/>
              <a:gdLst>
                <a:gd name="T0" fmla="*/ 242 w 2782"/>
                <a:gd name="T1" fmla="*/ 0 h 67"/>
                <a:gd name="T2" fmla="*/ 2735 w 2782"/>
                <a:gd name="T3" fmla="*/ 0 h 67"/>
                <a:gd name="T4" fmla="*/ 2782 w 2782"/>
                <a:gd name="T5" fmla="*/ 67 h 67"/>
                <a:gd name="T6" fmla="*/ 0 w 2782"/>
                <a:gd name="T7" fmla="*/ 67 h 67"/>
                <a:gd name="T8" fmla="*/ 242 w 2782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2" h="67">
                  <a:moveTo>
                    <a:pt x="242" y="0"/>
                  </a:moveTo>
                  <a:lnTo>
                    <a:pt x="2735" y="0"/>
                  </a:lnTo>
                  <a:lnTo>
                    <a:pt x="2782" y="67"/>
                  </a:lnTo>
                  <a:lnTo>
                    <a:pt x="0" y="67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44" name="Group 153"/>
            <p:cNvGrpSpPr>
              <a:grpSpLocks/>
            </p:cNvGrpSpPr>
            <p:nvPr/>
          </p:nvGrpSpPr>
          <p:grpSpPr bwMode="auto">
            <a:xfrm>
              <a:off x="7726" y="1248"/>
              <a:ext cx="2242" cy="960"/>
              <a:chOff x="7726" y="1248"/>
              <a:chExt cx="2242" cy="960"/>
            </a:xfrm>
          </p:grpSpPr>
          <p:sp>
            <p:nvSpPr>
              <p:cNvPr id="45" name="Freeform 154"/>
              <p:cNvSpPr>
                <a:spLocks/>
              </p:cNvSpPr>
              <p:nvPr/>
            </p:nvSpPr>
            <p:spPr bwMode="auto">
              <a:xfrm>
                <a:off x="9572" y="1886"/>
                <a:ext cx="396" cy="59"/>
              </a:xfrm>
              <a:custGeom>
                <a:avLst/>
                <a:gdLst>
                  <a:gd name="T0" fmla="*/ 27 w 792"/>
                  <a:gd name="T1" fmla="*/ 6 h 117"/>
                  <a:gd name="T2" fmla="*/ 792 w 792"/>
                  <a:gd name="T3" fmla="*/ 0 h 117"/>
                  <a:gd name="T4" fmla="*/ 792 w 792"/>
                  <a:gd name="T5" fmla="*/ 20 h 117"/>
                  <a:gd name="T6" fmla="*/ 0 w 792"/>
                  <a:gd name="T7" fmla="*/ 117 h 117"/>
                  <a:gd name="T8" fmla="*/ 27 w 792"/>
                  <a:gd name="T9" fmla="*/ 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2" h="117">
                    <a:moveTo>
                      <a:pt x="27" y="6"/>
                    </a:moveTo>
                    <a:lnTo>
                      <a:pt x="792" y="0"/>
                    </a:lnTo>
                    <a:lnTo>
                      <a:pt x="792" y="20"/>
                    </a:lnTo>
                    <a:lnTo>
                      <a:pt x="0" y="117"/>
                    </a:lnTo>
                    <a:lnTo>
                      <a:pt x="27" y="6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6" name="Freeform 155"/>
              <p:cNvSpPr>
                <a:spLocks/>
              </p:cNvSpPr>
              <p:nvPr/>
            </p:nvSpPr>
            <p:spPr bwMode="auto">
              <a:xfrm>
                <a:off x="9445" y="1954"/>
                <a:ext cx="290" cy="194"/>
              </a:xfrm>
              <a:custGeom>
                <a:avLst/>
                <a:gdLst>
                  <a:gd name="T0" fmla="*/ 423 w 579"/>
                  <a:gd name="T1" fmla="*/ 35 h 387"/>
                  <a:gd name="T2" fmla="*/ 457 w 579"/>
                  <a:gd name="T3" fmla="*/ 44 h 387"/>
                  <a:gd name="T4" fmla="*/ 481 w 579"/>
                  <a:gd name="T5" fmla="*/ 52 h 387"/>
                  <a:gd name="T6" fmla="*/ 503 w 579"/>
                  <a:gd name="T7" fmla="*/ 63 h 387"/>
                  <a:gd name="T8" fmla="*/ 525 w 579"/>
                  <a:gd name="T9" fmla="*/ 80 h 387"/>
                  <a:gd name="T10" fmla="*/ 542 w 579"/>
                  <a:gd name="T11" fmla="*/ 97 h 387"/>
                  <a:gd name="T12" fmla="*/ 557 w 579"/>
                  <a:gd name="T13" fmla="*/ 116 h 387"/>
                  <a:gd name="T14" fmla="*/ 567 w 579"/>
                  <a:gd name="T15" fmla="*/ 138 h 387"/>
                  <a:gd name="T16" fmla="*/ 576 w 579"/>
                  <a:gd name="T17" fmla="*/ 166 h 387"/>
                  <a:gd name="T18" fmla="*/ 579 w 579"/>
                  <a:gd name="T19" fmla="*/ 195 h 387"/>
                  <a:gd name="T20" fmla="*/ 579 w 579"/>
                  <a:gd name="T21" fmla="*/ 224 h 387"/>
                  <a:gd name="T22" fmla="*/ 573 w 579"/>
                  <a:gd name="T23" fmla="*/ 258 h 387"/>
                  <a:gd name="T24" fmla="*/ 565 w 579"/>
                  <a:gd name="T25" fmla="*/ 278 h 387"/>
                  <a:gd name="T26" fmla="*/ 553 w 579"/>
                  <a:gd name="T27" fmla="*/ 298 h 387"/>
                  <a:gd name="T28" fmla="*/ 539 w 579"/>
                  <a:gd name="T29" fmla="*/ 317 h 387"/>
                  <a:gd name="T30" fmla="*/ 525 w 579"/>
                  <a:gd name="T31" fmla="*/ 331 h 387"/>
                  <a:gd name="T32" fmla="*/ 495 w 579"/>
                  <a:gd name="T33" fmla="*/ 351 h 387"/>
                  <a:gd name="T34" fmla="*/ 465 w 579"/>
                  <a:gd name="T35" fmla="*/ 364 h 387"/>
                  <a:gd name="T36" fmla="*/ 434 w 579"/>
                  <a:gd name="T37" fmla="*/ 372 h 387"/>
                  <a:gd name="T38" fmla="*/ 393 w 579"/>
                  <a:gd name="T39" fmla="*/ 380 h 387"/>
                  <a:gd name="T40" fmla="*/ 345 w 579"/>
                  <a:gd name="T41" fmla="*/ 386 h 387"/>
                  <a:gd name="T42" fmla="*/ 295 w 579"/>
                  <a:gd name="T43" fmla="*/ 387 h 387"/>
                  <a:gd name="T44" fmla="*/ 253 w 579"/>
                  <a:gd name="T45" fmla="*/ 386 h 387"/>
                  <a:gd name="T46" fmla="*/ 208 w 579"/>
                  <a:gd name="T47" fmla="*/ 380 h 387"/>
                  <a:gd name="T48" fmla="*/ 161 w 579"/>
                  <a:gd name="T49" fmla="*/ 367 h 387"/>
                  <a:gd name="T50" fmla="*/ 130 w 579"/>
                  <a:gd name="T51" fmla="*/ 353 h 387"/>
                  <a:gd name="T52" fmla="*/ 98 w 579"/>
                  <a:gd name="T53" fmla="*/ 336 h 387"/>
                  <a:gd name="T54" fmla="*/ 69 w 579"/>
                  <a:gd name="T55" fmla="*/ 316 h 387"/>
                  <a:gd name="T56" fmla="*/ 47 w 579"/>
                  <a:gd name="T57" fmla="*/ 294 h 387"/>
                  <a:gd name="T58" fmla="*/ 30 w 579"/>
                  <a:gd name="T59" fmla="*/ 273 h 387"/>
                  <a:gd name="T60" fmla="*/ 17 w 579"/>
                  <a:gd name="T61" fmla="*/ 248 h 387"/>
                  <a:gd name="T62" fmla="*/ 0 w 579"/>
                  <a:gd name="T63" fmla="*/ 177 h 387"/>
                  <a:gd name="T64" fmla="*/ 25 w 579"/>
                  <a:gd name="T65" fmla="*/ 77 h 387"/>
                  <a:gd name="T66" fmla="*/ 123 w 579"/>
                  <a:gd name="T67" fmla="*/ 21 h 387"/>
                  <a:gd name="T68" fmla="*/ 251 w 579"/>
                  <a:gd name="T69" fmla="*/ 0 h 387"/>
                  <a:gd name="T70" fmla="*/ 356 w 579"/>
                  <a:gd name="T71" fmla="*/ 16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9" h="387">
                    <a:moveTo>
                      <a:pt x="356" y="16"/>
                    </a:moveTo>
                    <a:lnTo>
                      <a:pt x="423" y="35"/>
                    </a:lnTo>
                    <a:lnTo>
                      <a:pt x="445" y="41"/>
                    </a:lnTo>
                    <a:lnTo>
                      <a:pt x="457" y="44"/>
                    </a:lnTo>
                    <a:lnTo>
                      <a:pt x="470" y="49"/>
                    </a:lnTo>
                    <a:lnTo>
                      <a:pt x="481" y="52"/>
                    </a:lnTo>
                    <a:lnTo>
                      <a:pt x="492" y="57"/>
                    </a:lnTo>
                    <a:lnTo>
                      <a:pt x="503" y="63"/>
                    </a:lnTo>
                    <a:lnTo>
                      <a:pt x="514" y="71"/>
                    </a:lnTo>
                    <a:lnTo>
                      <a:pt x="525" y="80"/>
                    </a:lnTo>
                    <a:lnTo>
                      <a:pt x="535" y="89"/>
                    </a:lnTo>
                    <a:lnTo>
                      <a:pt x="542" y="97"/>
                    </a:lnTo>
                    <a:lnTo>
                      <a:pt x="550" y="105"/>
                    </a:lnTo>
                    <a:lnTo>
                      <a:pt x="557" y="116"/>
                    </a:lnTo>
                    <a:lnTo>
                      <a:pt x="562" y="128"/>
                    </a:lnTo>
                    <a:lnTo>
                      <a:pt x="567" y="138"/>
                    </a:lnTo>
                    <a:lnTo>
                      <a:pt x="571" y="152"/>
                    </a:lnTo>
                    <a:lnTo>
                      <a:pt x="576" y="166"/>
                    </a:lnTo>
                    <a:lnTo>
                      <a:pt x="579" y="180"/>
                    </a:lnTo>
                    <a:lnTo>
                      <a:pt x="579" y="195"/>
                    </a:lnTo>
                    <a:lnTo>
                      <a:pt x="579" y="209"/>
                    </a:lnTo>
                    <a:lnTo>
                      <a:pt x="579" y="224"/>
                    </a:lnTo>
                    <a:lnTo>
                      <a:pt x="578" y="241"/>
                    </a:lnTo>
                    <a:lnTo>
                      <a:pt x="573" y="258"/>
                    </a:lnTo>
                    <a:lnTo>
                      <a:pt x="568" y="269"/>
                    </a:lnTo>
                    <a:lnTo>
                      <a:pt x="565" y="278"/>
                    </a:lnTo>
                    <a:lnTo>
                      <a:pt x="559" y="291"/>
                    </a:lnTo>
                    <a:lnTo>
                      <a:pt x="553" y="298"/>
                    </a:lnTo>
                    <a:lnTo>
                      <a:pt x="546" y="309"/>
                    </a:lnTo>
                    <a:lnTo>
                      <a:pt x="539" y="317"/>
                    </a:lnTo>
                    <a:lnTo>
                      <a:pt x="532" y="325"/>
                    </a:lnTo>
                    <a:lnTo>
                      <a:pt x="525" y="331"/>
                    </a:lnTo>
                    <a:lnTo>
                      <a:pt x="511" y="342"/>
                    </a:lnTo>
                    <a:lnTo>
                      <a:pt x="495" y="351"/>
                    </a:lnTo>
                    <a:lnTo>
                      <a:pt x="479" y="359"/>
                    </a:lnTo>
                    <a:lnTo>
                      <a:pt x="465" y="364"/>
                    </a:lnTo>
                    <a:lnTo>
                      <a:pt x="451" y="369"/>
                    </a:lnTo>
                    <a:lnTo>
                      <a:pt x="434" y="372"/>
                    </a:lnTo>
                    <a:lnTo>
                      <a:pt x="415" y="376"/>
                    </a:lnTo>
                    <a:lnTo>
                      <a:pt x="393" y="380"/>
                    </a:lnTo>
                    <a:lnTo>
                      <a:pt x="370" y="383"/>
                    </a:lnTo>
                    <a:lnTo>
                      <a:pt x="345" y="386"/>
                    </a:lnTo>
                    <a:lnTo>
                      <a:pt x="315" y="386"/>
                    </a:lnTo>
                    <a:lnTo>
                      <a:pt x="295" y="387"/>
                    </a:lnTo>
                    <a:lnTo>
                      <a:pt x="275" y="386"/>
                    </a:lnTo>
                    <a:lnTo>
                      <a:pt x="253" y="386"/>
                    </a:lnTo>
                    <a:lnTo>
                      <a:pt x="231" y="383"/>
                    </a:lnTo>
                    <a:lnTo>
                      <a:pt x="208" y="380"/>
                    </a:lnTo>
                    <a:lnTo>
                      <a:pt x="184" y="373"/>
                    </a:lnTo>
                    <a:lnTo>
                      <a:pt x="161" y="367"/>
                    </a:lnTo>
                    <a:lnTo>
                      <a:pt x="147" y="362"/>
                    </a:lnTo>
                    <a:lnTo>
                      <a:pt x="130" y="353"/>
                    </a:lnTo>
                    <a:lnTo>
                      <a:pt x="112" y="345"/>
                    </a:lnTo>
                    <a:lnTo>
                      <a:pt x="98" y="336"/>
                    </a:lnTo>
                    <a:lnTo>
                      <a:pt x="83" y="325"/>
                    </a:lnTo>
                    <a:lnTo>
                      <a:pt x="69" y="316"/>
                    </a:lnTo>
                    <a:lnTo>
                      <a:pt x="55" y="302"/>
                    </a:lnTo>
                    <a:lnTo>
                      <a:pt x="47" y="294"/>
                    </a:lnTo>
                    <a:lnTo>
                      <a:pt x="39" y="284"/>
                    </a:lnTo>
                    <a:lnTo>
                      <a:pt x="30" y="273"/>
                    </a:lnTo>
                    <a:lnTo>
                      <a:pt x="22" y="261"/>
                    </a:lnTo>
                    <a:lnTo>
                      <a:pt x="17" y="248"/>
                    </a:lnTo>
                    <a:lnTo>
                      <a:pt x="12" y="238"/>
                    </a:lnTo>
                    <a:lnTo>
                      <a:pt x="0" y="177"/>
                    </a:lnTo>
                    <a:lnTo>
                      <a:pt x="6" y="113"/>
                    </a:lnTo>
                    <a:lnTo>
                      <a:pt x="25" y="77"/>
                    </a:lnTo>
                    <a:lnTo>
                      <a:pt x="80" y="41"/>
                    </a:lnTo>
                    <a:lnTo>
                      <a:pt x="123" y="21"/>
                    </a:lnTo>
                    <a:lnTo>
                      <a:pt x="178" y="8"/>
                    </a:lnTo>
                    <a:lnTo>
                      <a:pt x="251" y="0"/>
                    </a:lnTo>
                    <a:lnTo>
                      <a:pt x="326" y="10"/>
                    </a:lnTo>
                    <a:lnTo>
                      <a:pt x="356" y="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" name="Oval 156"/>
              <p:cNvSpPr>
                <a:spLocks noChangeArrowheads="1"/>
              </p:cNvSpPr>
              <p:nvPr/>
            </p:nvSpPr>
            <p:spPr bwMode="auto">
              <a:xfrm>
                <a:off x="9603" y="1987"/>
                <a:ext cx="121" cy="143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" name="Freeform 157"/>
              <p:cNvSpPr>
                <a:spLocks/>
              </p:cNvSpPr>
              <p:nvPr/>
            </p:nvSpPr>
            <p:spPr bwMode="auto">
              <a:xfrm>
                <a:off x="8160" y="1248"/>
                <a:ext cx="1580" cy="864"/>
              </a:xfrm>
              <a:custGeom>
                <a:avLst/>
                <a:gdLst>
                  <a:gd name="T0" fmla="*/ 64 w 3160"/>
                  <a:gd name="T1" fmla="*/ 802 h 1728"/>
                  <a:gd name="T2" fmla="*/ 44 w 3160"/>
                  <a:gd name="T3" fmla="*/ 816 h 1728"/>
                  <a:gd name="T4" fmla="*/ 25 w 3160"/>
                  <a:gd name="T5" fmla="*/ 836 h 1728"/>
                  <a:gd name="T6" fmla="*/ 13 w 3160"/>
                  <a:gd name="T7" fmla="*/ 861 h 1728"/>
                  <a:gd name="T8" fmla="*/ 5 w 3160"/>
                  <a:gd name="T9" fmla="*/ 886 h 1728"/>
                  <a:gd name="T10" fmla="*/ 0 w 3160"/>
                  <a:gd name="T11" fmla="*/ 910 h 1728"/>
                  <a:gd name="T12" fmla="*/ 2 w 3160"/>
                  <a:gd name="T13" fmla="*/ 933 h 1728"/>
                  <a:gd name="T14" fmla="*/ 8 w 3160"/>
                  <a:gd name="T15" fmla="*/ 966 h 1728"/>
                  <a:gd name="T16" fmla="*/ 17 w 3160"/>
                  <a:gd name="T17" fmla="*/ 988 h 1728"/>
                  <a:gd name="T18" fmla="*/ 33 w 3160"/>
                  <a:gd name="T19" fmla="*/ 1013 h 1728"/>
                  <a:gd name="T20" fmla="*/ 61 w 3160"/>
                  <a:gd name="T21" fmla="*/ 1033 h 1728"/>
                  <a:gd name="T22" fmla="*/ 95 w 3160"/>
                  <a:gd name="T23" fmla="*/ 1046 h 1728"/>
                  <a:gd name="T24" fmla="*/ 130 w 3160"/>
                  <a:gd name="T25" fmla="*/ 1047 h 1728"/>
                  <a:gd name="T26" fmla="*/ 325 w 3160"/>
                  <a:gd name="T27" fmla="*/ 1047 h 1728"/>
                  <a:gd name="T28" fmla="*/ 216 w 3160"/>
                  <a:gd name="T29" fmla="*/ 1339 h 1728"/>
                  <a:gd name="T30" fmla="*/ 380 w 3160"/>
                  <a:gd name="T31" fmla="*/ 1581 h 1728"/>
                  <a:gd name="T32" fmla="*/ 753 w 3160"/>
                  <a:gd name="T33" fmla="*/ 1728 h 1728"/>
                  <a:gd name="T34" fmla="*/ 2492 w 3160"/>
                  <a:gd name="T35" fmla="*/ 1698 h 1728"/>
                  <a:gd name="T36" fmla="*/ 2661 w 3160"/>
                  <a:gd name="T37" fmla="*/ 1646 h 1728"/>
                  <a:gd name="T38" fmla="*/ 2803 w 3160"/>
                  <a:gd name="T39" fmla="*/ 1568 h 1728"/>
                  <a:gd name="T40" fmla="*/ 2915 w 3160"/>
                  <a:gd name="T41" fmla="*/ 1464 h 1728"/>
                  <a:gd name="T42" fmla="*/ 3013 w 3160"/>
                  <a:gd name="T43" fmla="*/ 1342 h 1728"/>
                  <a:gd name="T44" fmla="*/ 3107 w 3160"/>
                  <a:gd name="T45" fmla="*/ 1228 h 1728"/>
                  <a:gd name="T46" fmla="*/ 3151 w 3160"/>
                  <a:gd name="T47" fmla="*/ 1133 h 1728"/>
                  <a:gd name="T48" fmla="*/ 3157 w 3160"/>
                  <a:gd name="T49" fmla="*/ 1036 h 1728"/>
                  <a:gd name="T50" fmla="*/ 3140 w 3160"/>
                  <a:gd name="T51" fmla="*/ 971 h 1728"/>
                  <a:gd name="T52" fmla="*/ 3105 w 3160"/>
                  <a:gd name="T53" fmla="*/ 918 h 1728"/>
                  <a:gd name="T54" fmla="*/ 2898 w 3160"/>
                  <a:gd name="T55" fmla="*/ 699 h 1728"/>
                  <a:gd name="T56" fmla="*/ 2817 w 3160"/>
                  <a:gd name="T57" fmla="*/ 623 h 1728"/>
                  <a:gd name="T58" fmla="*/ 2735 w 3160"/>
                  <a:gd name="T59" fmla="*/ 568 h 1728"/>
                  <a:gd name="T60" fmla="*/ 2640 w 3160"/>
                  <a:gd name="T61" fmla="*/ 524 h 1728"/>
                  <a:gd name="T62" fmla="*/ 2534 w 3160"/>
                  <a:gd name="T63" fmla="*/ 495 h 1728"/>
                  <a:gd name="T64" fmla="*/ 2428 w 3160"/>
                  <a:gd name="T65" fmla="*/ 482 h 1728"/>
                  <a:gd name="T66" fmla="*/ 2326 w 3160"/>
                  <a:gd name="T67" fmla="*/ 485 h 1728"/>
                  <a:gd name="T68" fmla="*/ 2245 w 3160"/>
                  <a:gd name="T69" fmla="*/ 498 h 1728"/>
                  <a:gd name="T70" fmla="*/ 786 w 3160"/>
                  <a:gd name="T71" fmla="*/ 841 h 1728"/>
                  <a:gd name="T72" fmla="*/ 825 w 3160"/>
                  <a:gd name="T73" fmla="*/ 812 h 1728"/>
                  <a:gd name="T74" fmla="*/ 860 w 3160"/>
                  <a:gd name="T75" fmla="*/ 751 h 1728"/>
                  <a:gd name="T76" fmla="*/ 870 w 3160"/>
                  <a:gd name="T77" fmla="*/ 699 h 1728"/>
                  <a:gd name="T78" fmla="*/ 864 w 3160"/>
                  <a:gd name="T79" fmla="*/ 652 h 1728"/>
                  <a:gd name="T80" fmla="*/ 839 w 3160"/>
                  <a:gd name="T81" fmla="*/ 602 h 1728"/>
                  <a:gd name="T82" fmla="*/ 803 w 3160"/>
                  <a:gd name="T83" fmla="*/ 565 h 1728"/>
                  <a:gd name="T84" fmla="*/ 759 w 3160"/>
                  <a:gd name="T85" fmla="*/ 543 h 1728"/>
                  <a:gd name="T86" fmla="*/ 714 w 3160"/>
                  <a:gd name="T87" fmla="*/ 534 h 1728"/>
                  <a:gd name="T88" fmla="*/ 653 w 3160"/>
                  <a:gd name="T89" fmla="*/ 538 h 1728"/>
                  <a:gd name="T90" fmla="*/ 601 w 3160"/>
                  <a:gd name="T91" fmla="*/ 552 h 1728"/>
                  <a:gd name="T92" fmla="*/ 478 w 3160"/>
                  <a:gd name="T93" fmla="*/ 526 h 1728"/>
                  <a:gd name="T94" fmla="*/ 272 w 3160"/>
                  <a:gd name="T95" fmla="*/ 12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160" h="1728">
                    <a:moveTo>
                      <a:pt x="297" y="662"/>
                    </a:moveTo>
                    <a:lnTo>
                      <a:pt x="78" y="793"/>
                    </a:lnTo>
                    <a:lnTo>
                      <a:pt x="64" y="802"/>
                    </a:lnTo>
                    <a:lnTo>
                      <a:pt x="58" y="805"/>
                    </a:lnTo>
                    <a:lnTo>
                      <a:pt x="52" y="810"/>
                    </a:lnTo>
                    <a:lnTo>
                      <a:pt x="44" y="816"/>
                    </a:lnTo>
                    <a:lnTo>
                      <a:pt x="38" y="822"/>
                    </a:lnTo>
                    <a:lnTo>
                      <a:pt x="31" y="830"/>
                    </a:lnTo>
                    <a:lnTo>
                      <a:pt x="25" y="836"/>
                    </a:lnTo>
                    <a:lnTo>
                      <a:pt x="21" y="846"/>
                    </a:lnTo>
                    <a:lnTo>
                      <a:pt x="16" y="855"/>
                    </a:lnTo>
                    <a:lnTo>
                      <a:pt x="13" y="861"/>
                    </a:lnTo>
                    <a:lnTo>
                      <a:pt x="10" y="871"/>
                    </a:lnTo>
                    <a:lnTo>
                      <a:pt x="6" y="879"/>
                    </a:lnTo>
                    <a:lnTo>
                      <a:pt x="5" y="886"/>
                    </a:lnTo>
                    <a:lnTo>
                      <a:pt x="3" y="893"/>
                    </a:lnTo>
                    <a:lnTo>
                      <a:pt x="2" y="904"/>
                    </a:lnTo>
                    <a:lnTo>
                      <a:pt x="0" y="910"/>
                    </a:lnTo>
                    <a:lnTo>
                      <a:pt x="0" y="918"/>
                    </a:lnTo>
                    <a:lnTo>
                      <a:pt x="0" y="924"/>
                    </a:lnTo>
                    <a:lnTo>
                      <a:pt x="2" y="933"/>
                    </a:lnTo>
                    <a:lnTo>
                      <a:pt x="3" y="944"/>
                    </a:lnTo>
                    <a:lnTo>
                      <a:pt x="5" y="955"/>
                    </a:lnTo>
                    <a:lnTo>
                      <a:pt x="8" y="966"/>
                    </a:lnTo>
                    <a:lnTo>
                      <a:pt x="11" y="974"/>
                    </a:lnTo>
                    <a:lnTo>
                      <a:pt x="14" y="982"/>
                    </a:lnTo>
                    <a:lnTo>
                      <a:pt x="17" y="988"/>
                    </a:lnTo>
                    <a:lnTo>
                      <a:pt x="22" y="997"/>
                    </a:lnTo>
                    <a:lnTo>
                      <a:pt x="28" y="1007"/>
                    </a:lnTo>
                    <a:lnTo>
                      <a:pt x="33" y="1013"/>
                    </a:lnTo>
                    <a:lnTo>
                      <a:pt x="41" y="1019"/>
                    </a:lnTo>
                    <a:lnTo>
                      <a:pt x="50" y="1027"/>
                    </a:lnTo>
                    <a:lnTo>
                      <a:pt x="61" y="1033"/>
                    </a:lnTo>
                    <a:lnTo>
                      <a:pt x="72" y="1039"/>
                    </a:lnTo>
                    <a:lnTo>
                      <a:pt x="83" y="1042"/>
                    </a:lnTo>
                    <a:lnTo>
                      <a:pt x="95" y="1046"/>
                    </a:lnTo>
                    <a:lnTo>
                      <a:pt x="108" y="1047"/>
                    </a:lnTo>
                    <a:lnTo>
                      <a:pt x="120" y="1047"/>
                    </a:lnTo>
                    <a:lnTo>
                      <a:pt x="130" y="1047"/>
                    </a:lnTo>
                    <a:lnTo>
                      <a:pt x="141" y="1044"/>
                    </a:lnTo>
                    <a:lnTo>
                      <a:pt x="319" y="991"/>
                    </a:lnTo>
                    <a:lnTo>
                      <a:pt x="325" y="1047"/>
                    </a:lnTo>
                    <a:lnTo>
                      <a:pt x="199" y="1238"/>
                    </a:lnTo>
                    <a:lnTo>
                      <a:pt x="199" y="1302"/>
                    </a:lnTo>
                    <a:lnTo>
                      <a:pt x="216" y="1339"/>
                    </a:lnTo>
                    <a:lnTo>
                      <a:pt x="316" y="1490"/>
                    </a:lnTo>
                    <a:lnTo>
                      <a:pt x="361" y="1551"/>
                    </a:lnTo>
                    <a:lnTo>
                      <a:pt x="380" y="1581"/>
                    </a:lnTo>
                    <a:lnTo>
                      <a:pt x="419" y="1597"/>
                    </a:lnTo>
                    <a:lnTo>
                      <a:pt x="714" y="1718"/>
                    </a:lnTo>
                    <a:lnTo>
                      <a:pt x="753" y="1728"/>
                    </a:lnTo>
                    <a:lnTo>
                      <a:pt x="2365" y="1709"/>
                    </a:lnTo>
                    <a:lnTo>
                      <a:pt x="2422" y="1704"/>
                    </a:lnTo>
                    <a:lnTo>
                      <a:pt x="2492" y="1698"/>
                    </a:lnTo>
                    <a:lnTo>
                      <a:pt x="2540" y="1689"/>
                    </a:lnTo>
                    <a:lnTo>
                      <a:pt x="2598" y="1667"/>
                    </a:lnTo>
                    <a:lnTo>
                      <a:pt x="2661" y="1646"/>
                    </a:lnTo>
                    <a:lnTo>
                      <a:pt x="2715" y="1625"/>
                    </a:lnTo>
                    <a:lnTo>
                      <a:pt x="2760" y="1597"/>
                    </a:lnTo>
                    <a:lnTo>
                      <a:pt x="2803" y="1568"/>
                    </a:lnTo>
                    <a:lnTo>
                      <a:pt x="2845" y="1539"/>
                    </a:lnTo>
                    <a:lnTo>
                      <a:pt x="2881" y="1506"/>
                    </a:lnTo>
                    <a:lnTo>
                      <a:pt x="2915" y="1464"/>
                    </a:lnTo>
                    <a:lnTo>
                      <a:pt x="2948" y="1425"/>
                    </a:lnTo>
                    <a:lnTo>
                      <a:pt x="2979" y="1384"/>
                    </a:lnTo>
                    <a:lnTo>
                      <a:pt x="3013" y="1342"/>
                    </a:lnTo>
                    <a:lnTo>
                      <a:pt x="3037" y="1314"/>
                    </a:lnTo>
                    <a:lnTo>
                      <a:pt x="3074" y="1273"/>
                    </a:lnTo>
                    <a:lnTo>
                      <a:pt x="3107" y="1228"/>
                    </a:lnTo>
                    <a:lnTo>
                      <a:pt x="3132" y="1189"/>
                    </a:lnTo>
                    <a:lnTo>
                      <a:pt x="3143" y="1164"/>
                    </a:lnTo>
                    <a:lnTo>
                      <a:pt x="3151" y="1133"/>
                    </a:lnTo>
                    <a:lnTo>
                      <a:pt x="3159" y="1097"/>
                    </a:lnTo>
                    <a:lnTo>
                      <a:pt x="3160" y="1064"/>
                    </a:lnTo>
                    <a:lnTo>
                      <a:pt x="3157" y="1036"/>
                    </a:lnTo>
                    <a:lnTo>
                      <a:pt x="3154" y="1018"/>
                    </a:lnTo>
                    <a:lnTo>
                      <a:pt x="3149" y="994"/>
                    </a:lnTo>
                    <a:lnTo>
                      <a:pt x="3140" y="971"/>
                    </a:lnTo>
                    <a:lnTo>
                      <a:pt x="3129" y="950"/>
                    </a:lnTo>
                    <a:lnTo>
                      <a:pt x="3118" y="932"/>
                    </a:lnTo>
                    <a:lnTo>
                      <a:pt x="3105" y="918"/>
                    </a:lnTo>
                    <a:lnTo>
                      <a:pt x="3087" y="904"/>
                    </a:lnTo>
                    <a:lnTo>
                      <a:pt x="2918" y="724"/>
                    </a:lnTo>
                    <a:lnTo>
                      <a:pt x="2898" y="699"/>
                    </a:lnTo>
                    <a:lnTo>
                      <a:pt x="2873" y="671"/>
                    </a:lnTo>
                    <a:lnTo>
                      <a:pt x="2843" y="645"/>
                    </a:lnTo>
                    <a:lnTo>
                      <a:pt x="2817" y="623"/>
                    </a:lnTo>
                    <a:lnTo>
                      <a:pt x="2790" y="602"/>
                    </a:lnTo>
                    <a:lnTo>
                      <a:pt x="2764" y="587"/>
                    </a:lnTo>
                    <a:lnTo>
                      <a:pt x="2735" y="568"/>
                    </a:lnTo>
                    <a:lnTo>
                      <a:pt x="2703" y="552"/>
                    </a:lnTo>
                    <a:lnTo>
                      <a:pt x="2671" y="537"/>
                    </a:lnTo>
                    <a:lnTo>
                      <a:pt x="2640" y="524"/>
                    </a:lnTo>
                    <a:lnTo>
                      <a:pt x="2609" y="513"/>
                    </a:lnTo>
                    <a:lnTo>
                      <a:pt x="2570" y="504"/>
                    </a:lnTo>
                    <a:lnTo>
                      <a:pt x="2534" y="495"/>
                    </a:lnTo>
                    <a:lnTo>
                      <a:pt x="2495" y="488"/>
                    </a:lnTo>
                    <a:lnTo>
                      <a:pt x="2459" y="484"/>
                    </a:lnTo>
                    <a:lnTo>
                      <a:pt x="2428" y="482"/>
                    </a:lnTo>
                    <a:lnTo>
                      <a:pt x="2392" y="481"/>
                    </a:lnTo>
                    <a:lnTo>
                      <a:pt x="2359" y="482"/>
                    </a:lnTo>
                    <a:lnTo>
                      <a:pt x="2326" y="485"/>
                    </a:lnTo>
                    <a:lnTo>
                      <a:pt x="2300" y="487"/>
                    </a:lnTo>
                    <a:lnTo>
                      <a:pt x="2272" y="492"/>
                    </a:lnTo>
                    <a:lnTo>
                      <a:pt x="2245" y="498"/>
                    </a:lnTo>
                    <a:lnTo>
                      <a:pt x="1040" y="826"/>
                    </a:lnTo>
                    <a:lnTo>
                      <a:pt x="786" y="888"/>
                    </a:lnTo>
                    <a:lnTo>
                      <a:pt x="786" y="841"/>
                    </a:lnTo>
                    <a:lnTo>
                      <a:pt x="796" y="833"/>
                    </a:lnTo>
                    <a:lnTo>
                      <a:pt x="811" y="824"/>
                    </a:lnTo>
                    <a:lnTo>
                      <a:pt x="825" y="812"/>
                    </a:lnTo>
                    <a:lnTo>
                      <a:pt x="837" y="794"/>
                    </a:lnTo>
                    <a:lnTo>
                      <a:pt x="853" y="769"/>
                    </a:lnTo>
                    <a:lnTo>
                      <a:pt x="860" y="751"/>
                    </a:lnTo>
                    <a:lnTo>
                      <a:pt x="865" y="732"/>
                    </a:lnTo>
                    <a:lnTo>
                      <a:pt x="868" y="713"/>
                    </a:lnTo>
                    <a:lnTo>
                      <a:pt x="870" y="699"/>
                    </a:lnTo>
                    <a:lnTo>
                      <a:pt x="868" y="685"/>
                    </a:lnTo>
                    <a:lnTo>
                      <a:pt x="867" y="671"/>
                    </a:lnTo>
                    <a:lnTo>
                      <a:pt x="864" y="652"/>
                    </a:lnTo>
                    <a:lnTo>
                      <a:pt x="857" y="635"/>
                    </a:lnTo>
                    <a:lnTo>
                      <a:pt x="850" y="618"/>
                    </a:lnTo>
                    <a:lnTo>
                      <a:pt x="839" y="602"/>
                    </a:lnTo>
                    <a:lnTo>
                      <a:pt x="826" y="587"/>
                    </a:lnTo>
                    <a:lnTo>
                      <a:pt x="815" y="574"/>
                    </a:lnTo>
                    <a:lnTo>
                      <a:pt x="803" y="565"/>
                    </a:lnTo>
                    <a:lnTo>
                      <a:pt x="787" y="554"/>
                    </a:lnTo>
                    <a:lnTo>
                      <a:pt x="775" y="548"/>
                    </a:lnTo>
                    <a:lnTo>
                      <a:pt x="759" y="543"/>
                    </a:lnTo>
                    <a:lnTo>
                      <a:pt x="748" y="538"/>
                    </a:lnTo>
                    <a:lnTo>
                      <a:pt x="732" y="535"/>
                    </a:lnTo>
                    <a:lnTo>
                      <a:pt x="714" y="534"/>
                    </a:lnTo>
                    <a:lnTo>
                      <a:pt x="690" y="534"/>
                    </a:lnTo>
                    <a:lnTo>
                      <a:pt x="672" y="535"/>
                    </a:lnTo>
                    <a:lnTo>
                      <a:pt x="653" y="538"/>
                    </a:lnTo>
                    <a:lnTo>
                      <a:pt x="634" y="545"/>
                    </a:lnTo>
                    <a:lnTo>
                      <a:pt x="615" y="551"/>
                    </a:lnTo>
                    <a:lnTo>
                      <a:pt x="601" y="552"/>
                    </a:lnTo>
                    <a:lnTo>
                      <a:pt x="570" y="554"/>
                    </a:lnTo>
                    <a:lnTo>
                      <a:pt x="540" y="526"/>
                    </a:lnTo>
                    <a:lnTo>
                      <a:pt x="478" y="526"/>
                    </a:lnTo>
                    <a:lnTo>
                      <a:pt x="473" y="518"/>
                    </a:lnTo>
                    <a:lnTo>
                      <a:pt x="350" y="0"/>
                    </a:lnTo>
                    <a:lnTo>
                      <a:pt x="272" y="12"/>
                    </a:lnTo>
                    <a:lnTo>
                      <a:pt x="297" y="6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" name="Oval 158"/>
              <p:cNvSpPr>
                <a:spLocks noChangeArrowheads="1"/>
              </p:cNvSpPr>
              <p:nvPr/>
            </p:nvSpPr>
            <p:spPr bwMode="auto">
              <a:xfrm>
                <a:off x="8463" y="1530"/>
                <a:ext cx="119" cy="135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" name="Oval 159"/>
              <p:cNvSpPr>
                <a:spLocks noChangeArrowheads="1"/>
              </p:cNvSpPr>
              <p:nvPr/>
            </p:nvSpPr>
            <p:spPr bwMode="auto">
              <a:xfrm>
                <a:off x="9607" y="1691"/>
                <a:ext cx="135" cy="17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53725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" name="Freeform 160"/>
              <p:cNvSpPr>
                <a:spLocks/>
              </p:cNvSpPr>
              <p:nvPr/>
            </p:nvSpPr>
            <p:spPr bwMode="auto">
              <a:xfrm>
                <a:off x="9580" y="1626"/>
                <a:ext cx="98" cy="46"/>
              </a:xfrm>
              <a:custGeom>
                <a:avLst/>
                <a:gdLst>
                  <a:gd name="T0" fmla="*/ 109 w 195"/>
                  <a:gd name="T1" fmla="*/ 0 h 92"/>
                  <a:gd name="T2" fmla="*/ 195 w 195"/>
                  <a:gd name="T3" fmla="*/ 90 h 92"/>
                  <a:gd name="T4" fmla="*/ 48 w 195"/>
                  <a:gd name="T5" fmla="*/ 92 h 92"/>
                  <a:gd name="T6" fmla="*/ 0 w 195"/>
                  <a:gd name="T7" fmla="*/ 0 h 92"/>
                  <a:gd name="T8" fmla="*/ 109 w 195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92">
                    <a:moveTo>
                      <a:pt x="109" y="0"/>
                    </a:moveTo>
                    <a:lnTo>
                      <a:pt x="195" y="90"/>
                    </a:lnTo>
                    <a:lnTo>
                      <a:pt x="48" y="92"/>
                    </a:lnTo>
                    <a:lnTo>
                      <a:pt x="0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2" name="Freeform 161"/>
              <p:cNvSpPr>
                <a:spLocks/>
              </p:cNvSpPr>
              <p:nvPr/>
            </p:nvSpPr>
            <p:spPr bwMode="auto">
              <a:xfrm>
                <a:off x="9473" y="1626"/>
                <a:ext cx="117" cy="47"/>
              </a:xfrm>
              <a:custGeom>
                <a:avLst/>
                <a:gdLst>
                  <a:gd name="T0" fmla="*/ 5 w 234"/>
                  <a:gd name="T1" fmla="*/ 0 h 94"/>
                  <a:gd name="T2" fmla="*/ 188 w 234"/>
                  <a:gd name="T3" fmla="*/ 0 h 94"/>
                  <a:gd name="T4" fmla="*/ 234 w 234"/>
                  <a:gd name="T5" fmla="*/ 94 h 94"/>
                  <a:gd name="T6" fmla="*/ 0 w 234"/>
                  <a:gd name="T7" fmla="*/ 94 h 94"/>
                  <a:gd name="T8" fmla="*/ 5 w 234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94">
                    <a:moveTo>
                      <a:pt x="5" y="0"/>
                    </a:moveTo>
                    <a:lnTo>
                      <a:pt x="188" y="0"/>
                    </a:lnTo>
                    <a:lnTo>
                      <a:pt x="234" y="94"/>
                    </a:lnTo>
                    <a:lnTo>
                      <a:pt x="0" y="9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3" name="Freeform 162"/>
              <p:cNvSpPr>
                <a:spLocks/>
              </p:cNvSpPr>
              <p:nvPr/>
            </p:nvSpPr>
            <p:spPr bwMode="auto">
              <a:xfrm>
                <a:off x="9415" y="1626"/>
                <a:ext cx="46" cy="48"/>
              </a:xfrm>
              <a:custGeom>
                <a:avLst/>
                <a:gdLst>
                  <a:gd name="T0" fmla="*/ 9 w 92"/>
                  <a:gd name="T1" fmla="*/ 0 h 95"/>
                  <a:gd name="T2" fmla="*/ 92 w 92"/>
                  <a:gd name="T3" fmla="*/ 0 h 95"/>
                  <a:gd name="T4" fmla="*/ 86 w 92"/>
                  <a:gd name="T5" fmla="*/ 95 h 95"/>
                  <a:gd name="T6" fmla="*/ 0 w 92"/>
                  <a:gd name="T7" fmla="*/ 95 h 95"/>
                  <a:gd name="T8" fmla="*/ 9 w 92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5">
                    <a:moveTo>
                      <a:pt x="9" y="0"/>
                    </a:moveTo>
                    <a:lnTo>
                      <a:pt x="92" y="0"/>
                    </a:lnTo>
                    <a:lnTo>
                      <a:pt x="86" y="95"/>
                    </a:lnTo>
                    <a:lnTo>
                      <a:pt x="0" y="9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" name="Freeform 163"/>
              <p:cNvSpPr>
                <a:spLocks/>
              </p:cNvSpPr>
              <p:nvPr/>
            </p:nvSpPr>
            <p:spPr bwMode="auto">
              <a:xfrm>
                <a:off x="9367" y="1626"/>
                <a:ext cx="44" cy="49"/>
              </a:xfrm>
              <a:custGeom>
                <a:avLst/>
                <a:gdLst>
                  <a:gd name="T0" fmla="*/ 11 w 87"/>
                  <a:gd name="T1" fmla="*/ 0 h 99"/>
                  <a:gd name="T2" fmla="*/ 87 w 87"/>
                  <a:gd name="T3" fmla="*/ 2 h 99"/>
                  <a:gd name="T4" fmla="*/ 75 w 87"/>
                  <a:gd name="T5" fmla="*/ 99 h 99"/>
                  <a:gd name="T6" fmla="*/ 0 w 87"/>
                  <a:gd name="T7" fmla="*/ 99 h 99"/>
                  <a:gd name="T8" fmla="*/ 11 w 8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99">
                    <a:moveTo>
                      <a:pt x="11" y="0"/>
                    </a:moveTo>
                    <a:lnTo>
                      <a:pt x="87" y="2"/>
                    </a:lnTo>
                    <a:lnTo>
                      <a:pt x="75" y="99"/>
                    </a:lnTo>
                    <a:lnTo>
                      <a:pt x="0" y="9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" name="Freeform 164"/>
              <p:cNvSpPr>
                <a:spLocks/>
              </p:cNvSpPr>
              <p:nvPr/>
            </p:nvSpPr>
            <p:spPr bwMode="auto">
              <a:xfrm>
                <a:off x="9183" y="1626"/>
                <a:ext cx="179" cy="59"/>
              </a:xfrm>
              <a:custGeom>
                <a:avLst/>
                <a:gdLst>
                  <a:gd name="T0" fmla="*/ 358 w 358"/>
                  <a:gd name="T1" fmla="*/ 0 h 119"/>
                  <a:gd name="T2" fmla="*/ 347 w 358"/>
                  <a:gd name="T3" fmla="*/ 97 h 119"/>
                  <a:gd name="T4" fmla="*/ 247 w 358"/>
                  <a:gd name="T5" fmla="*/ 103 h 119"/>
                  <a:gd name="T6" fmla="*/ 173 w 358"/>
                  <a:gd name="T7" fmla="*/ 106 h 119"/>
                  <a:gd name="T8" fmla="*/ 103 w 358"/>
                  <a:gd name="T9" fmla="*/ 111 h 119"/>
                  <a:gd name="T10" fmla="*/ 0 w 358"/>
                  <a:gd name="T11" fmla="*/ 119 h 119"/>
                  <a:gd name="T12" fmla="*/ 5 w 358"/>
                  <a:gd name="T13" fmla="*/ 47 h 119"/>
                  <a:gd name="T14" fmla="*/ 106 w 358"/>
                  <a:gd name="T15" fmla="*/ 32 h 119"/>
                  <a:gd name="T16" fmla="*/ 169 w 358"/>
                  <a:gd name="T17" fmla="*/ 24 h 119"/>
                  <a:gd name="T18" fmla="*/ 267 w 358"/>
                  <a:gd name="T19" fmla="*/ 10 h 119"/>
                  <a:gd name="T20" fmla="*/ 358 w 358"/>
                  <a:gd name="T2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8" h="119">
                    <a:moveTo>
                      <a:pt x="358" y="0"/>
                    </a:moveTo>
                    <a:lnTo>
                      <a:pt x="347" y="97"/>
                    </a:lnTo>
                    <a:lnTo>
                      <a:pt x="247" y="103"/>
                    </a:lnTo>
                    <a:lnTo>
                      <a:pt x="173" y="106"/>
                    </a:lnTo>
                    <a:lnTo>
                      <a:pt x="103" y="111"/>
                    </a:lnTo>
                    <a:lnTo>
                      <a:pt x="0" y="119"/>
                    </a:lnTo>
                    <a:lnTo>
                      <a:pt x="5" y="47"/>
                    </a:lnTo>
                    <a:lnTo>
                      <a:pt x="106" y="32"/>
                    </a:lnTo>
                    <a:lnTo>
                      <a:pt x="169" y="24"/>
                    </a:lnTo>
                    <a:lnTo>
                      <a:pt x="267" y="10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6" name="Freeform 165"/>
              <p:cNvSpPr>
                <a:spLocks/>
              </p:cNvSpPr>
              <p:nvPr/>
            </p:nvSpPr>
            <p:spPr bwMode="auto">
              <a:xfrm>
                <a:off x="8344" y="1652"/>
                <a:ext cx="832" cy="212"/>
              </a:xfrm>
              <a:custGeom>
                <a:avLst/>
                <a:gdLst>
                  <a:gd name="T0" fmla="*/ 0 w 1662"/>
                  <a:gd name="T1" fmla="*/ 392 h 425"/>
                  <a:gd name="T2" fmla="*/ 0 w 1662"/>
                  <a:gd name="T3" fmla="*/ 425 h 425"/>
                  <a:gd name="T4" fmla="*/ 1658 w 1662"/>
                  <a:gd name="T5" fmla="*/ 71 h 425"/>
                  <a:gd name="T6" fmla="*/ 1662 w 1662"/>
                  <a:gd name="T7" fmla="*/ 0 h 425"/>
                  <a:gd name="T8" fmla="*/ 0 w 1662"/>
                  <a:gd name="T9" fmla="*/ 392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2" h="425">
                    <a:moveTo>
                      <a:pt x="0" y="392"/>
                    </a:moveTo>
                    <a:lnTo>
                      <a:pt x="0" y="425"/>
                    </a:lnTo>
                    <a:lnTo>
                      <a:pt x="1658" y="71"/>
                    </a:lnTo>
                    <a:lnTo>
                      <a:pt x="1662" y="0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" name="Freeform 166"/>
              <p:cNvSpPr>
                <a:spLocks/>
              </p:cNvSpPr>
              <p:nvPr/>
            </p:nvSpPr>
            <p:spPr bwMode="auto">
              <a:xfrm>
                <a:off x="7726" y="1946"/>
                <a:ext cx="962" cy="93"/>
              </a:xfrm>
              <a:custGeom>
                <a:avLst/>
                <a:gdLst>
                  <a:gd name="T0" fmla="*/ 1924 w 1924"/>
                  <a:gd name="T1" fmla="*/ 2 h 187"/>
                  <a:gd name="T2" fmla="*/ 1792 w 1924"/>
                  <a:gd name="T3" fmla="*/ 187 h 187"/>
                  <a:gd name="T4" fmla="*/ 1191 w 1924"/>
                  <a:gd name="T5" fmla="*/ 131 h 187"/>
                  <a:gd name="T6" fmla="*/ 845 w 1924"/>
                  <a:gd name="T7" fmla="*/ 99 h 187"/>
                  <a:gd name="T8" fmla="*/ 395 w 1924"/>
                  <a:gd name="T9" fmla="*/ 97 h 187"/>
                  <a:gd name="T10" fmla="*/ 38 w 1924"/>
                  <a:gd name="T11" fmla="*/ 97 h 187"/>
                  <a:gd name="T12" fmla="*/ 38 w 1924"/>
                  <a:gd name="T13" fmla="*/ 64 h 187"/>
                  <a:gd name="T14" fmla="*/ 0 w 1924"/>
                  <a:gd name="T15" fmla="*/ 64 h 187"/>
                  <a:gd name="T16" fmla="*/ 22 w 1924"/>
                  <a:gd name="T17" fmla="*/ 0 h 187"/>
                  <a:gd name="T18" fmla="*/ 1924 w 1924"/>
                  <a:gd name="T19" fmla="*/ 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4" h="187">
                    <a:moveTo>
                      <a:pt x="1924" y="2"/>
                    </a:moveTo>
                    <a:lnTo>
                      <a:pt x="1792" y="187"/>
                    </a:lnTo>
                    <a:lnTo>
                      <a:pt x="1191" y="131"/>
                    </a:lnTo>
                    <a:lnTo>
                      <a:pt x="845" y="99"/>
                    </a:lnTo>
                    <a:lnTo>
                      <a:pt x="395" y="97"/>
                    </a:lnTo>
                    <a:lnTo>
                      <a:pt x="38" y="97"/>
                    </a:lnTo>
                    <a:lnTo>
                      <a:pt x="38" y="64"/>
                    </a:lnTo>
                    <a:lnTo>
                      <a:pt x="0" y="64"/>
                    </a:lnTo>
                    <a:lnTo>
                      <a:pt x="22" y="0"/>
                    </a:lnTo>
                    <a:lnTo>
                      <a:pt x="1924" y="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63922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8" name="Oval 167"/>
              <p:cNvSpPr>
                <a:spLocks noChangeArrowheads="1"/>
              </p:cNvSpPr>
              <p:nvPr/>
            </p:nvSpPr>
            <p:spPr bwMode="auto">
              <a:xfrm>
                <a:off x="7981" y="1968"/>
                <a:ext cx="242" cy="240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9" name="Oval 168"/>
              <p:cNvSpPr>
                <a:spLocks noChangeArrowheads="1"/>
              </p:cNvSpPr>
              <p:nvPr/>
            </p:nvSpPr>
            <p:spPr bwMode="auto">
              <a:xfrm>
                <a:off x="8035" y="2011"/>
                <a:ext cx="152" cy="151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60" name="Group 1944"/>
          <p:cNvGrpSpPr>
            <a:grpSpLocks/>
          </p:cNvGrpSpPr>
          <p:nvPr/>
        </p:nvGrpSpPr>
        <p:grpSpPr bwMode="auto">
          <a:xfrm rot="21408882" flipH="1">
            <a:off x="5458137" y="4075484"/>
            <a:ext cx="532449" cy="475401"/>
            <a:chOff x="354" y="4639"/>
            <a:chExt cx="637" cy="528"/>
          </a:xfrm>
        </p:grpSpPr>
        <p:grpSp>
          <p:nvGrpSpPr>
            <p:cNvPr id="61" name="Group 1945"/>
            <p:cNvGrpSpPr>
              <a:grpSpLocks/>
            </p:cNvGrpSpPr>
            <p:nvPr/>
          </p:nvGrpSpPr>
          <p:grpSpPr bwMode="auto">
            <a:xfrm rot="-2414182">
              <a:off x="651" y="4639"/>
              <a:ext cx="115" cy="129"/>
              <a:chOff x="5240" y="4542"/>
              <a:chExt cx="110" cy="134"/>
            </a:xfrm>
          </p:grpSpPr>
          <p:sp>
            <p:nvSpPr>
              <p:cNvPr id="142" name="Freeform 1946"/>
              <p:cNvSpPr>
                <a:spLocks/>
              </p:cNvSpPr>
              <p:nvPr/>
            </p:nvSpPr>
            <p:spPr bwMode="auto">
              <a:xfrm>
                <a:off x="5240" y="4542"/>
                <a:ext cx="110" cy="134"/>
              </a:xfrm>
              <a:custGeom>
                <a:avLst/>
                <a:gdLst>
                  <a:gd name="T0" fmla="*/ 0 w 110"/>
                  <a:gd name="T1" fmla="*/ 131 h 134"/>
                  <a:gd name="T2" fmla="*/ 106 w 110"/>
                  <a:gd name="T3" fmla="*/ 0 h 134"/>
                  <a:gd name="T4" fmla="*/ 109 w 110"/>
                  <a:gd name="T5" fmla="*/ 3 h 134"/>
                  <a:gd name="T6" fmla="*/ 3 w 110"/>
                  <a:gd name="T7" fmla="*/ 133 h 134"/>
                  <a:gd name="T8" fmla="*/ 0 w 110"/>
                  <a:gd name="T9" fmla="*/ 13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34">
                    <a:moveTo>
                      <a:pt x="0" y="131"/>
                    </a:moveTo>
                    <a:lnTo>
                      <a:pt x="106" y="0"/>
                    </a:lnTo>
                    <a:lnTo>
                      <a:pt x="109" y="3"/>
                    </a:lnTo>
                    <a:lnTo>
                      <a:pt x="3" y="133"/>
                    </a:lnTo>
                    <a:lnTo>
                      <a:pt x="0" y="13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" name="Freeform 1947"/>
              <p:cNvSpPr>
                <a:spLocks/>
              </p:cNvSpPr>
              <p:nvPr/>
            </p:nvSpPr>
            <p:spPr bwMode="auto">
              <a:xfrm>
                <a:off x="5299" y="4559"/>
                <a:ext cx="17" cy="42"/>
              </a:xfrm>
              <a:custGeom>
                <a:avLst/>
                <a:gdLst>
                  <a:gd name="T0" fmla="*/ 16 w 17"/>
                  <a:gd name="T1" fmla="*/ 0 h 42"/>
                  <a:gd name="T2" fmla="*/ 16 w 17"/>
                  <a:gd name="T3" fmla="*/ 3 h 42"/>
                  <a:gd name="T4" fmla="*/ 16 w 17"/>
                  <a:gd name="T5" fmla="*/ 37 h 42"/>
                  <a:gd name="T6" fmla="*/ 0 w 17"/>
                  <a:gd name="T7" fmla="*/ 41 h 42"/>
                  <a:gd name="T8" fmla="*/ 5 w 17"/>
                  <a:gd name="T9" fmla="*/ 2 h 42"/>
                  <a:gd name="T10" fmla="*/ 16 w 17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42">
                    <a:moveTo>
                      <a:pt x="16" y="0"/>
                    </a:moveTo>
                    <a:lnTo>
                      <a:pt x="16" y="3"/>
                    </a:lnTo>
                    <a:lnTo>
                      <a:pt x="16" y="37"/>
                    </a:lnTo>
                    <a:lnTo>
                      <a:pt x="0" y="41"/>
                    </a:lnTo>
                    <a:lnTo>
                      <a:pt x="5" y="2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2" name="Freeform 1948"/>
            <p:cNvSpPr>
              <a:spLocks/>
            </p:cNvSpPr>
            <p:nvPr/>
          </p:nvSpPr>
          <p:spPr bwMode="auto">
            <a:xfrm rot="-2414182">
              <a:off x="432" y="4760"/>
              <a:ext cx="513" cy="367"/>
            </a:xfrm>
            <a:custGeom>
              <a:avLst/>
              <a:gdLst>
                <a:gd name="T0" fmla="*/ 0 w 493"/>
                <a:gd name="T1" fmla="*/ 0 h 381"/>
                <a:gd name="T2" fmla="*/ 80 w 493"/>
                <a:gd name="T3" fmla="*/ 52 h 381"/>
                <a:gd name="T4" fmla="*/ 89 w 493"/>
                <a:gd name="T5" fmla="*/ 40 h 381"/>
                <a:gd name="T6" fmla="*/ 299 w 493"/>
                <a:gd name="T7" fmla="*/ 209 h 381"/>
                <a:gd name="T8" fmla="*/ 391 w 493"/>
                <a:gd name="T9" fmla="*/ 278 h 381"/>
                <a:gd name="T10" fmla="*/ 426 w 493"/>
                <a:gd name="T11" fmla="*/ 306 h 381"/>
                <a:gd name="T12" fmla="*/ 458 w 493"/>
                <a:gd name="T13" fmla="*/ 332 h 381"/>
                <a:gd name="T14" fmla="*/ 465 w 493"/>
                <a:gd name="T15" fmla="*/ 340 h 381"/>
                <a:gd name="T16" fmla="*/ 472 w 493"/>
                <a:gd name="T17" fmla="*/ 347 h 381"/>
                <a:gd name="T18" fmla="*/ 477 w 493"/>
                <a:gd name="T19" fmla="*/ 351 h 381"/>
                <a:gd name="T20" fmla="*/ 483 w 493"/>
                <a:gd name="T21" fmla="*/ 357 h 381"/>
                <a:gd name="T22" fmla="*/ 488 w 493"/>
                <a:gd name="T23" fmla="*/ 365 h 381"/>
                <a:gd name="T24" fmla="*/ 492 w 493"/>
                <a:gd name="T25" fmla="*/ 371 h 381"/>
                <a:gd name="T26" fmla="*/ 488 w 493"/>
                <a:gd name="T27" fmla="*/ 374 h 381"/>
                <a:gd name="T28" fmla="*/ 471 w 493"/>
                <a:gd name="T29" fmla="*/ 360 h 381"/>
                <a:gd name="T30" fmla="*/ 455 w 493"/>
                <a:gd name="T31" fmla="*/ 380 h 381"/>
                <a:gd name="T32" fmla="*/ 330 w 493"/>
                <a:gd name="T33" fmla="*/ 285 h 381"/>
                <a:gd name="T34" fmla="*/ 169 w 493"/>
                <a:gd name="T35" fmla="*/ 148 h 381"/>
                <a:gd name="T36" fmla="*/ 53 w 493"/>
                <a:gd name="T37" fmla="*/ 51 h 381"/>
                <a:gd name="T38" fmla="*/ 0 w 493"/>
                <a:gd name="T39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3" h="381">
                  <a:moveTo>
                    <a:pt x="0" y="0"/>
                  </a:moveTo>
                  <a:lnTo>
                    <a:pt x="80" y="52"/>
                  </a:lnTo>
                  <a:lnTo>
                    <a:pt x="89" y="40"/>
                  </a:lnTo>
                  <a:lnTo>
                    <a:pt x="299" y="209"/>
                  </a:lnTo>
                  <a:lnTo>
                    <a:pt x="391" y="278"/>
                  </a:lnTo>
                  <a:lnTo>
                    <a:pt x="426" y="306"/>
                  </a:lnTo>
                  <a:lnTo>
                    <a:pt x="458" y="332"/>
                  </a:lnTo>
                  <a:lnTo>
                    <a:pt x="465" y="340"/>
                  </a:lnTo>
                  <a:lnTo>
                    <a:pt x="472" y="347"/>
                  </a:lnTo>
                  <a:lnTo>
                    <a:pt x="477" y="351"/>
                  </a:lnTo>
                  <a:lnTo>
                    <a:pt x="483" y="357"/>
                  </a:lnTo>
                  <a:lnTo>
                    <a:pt x="488" y="365"/>
                  </a:lnTo>
                  <a:lnTo>
                    <a:pt x="492" y="371"/>
                  </a:lnTo>
                  <a:lnTo>
                    <a:pt x="488" y="374"/>
                  </a:lnTo>
                  <a:lnTo>
                    <a:pt x="471" y="360"/>
                  </a:lnTo>
                  <a:lnTo>
                    <a:pt x="455" y="380"/>
                  </a:lnTo>
                  <a:lnTo>
                    <a:pt x="330" y="285"/>
                  </a:lnTo>
                  <a:lnTo>
                    <a:pt x="169" y="148"/>
                  </a:lnTo>
                  <a:lnTo>
                    <a:pt x="53" y="51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Freeform 1949"/>
            <p:cNvSpPr>
              <a:spLocks/>
            </p:cNvSpPr>
            <p:nvPr/>
          </p:nvSpPr>
          <p:spPr bwMode="auto">
            <a:xfrm rot="-2414182">
              <a:off x="704" y="4798"/>
              <a:ext cx="30" cy="33"/>
            </a:xfrm>
            <a:custGeom>
              <a:avLst/>
              <a:gdLst>
                <a:gd name="T0" fmla="*/ 4 w 28"/>
                <a:gd name="T1" fmla="*/ 0 h 34"/>
                <a:gd name="T2" fmla="*/ 8 w 28"/>
                <a:gd name="T3" fmla="*/ 2 h 34"/>
                <a:gd name="T4" fmla="*/ 14 w 28"/>
                <a:gd name="T5" fmla="*/ 7 h 34"/>
                <a:gd name="T6" fmla="*/ 18 w 28"/>
                <a:gd name="T7" fmla="*/ 11 h 34"/>
                <a:gd name="T8" fmla="*/ 22 w 28"/>
                <a:gd name="T9" fmla="*/ 15 h 34"/>
                <a:gd name="T10" fmla="*/ 24 w 28"/>
                <a:gd name="T11" fmla="*/ 17 h 34"/>
                <a:gd name="T12" fmla="*/ 25 w 28"/>
                <a:gd name="T13" fmla="*/ 19 h 34"/>
                <a:gd name="T14" fmla="*/ 26 w 28"/>
                <a:gd name="T15" fmla="*/ 23 h 34"/>
                <a:gd name="T16" fmla="*/ 27 w 28"/>
                <a:gd name="T17" fmla="*/ 26 h 34"/>
                <a:gd name="T18" fmla="*/ 27 w 28"/>
                <a:gd name="T19" fmla="*/ 29 h 34"/>
                <a:gd name="T20" fmla="*/ 27 w 28"/>
                <a:gd name="T21" fmla="*/ 33 h 34"/>
                <a:gd name="T22" fmla="*/ 3 w 28"/>
                <a:gd name="T23" fmla="*/ 15 h 34"/>
                <a:gd name="T24" fmla="*/ 2 w 28"/>
                <a:gd name="T25" fmla="*/ 11 h 34"/>
                <a:gd name="T26" fmla="*/ 0 w 28"/>
                <a:gd name="T27" fmla="*/ 6 h 34"/>
                <a:gd name="T28" fmla="*/ 2 w 28"/>
                <a:gd name="T29" fmla="*/ 2 h 34"/>
                <a:gd name="T30" fmla="*/ 4 w 28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4">
                  <a:moveTo>
                    <a:pt x="4" y="0"/>
                  </a:moveTo>
                  <a:lnTo>
                    <a:pt x="8" y="2"/>
                  </a:lnTo>
                  <a:lnTo>
                    <a:pt x="14" y="7"/>
                  </a:lnTo>
                  <a:lnTo>
                    <a:pt x="18" y="11"/>
                  </a:lnTo>
                  <a:lnTo>
                    <a:pt x="22" y="15"/>
                  </a:lnTo>
                  <a:lnTo>
                    <a:pt x="24" y="17"/>
                  </a:lnTo>
                  <a:lnTo>
                    <a:pt x="25" y="19"/>
                  </a:lnTo>
                  <a:lnTo>
                    <a:pt x="26" y="23"/>
                  </a:lnTo>
                  <a:lnTo>
                    <a:pt x="27" y="26"/>
                  </a:lnTo>
                  <a:lnTo>
                    <a:pt x="27" y="29"/>
                  </a:lnTo>
                  <a:lnTo>
                    <a:pt x="27" y="33"/>
                  </a:lnTo>
                  <a:lnTo>
                    <a:pt x="3" y="15"/>
                  </a:lnTo>
                  <a:lnTo>
                    <a:pt x="2" y="11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4" name="Group 1950"/>
            <p:cNvGrpSpPr>
              <a:grpSpLocks/>
            </p:cNvGrpSpPr>
            <p:nvPr/>
          </p:nvGrpSpPr>
          <p:grpSpPr bwMode="auto">
            <a:xfrm rot="-2414182">
              <a:off x="546" y="4764"/>
              <a:ext cx="321" cy="242"/>
              <a:chOff x="5026" y="4626"/>
              <a:chExt cx="309" cy="252"/>
            </a:xfrm>
          </p:grpSpPr>
          <p:grpSp>
            <p:nvGrpSpPr>
              <p:cNvPr id="121" name="Group 1951"/>
              <p:cNvGrpSpPr>
                <a:grpSpLocks/>
              </p:cNvGrpSpPr>
              <p:nvPr/>
            </p:nvGrpSpPr>
            <p:grpSpPr bwMode="auto">
              <a:xfrm>
                <a:off x="5026" y="4626"/>
                <a:ext cx="307" cy="252"/>
                <a:chOff x="5026" y="4626"/>
                <a:chExt cx="307" cy="252"/>
              </a:xfrm>
            </p:grpSpPr>
            <p:grpSp>
              <p:nvGrpSpPr>
                <p:cNvPr id="136" name="Group 1952"/>
                <p:cNvGrpSpPr>
                  <a:grpSpLocks/>
                </p:cNvGrpSpPr>
                <p:nvPr/>
              </p:nvGrpSpPr>
              <p:grpSpPr bwMode="auto">
                <a:xfrm>
                  <a:off x="5252" y="4829"/>
                  <a:ext cx="53" cy="49"/>
                  <a:chOff x="5252" y="4829"/>
                  <a:chExt cx="53" cy="49"/>
                </a:xfrm>
              </p:grpSpPr>
              <p:sp>
                <p:nvSpPr>
                  <p:cNvPr id="139" name="Line 19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52" y="4829"/>
                    <a:ext cx="11" cy="1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40" name="Line 19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71" y="4843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41" name="Line 19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93" y="4861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38" name="Freeform 1956"/>
                <p:cNvSpPr>
                  <a:spLocks/>
                </p:cNvSpPr>
                <p:nvPr/>
              </p:nvSpPr>
              <p:spPr bwMode="auto">
                <a:xfrm>
                  <a:off x="5026" y="4626"/>
                  <a:ext cx="307" cy="242"/>
                </a:xfrm>
                <a:custGeom>
                  <a:avLst/>
                  <a:gdLst>
                    <a:gd name="T0" fmla="*/ 306 w 307"/>
                    <a:gd name="T1" fmla="*/ 238 h 242"/>
                    <a:gd name="T2" fmla="*/ 304 w 307"/>
                    <a:gd name="T3" fmla="*/ 241 h 242"/>
                    <a:gd name="T4" fmla="*/ 300 w 307"/>
                    <a:gd name="T5" fmla="*/ 240 h 242"/>
                    <a:gd name="T6" fmla="*/ 298 w 307"/>
                    <a:gd name="T7" fmla="*/ 239 h 242"/>
                    <a:gd name="T8" fmla="*/ 294 w 307"/>
                    <a:gd name="T9" fmla="*/ 239 h 242"/>
                    <a:gd name="T10" fmla="*/ 290 w 307"/>
                    <a:gd name="T11" fmla="*/ 237 h 242"/>
                    <a:gd name="T12" fmla="*/ 287 w 307"/>
                    <a:gd name="T13" fmla="*/ 235 h 242"/>
                    <a:gd name="T14" fmla="*/ 281 w 307"/>
                    <a:gd name="T15" fmla="*/ 231 h 242"/>
                    <a:gd name="T16" fmla="*/ 270 w 307"/>
                    <a:gd name="T17" fmla="*/ 223 h 242"/>
                    <a:gd name="T18" fmla="*/ 258 w 307"/>
                    <a:gd name="T19" fmla="*/ 215 h 242"/>
                    <a:gd name="T20" fmla="*/ 245 w 307"/>
                    <a:gd name="T21" fmla="*/ 207 h 242"/>
                    <a:gd name="T22" fmla="*/ 230 w 307"/>
                    <a:gd name="T23" fmla="*/ 197 h 242"/>
                    <a:gd name="T24" fmla="*/ 215 w 307"/>
                    <a:gd name="T25" fmla="*/ 187 h 242"/>
                    <a:gd name="T26" fmla="*/ 202 w 307"/>
                    <a:gd name="T27" fmla="*/ 203 h 242"/>
                    <a:gd name="T28" fmla="*/ 61 w 307"/>
                    <a:gd name="T29" fmla="*/ 97 h 242"/>
                    <a:gd name="T30" fmla="*/ 83 w 307"/>
                    <a:gd name="T31" fmla="*/ 69 h 242"/>
                    <a:gd name="T32" fmla="*/ 68 w 307"/>
                    <a:gd name="T33" fmla="*/ 57 h 242"/>
                    <a:gd name="T34" fmla="*/ 39 w 307"/>
                    <a:gd name="T35" fmla="*/ 78 h 242"/>
                    <a:gd name="T36" fmla="*/ 34 w 307"/>
                    <a:gd name="T37" fmla="*/ 74 h 242"/>
                    <a:gd name="T38" fmla="*/ 63 w 307"/>
                    <a:gd name="T39" fmla="*/ 53 h 242"/>
                    <a:gd name="T40" fmla="*/ 0 w 307"/>
                    <a:gd name="T41" fmla="*/ 5 h 242"/>
                    <a:gd name="T42" fmla="*/ 5 w 307"/>
                    <a:gd name="T43" fmla="*/ 0 h 242"/>
                    <a:gd name="T44" fmla="*/ 66 w 307"/>
                    <a:gd name="T45" fmla="*/ 44 h 242"/>
                    <a:gd name="T46" fmla="*/ 126 w 307"/>
                    <a:gd name="T47" fmla="*/ 91 h 242"/>
                    <a:gd name="T48" fmla="*/ 163 w 307"/>
                    <a:gd name="T49" fmla="*/ 118 h 242"/>
                    <a:gd name="T50" fmla="*/ 186 w 307"/>
                    <a:gd name="T51" fmla="*/ 134 h 242"/>
                    <a:gd name="T52" fmla="*/ 214 w 307"/>
                    <a:gd name="T53" fmla="*/ 152 h 242"/>
                    <a:gd name="T54" fmla="*/ 249 w 307"/>
                    <a:gd name="T55" fmla="*/ 179 h 242"/>
                    <a:gd name="T56" fmla="*/ 269 w 307"/>
                    <a:gd name="T57" fmla="*/ 196 h 242"/>
                    <a:gd name="T58" fmla="*/ 278 w 307"/>
                    <a:gd name="T59" fmla="*/ 204 h 242"/>
                    <a:gd name="T60" fmla="*/ 288 w 307"/>
                    <a:gd name="T61" fmla="*/ 214 h 242"/>
                    <a:gd name="T62" fmla="*/ 294 w 307"/>
                    <a:gd name="T63" fmla="*/ 222 h 242"/>
                    <a:gd name="T64" fmla="*/ 300 w 307"/>
                    <a:gd name="T65" fmla="*/ 228 h 242"/>
                    <a:gd name="T66" fmla="*/ 306 w 307"/>
                    <a:gd name="T67" fmla="*/ 238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07" h="242">
                      <a:moveTo>
                        <a:pt x="306" y="238"/>
                      </a:moveTo>
                      <a:lnTo>
                        <a:pt x="304" y="241"/>
                      </a:lnTo>
                      <a:lnTo>
                        <a:pt x="300" y="240"/>
                      </a:lnTo>
                      <a:lnTo>
                        <a:pt x="298" y="239"/>
                      </a:lnTo>
                      <a:lnTo>
                        <a:pt x="294" y="239"/>
                      </a:lnTo>
                      <a:lnTo>
                        <a:pt x="290" y="237"/>
                      </a:lnTo>
                      <a:lnTo>
                        <a:pt x="287" y="235"/>
                      </a:lnTo>
                      <a:lnTo>
                        <a:pt x="281" y="231"/>
                      </a:lnTo>
                      <a:lnTo>
                        <a:pt x="270" y="223"/>
                      </a:lnTo>
                      <a:lnTo>
                        <a:pt x="258" y="215"/>
                      </a:lnTo>
                      <a:lnTo>
                        <a:pt x="245" y="207"/>
                      </a:lnTo>
                      <a:lnTo>
                        <a:pt x="230" y="197"/>
                      </a:lnTo>
                      <a:lnTo>
                        <a:pt x="215" y="187"/>
                      </a:lnTo>
                      <a:lnTo>
                        <a:pt x="202" y="203"/>
                      </a:lnTo>
                      <a:lnTo>
                        <a:pt x="61" y="97"/>
                      </a:lnTo>
                      <a:lnTo>
                        <a:pt x="83" y="69"/>
                      </a:lnTo>
                      <a:lnTo>
                        <a:pt x="68" y="57"/>
                      </a:lnTo>
                      <a:lnTo>
                        <a:pt x="39" y="78"/>
                      </a:lnTo>
                      <a:lnTo>
                        <a:pt x="34" y="74"/>
                      </a:lnTo>
                      <a:lnTo>
                        <a:pt x="63" y="53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66" y="44"/>
                      </a:lnTo>
                      <a:lnTo>
                        <a:pt x="126" y="91"/>
                      </a:lnTo>
                      <a:lnTo>
                        <a:pt x="163" y="118"/>
                      </a:lnTo>
                      <a:lnTo>
                        <a:pt x="186" y="134"/>
                      </a:lnTo>
                      <a:lnTo>
                        <a:pt x="214" y="152"/>
                      </a:lnTo>
                      <a:lnTo>
                        <a:pt x="249" y="179"/>
                      </a:lnTo>
                      <a:lnTo>
                        <a:pt x="269" y="196"/>
                      </a:lnTo>
                      <a:lnTo>
                        <a:pt x="278" y="204"/>
                      </a:lnTo>
                      <a:lnTo>
                        <a:pt x="288" y="214"/>
                      </a:lnTo>
                      <a:lnTo>
                        <a:pt x="294" y="222"/>
                      </a:lnTo>
                      <a:lnTo>
                        <a:pt x="300" y="228"/>
                      </a:lnTo>
                      <a:lnTo>
                        <a:pt x="306" y="238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22" name="Freeform 1957"/>
              <p:cNvSpPr>
                <a:spLocks/>
              </p:cNvSpPr>
              <p:nvPr/>
            </p:nvSpPr>
            <p:spPr bwMode="auto">
              <a:xfrm>
                <a:off x="5192" y="4736"/>
                <a:ext cx="143" cy="129"/>
              </a:xfrm>
              <a:custGeom>
                <a:avLst/>
                <a:gdLst>
                  <a:gd name="T0" fmla="*/ 8 w 143"/>
                  <a:gd name="T1" fmla="*/ 0 h 129"/>
                  <a:gd name="T2" fmla="*/ 25 w 143"/>
                  <a:gd name="T3" fmla="*/ 14 h 129"/>
                  <a:gd name="T4" fmla="*/ 51 w 143"/>
                  <a:gd name="T5" fmla="*/ 35 h 129"/>
                  <a:gd name="T6" fmla="*/ 70 w 143"/>
                  <a:gd name="T7" fmla="*/ 50 h 129"/>
                  <a:gd name="T8" fmla="*/ 84 w 143"/>
                  <a:gd name="T9" fmla="*/ 61 h 129"/>
                  <a:gd name="T10" fmla="*/ 96 w 143"/>
                  <a:gd name="T11" fmla="*/ 71 h 129"/>
                  <a:gd name="T12" fmla="*/ 105 w 143"/>
                  <a:gd name="T13" fmla="*/ 80 h 129"/>
                  <a:gd name="T14" fmla="*/ 114 w 143"/>
                  <a:gd name="T15" fmla="*/ 89 h 129"/>
                  <a:gd name="T16" fmla="*/ 120 w 143"/>
                  <a:gd name="T17" fmla="*/ 93 h 129"/>
                  <a:gd name="T18" fmla="*/ 124 w 143"/>
                  <a:gd name="T19" fmla="*/ 98 h 129"/>
                  <a:gd name="T20" fmla="*/ 130 w 143"/>
                  <a:gd name="T21" fmla="*/ 103 h 129"/>
                  <a:gd name="T22" fmla="*/ 132 w 143"/>
                  <a:gd name="T23" fmla="*/ 108 h 129"/>
                  <a:gd name="T24" fmla="*/ 136 w 143"/>
                  <a:gd name="T25" fmla="*/ 113 h 129"/>
                  <a:gd name="T26" fmla="*/ 137 w 143"/>
                  <a:gd name="T27" fmla="*/ 117 h 129"/>
                  <a:gd name="T28" fmla="*/ 141 w 143"/>
                  <a:gd name="T29" fmla="*/ 120 h 129"/>
                  <a:gd name="T30" fmla="*/ 142 w 143"/>
                  <a:gd name="T31" fmla="*/ 125 h 129"/>
                  <a:gd name="T32" fmla="*/ 140 w 143"/>
                  <a:gd name="T33" fmla="*/ 128 h 129"/>
                  <a:gd name="T34" fmla="*/ 138 w 143"/>
                  <a:gd name="T35" fmla="*/ 124 h 129"/>
                  <a:gd name="T36" fmla="*/ 135 w 143"/>
                  <a:gd name="T37" fmla="*/ 120 h 129"/>
                  <a:gd name="T38" fmla="*/ 129 w 143"/>
                  <a:gd name="T39" fmla="*/ 112 h 129"/>
                  <a:gd name="T40" fmla="*/ 123 w 143"/>
                  <a:gd name="T41" fmla="*/ 106 h 129"/>
                  <a:gd name="T42" fmla="*/ 118 w 143"/>
                  <a:gd name="T43" fmla="*/ 102 h 129"/>
                  <a:gd name="T44" fmla="*/ 113 w 143"/>
                  <a:gd name="T45" fmla="*/ 96 h 129"/>
                  <a:gd name="T46" fmla="*/ 108 w 143"/>
                  <a:gd name="T47" fmla="*/ 93 h 129"/>
                  <a:gd name="T48" fmla="*/ 101 w 143"/>
                  <a:gd name="T49" fmla="*/ 87 h 129"/>
                  <a:gd name="T50" fmla="*/ 93 w 143"/>
                  <a:gd name="T51" fmla="*/ 81 h 129"/>
                  <a:gd name="T52" fmla="*/ 83 w 143"/>
                  <a:gd name="T53" fmla="*/ 72 h 129"/>
                  <a:gd name="T54" fmla="*/ 68 w 143"/>
                  <a:gd name="T55" fmla="*/ 61 h 129"/>
                  <a:gd name="T56" fmla="*/ 44 w 143"/>
                  <a:gd name="T57" fmla="*/ 44 h 129"/>
                  <a:gd name="T58" fmla="*/ 14 w 143"/>
                  <a:gd name="T59" fmla="*/ 21 h 129"/>
                  <a:gd name="T60" fmla="*/ 0 w 143"/>
                  <a:gd name="T61" fmla="*/ 10 h 129"/>
                  <a:gd name="T62" fmla="*/ 8 w 143"/>
                  <a:gd name="T6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3" h="129">
                    <a:moveTo>
                      <a:pt x="8" y="0"/>
                    </a:moveTo>
                    <a:lnTo>
                      <a:pt x="25" y="14"/>
                    </a:lnTo>
                    <a:lnTo>
                      <a:pt x="51" y="35"/>
                    </a:lnTo>
                    <a:lnTo>
                      <a:pt x="70" y="50"/>
                    </a:lnTo>
                    <a:lnTo>
                      <a:pt x="84" y="61"/>
                    </a:lnTo>
                    <a:lnTo>
                      <a:pt x="96" y="71"/>
                    </a:lnTo>
                    <a:lnTo>
                      <a:pt x="105" y="80"/>
                    </a:lnTo>
                    <a:lnTo>
                      <a:pt x="114" y="89"/>
                    </a:lnTo>
                    <a:lnTo>
                      <a:pt x="120" y="93"/>
                    </a:lnTo>
                    <a:lnTo>
                      <a:pt x="124" y="98"/>
                    </a:lnTo>
                    <a:lnTo>
                      <a:pt x="130" y="103"/>
                    </a:lnTo>
                    <a:lnTo>
                      <a:pt x="132" y="108"/>
                    </a:lnTo>
                    <a:lnTo>
                      <a:pt x="136" y="113"/>
                    </a:lnTo>
                    <a:lnTo>
                      <a:pt x="137" y="117"/>
                    </a:lnTo>
                    <a:lnTo>
                      <a:pt x="141" y="120"/>
                    </a:lnTo>
                    <a:lnTo>
                      <a:pt x="142" y="125"/>
                    </a:lnTo>
                    <a:lnTo>
                      <a:pt x="140" y="128"/>
                    </a:lnTo>
                    <a:lnTo>
                      <a:pt x="138" y="124"/>
                    </a:lnTo>
                    <a:lnTo>
                      <a:pt x="135" y="120"/>
                    </a:lnTo>
                    <a:lnTo>
                      <a:pt x="129" y="112"/>
                    </a:lnTo>
                    <a:lnTo>
                      <a:pt x="123" y="106"/>
                    </a:lnTo>
                    <a:lnTo>
                      <a:pt x="118" y="102"/>
                    </a:lnTo>
                    <a:lnTo>
                      <a:pt x="113" y="96"/>
                    </a:lnTo>
                    <a:lnTo>
                      <a:pt x="108" y="93"/>
                    </a:lnTo>
                    <a:lnTo>
                      <a:pt x="101" y="87"/>
                    </a:lnTo>
                    <a:lnTo>
                      <a:pt x="93" y="81"/>
                    </a:lnTo>
                    <a:lnTo>
                      <a:pt x="83" y="72"/>
                    </a:lnTo>
                    <a:lnTo>
                      <a:pt x="68" y="61"/>
                    </a:lnTo>
                    <a:lnTo>
                      <a:pt x="44" y="44"/>
                    </a:lnTo>
                    <a:lnTo>
                      <a:pt x="14" y="21"/>
                    </a:lnTo>
                    <a:lnTo>
                      <a:pt x="0" y="1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F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5" name="Freeform 1958"/>
            <p:cNvSpPr>
              <a:spLocks/>
            </p:cNvSpPr>
            <p:nvPr/>
          </p:nvSpPr>
          <p:spPr bwMode="auto">
            <a:xfrm rot="-2414182">
              <a:off x="354" y="4873"/>
              <a:ext cx="47" cy="82"/>
            </a:xfrm>
            <a:custGeom>
              <a:avLst/>
              <a:gdLst>
                <a:gd name="T0" fmla="*/ 0 w 45"/>
                <a:gd name="T1" fmla="*/ 82 h 86"/>
                <a:gd name="T2" fmla="*/ 4 w 45"/>
                <a:gd name="T3" fmla="*/ 85 h 86"/>
                <a:gd name="T4" fmla="*/ 44 w 45"/>
                <a:gd name="T5" fmla="*/ 2 h 86"/>
                <a:gd name="T6" fmla="*/ 43 w 45"/>
                <a:gd name="T7" fmla="*/ 0 h 86"/>
                <a:gd name="T8" fmla="*/ 0 w 45"/>
                <a:gd name="T9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6">
                  <a:moveTo>
                    <a:pt x="0" y="82"/>
                  </a:moveTo>
                  <a:lnTo>
                    <a:pt x="4" y="85"/>
                  </a:lnTo>
                  <a:lnTo>
                    <a:pt x="44" y="2"/>
                  </a:lnTo>
                  <a:lnTo>
                    <a:pt x="43" y="0"/>
                  </a:lnTo>
                  <a:lnTo>
                    <a:pt x="0" y="8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6" name="Group 1959"/>
            <p:cNvGrpSpPr>
              <a:grpSpLocks/>
            </p:cNvGrpSpPr>
            <p:nvPr/>
          </p:nvGrpSpPr>
          <p:grpSpPr bwMode="auto">
            <a:xfrm rot="-2414182">
              <a:off x="440" y="4757"/>
              <a:ext cx="551" cy="410"/>
              <a:chOff x="4875" y="4605"/>
              <a:chExt cx="529" cy="427"/>
            </a:xfrm>
          </p:grpSpPr>
          <p:grpSp>
            <p:nvGrpSpPr>
              <p:cNvPr id="71" name="Group 1960"/>
              <p:cNvGrpSpPr>
                <a:grpSpLocks/>
              </p:cNvGrpSpPr>
              <p:nvPr/>
            </p:nvGrpSpPr>
            <p:grpSpPr bwMode="auto">
              <a:xfrm>
                <a:off x="4980" y="4655"/>
                <a:ext cx="252" cy="167"/>
                <a:chOff x="4980" y="4655"/>
                <a:chExt cx="252" cy="167"/>
              </a:xfrm>
            </p:grpSpPr>
            <p:sp>
              <p:nvSpPr>
                <p:cNvPr id="109" name="Line 1961"/>
                <p:cNvSpPr>
                  <a:spLocks noChangeShapeType="1"/>
                </p:cNvSpPr>
                <p:nvPr/>
              </p:nvSpPr>
              <p:spPr bwMode="auto">
                <a:xfrm flipH="1">
                  <a:off x="5173" y="480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0" name="Line 1962"/>
                <p:cNvSpPr>
                  <a:spLocks noChangeShapeType="1"/>
                </p:cNvSpPr>
                <p:nvPr/>
              </p:nvSpPr>
              <p:spPr bwMode="auto">
                <a:xfrm flipH="1">
                  <a:off x="5147" y="478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1" name="Line 1963"/>
                <p:cNvSpPr>
                  <a:spLocks noChangeShapeType="1"/>
                </p:cNvSpPr>
                <p:nvPr/>
              </p:nvSpPr>
              <p:spPr bwMode="auto">
                <a:xfrm flipH="1">
                  <a:off x="5125" y="4767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" name="Line 1964"/>
                <p:cNvSpPr>
                  <a:spLocks noChangeShapeType="1"/>
                </p:cNvSpPr>
                <p:nvPr/>
              </p:nvSpPr>
              <p:spPr bwMode="auto">
                <a:xfrm flipH="1">
                  <a:off x="5103" y="4749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3" name="Freeform 1965"/>
                <p:cNvSpPr>
                  <a:spLocks/>
                </p:cNvSpPr>
                <p:nvPr/>
              </p:nvSpPr>
              <p:spPr bwMode="auto">
                <a:xfrm>
                  <a:off x="5077" y="4728"/>
                  <a:ext cx="20" cy="23"/>
                </a:xfrm>
                <a:custGeom>
                  <a:avLst/>
                  <a:gdLst>
                    <a:gd name="T0" fmla="*/ 19 w 20"/>
                    <a:gd name="T1" fmla="*/ 0 h 23"/>
                    <a:gd name="T2" fmla="*/ 1 w 20"/>
                    <a:gd name="T3" fmla="*/ 22 h 23"/>
                    <a:gd name="T4" fmla="*/ 0 w 20"/>
                    <a:gd name="T5" fmla="*/ 22 h 23"/>
                    <a:gd name="T6" fmla="*/ 1 w 20"/>
                    <a:gd name="T7" fmla="*/ 22 h 23"/>
                    <a:gd name="T8" fmla="*/ 19 w 20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3">
                      <a:moveTo>
                        <a:pt x="19" y="0"/>
                      </a:move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1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4" name="Freeform 1966"/>
                <p:cNvSpPr>
                  <a:spLocks/>
                </p:cNvSpPr>
                <p:nvPr/>
              </p:nvSpPr>
              <p:spPr bwMode="auto">
                <a:xfrm>
                  <a:off x="5020" y="4683"/>
                  <a:ext cx="20" cy="24"/>
                </a:xfrm>
                <a:custGeom>
                  <a:avLst/>
                  <a:gdLst>
                    <a:gd name="T0" fmla="*/ 19 w 20"/>
                    <a:gd name="T1" fmla="*/ 0 h 24"/>
                    <a:gd name="T2" fmla="*/ 0 w 20"/>
                    <a:gd name="T3" fmla="*/ 23 h 24"/>
                    <a:gd name="T4" fmla="*/ 0 w 20"/>
                    <a:gd name="T5" fmla="*/ 22 h 24"/>
                    <a:gd name="T6" fmla="*/ 19 w 20"/>
                    <a:gd name="T7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4">
                      <a:moveTo>
                        <a:pt x="19" y="0"/>
                      </a:moveTo>
                      <a:lnTo>
                        <a:pt x="0" y="23"/>
                      </a:lnTo>
                      <a:lnTo>
                        <a:pt x="0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5" name="Line 1967"/>
                <p:cNvSpPr>
                  <a:spLocks noChangeShapeType="1"/>
                </p:cNvSpPr>
                <p:nvPr/>
              </p:nvSpPr>
              <p:spPr bwMode="auto">
                <a:xfrm flipH="1">
                  <a:off x="4980" y="4655"/>
                  <a:ext cx="13" cy="14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6" name="Freeform 1968"/>
                <p:cNvSpPr>
                  <a:spLocks/>
                </p:cNvSpPr>
                <p:nvPr/>
              </p:nvSpPr>
              <p:spPr bwMode="auto">
                <a:xfrm>
                  <a:off x="5207" y="4751"/>
                  <a:ext cx="25" cy="28"/>
                </a:xfrm>
                <a:custGeom>
                  <a:avLst/>
                  <a:gdLst>
                    <a:gd name="T0" fmla="*/ 24 w 25"/>
                    <a:gd name="T1" fmla="*/ 0 h 28"/>
                    <a:gd name="T2" fmla="*/ 0 w 25"/>
                    <a:gd name="T3" fmla="*/ 27 h 28"/>
                    <a:gd name="T4" fmla="*/ 2 w 25"/>
                    <a:gd name="T5" fmla="*/ 26 h 28"/>
                    <a:gd name="T6" fmla="*/ 24 w 25"/>
                    <a:gd name="T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28">
                      <a:moveTo>
                        <a:pt x="24" y="0"/>
                      </a:moveTo>
                      <a:lnTo>
                        <a:pt x="0" y="27"/>
                      </a:lnTo>
                      <a:lnTo>
                        <a:pt x="2" y="26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7" name="Line 1969"/>
                <p:cNvSpPr>
                  <a:spLocks noChangeShapeType="1"/>
                </p:cNvSpPr>
                <p:nvPr/>
              </p:nvSpPr>
              <p:spPr bwMode="auto">
                <a:xfrm flipH="1">
                  <a:off x="5178" y="4732"/>
                  <a:ext cx="18" cy="22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8" name="Line 1970"/>
                <p:cNvSpPr>
                  <a:spLocks noChangeShapeType="1"/>
                </p:cNvSpPr>
                <p:nvPr/>
              </p:nvSpPr>
              <p:spPr bwMode="auto">
                <a:xfrm flipH="1">
                  <a:off x="5120" y="4692"/>
                  <a:ext cx="19" cy="21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9" name="Freeform 1971"/>
                <p:cNvSpPr>
                  <a:spLocks/>
                </p:cNvSpPr>
                <p:nvPr/>
              </p:nvSpPr>
              <p:spPr bwMode="auto">
                <a:xfrm>
                  <a:off x="5143" y="4704"/>
                  <a:ext cx="26" cy="31"/>
                </a:xfrm>
                <a:custGeom>
                  <a:avLst/>
                  <a:gdLst>
                    <a:gd name="T0" fmla="*/ 25 w 26"/>
                    <a:gd name="T1" fmla="*/ 0 h 31"/>
                    <a:gd name="T2" fmla="*/ 0 w 26"/>
                    <a:gd name="T3" fmla="*/ 30 h 31"/>
                    <a:gd name="T4" fmla="*/ 0 w 26"/>
                    <a:gd name="T5" fmla="*/ 29 h 31"/>
                    <a:gd name="T6" fmla="*/ 25 w 26"/>
                    <a:gd name="T7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" h="31">
                      <a:moveTo>
                        <a:pt x="25" y="0"/>
                      </a:moveTo>
                      <a:lnTo>
                        <a:pt x="0" y="30"/>
                      </a:lnTo>
                      <a:lnTo>
                        <a:pt x="0" y="29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72" name="Group 1972"/>
              <p:cNvGrpSpPr>
                <a:grpSpLocks/>
              </p:cNvGrpSpPr>
              <p:nvPr/>
            </p:nvGrpSpPr>
            <p:grpSpPr bwMode="auto">
              <a:xfrm>
                <a:off x="4875" y="4605"/>
                <a:ext cx="529" cy="427"/>
                <a:chOff x="4875" y="4605"/>
                <a:chExt cx="529" cy="427"/>
              </a:xfrm>
            </p:grpSpPr>
            <p:grpSp>
              <p:nvGrpSpPr>
                <p:cNvPr id="73" name="Group 1973"/>
                <p:cNvGrpSpPr>
                  <a:grpSpLocks/>
                </p:cNvGrpSpPr>
                <p:nvPr/>
              </p:nvGrpSpPr>
              <p:grpSpPr bwMode="auto">
                <a:xfrm>
                  <a:off x="5198" y="4677"/>
                  <a:ext cx="95" cy="79"/>
                  <a:chOff x="5198" y="4677"/>
                  <a:chExt cx="95" cy="79"/>
                </a:xfrm>
              </p:grpSpPr>
              <p:grpSp>
                <p:nvGrpSpPr>
                  <p:cNvPr id="96" name="Group 1974"/>
                  <p:cNvGrpSpPr>
                    <a:grpSpLocks/>
                  </p:cNvGrpSpPr>
                  <p:nvPr/>
                </p:nvGrpSpPr>
                <p:grpSpPr bwMode="auto">
                  <a:xfrm>
                    <a:off x="5275" y="4698"/>
                    <a:ext cx="17" cy="9"/>
                    <a:chOff x="5275" y="4698"/>
                    <a:chExt cx="17" cy="9"/>
                  </a:xfrm>
                </p:grpSpPr>
                <p:sp>
                  <p:nvSpPr>
                    <p:cNvPr id="107" name="Line 19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77" y="4705"/>
                      <a:ext cx="3" cy="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08" name="Line 19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5" y="4698"/>
                      <a:ext cx="17" cy="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97" name="Group 1977"/>
                  <p:cNvGrpSpPr>
                    <a:grpSpLocks/>
                  </p:cNvGrpSpPr>
                  <p:nvPr/>
                </p:nvGrpSpPr>
                <p:grpSpPr bwMode="auto">
                  <a:xfrm>
                    <a:off x="5198" y="4677"/>
                    <a:ext cx="95" cy="79"/>
                    <a:chOff x="5198" y="4677"/>
                    <a:chExt cx="95" cy="79"/>
                  </a:xfrm>
                </p:grpSpPr>
                <p:sp>
                  <p:nvSpPr>
                    <p:cNvPr id="98" name="Freeform 1978"/>
                    <p:cNvSpPr>
                      <a:spLocks/>
                    </p:cNvSpPr>
                    <p:nvPr/>
                  </p:nvSpPr>
                  <p:spPr bwMode="auto">
                    <a:xfrm>
                      <a:off x="5198" y="4677"/>
                      <a:ext cx="95" cy="79"/>
                    </a:xfrm>
                    <a:custGeom>
                      <a:avLst/>
                      <a:gdLst>
                        <a:gd name="T0" fmla="*/ 0 w 95"/>
                        <a:gd name="T1" fmla="*/ 16 h 79"/>
                        <a:gd name="T2" fmla="*/ 13 w 95"/>
                        <a:gd name="T3" fmla="*/ 5 h 79"/>
                        <a:gd name="T4" fmla="*/ 18 w 95"/>
                        <a:gd name="T5" fmla="*/ 2 h 79"/>
                        <a:gd name="T6" fmla="*/ 20 w 95"/>
                        <a:gd name="T7" fmla="*/ 1 h 79"/>
                        <a:gd name="T8" fmla="*/ 22 w 95"/>
                        <a:gd name="T9" fmla="*/ 0 h 79"/>
                        <a:gd name="T10" fmla="*/ 27 w 95"/>
                        <a:gd name="T11" fmla="*/ 1 h 79"/>
                        <a:gd name="T12" fmla="*/ 37 w 95"/>
                        <a:gd name="T13" fmla="*/ 5 h 79"/>
                        <a:gd name="T14" fmla="*/ 48 w 95"/>
                        <a:gd name="T15" fmla="*/ 12 h 79"/>
                        <a:gd name="T16" fmla="*/ 59 w 95"/>
                        <a:gd name="T17" fmla="*/ 18 h 79"/>
                        <a:gd name="T18" fmla="*/ 73 w 95"/>
                        <a:gd name="T19" fmla="*/ 27 h 79"/>
                        <a:gd name="T20" fmla="*/ 85 w 95"/>
                        <a:gd name="T21" fmla="*/ 38 h 79"/>
                        <a:gd name="T22" fmla="*/ 87 w 95"/>
                        <a:gd name="T23" fmla="*/ 40 h 79"/>
                        <a:gd name="T24" fmla="*/ 89 w 95"/>
                        <a:gd name="T25" fmla="*/ 43 h 79"/>
                        <a:gd name="T26" fmla="*/ 91 w 95"/>
                        <a:gd name="T27" fmla="*/ 46 h 79"/>
                        <a:gd name="T28" fmla="*/ 92 w 95"/>
                        <a:gd name="T29" fmla="*/ 49 h 79"/>
                        <a:gd name="T30" fmla="*/ 93 w 95"/>
                        <a:gd name="T31" fmla="*/ 53 h 79"/>
                        <a:gd name="T32" fmla="*/ 94 w 95"/>
                        <a:gd name="T33" fmla="*/ 56 h 79"/>
                        <a:gd name="T34" fmla="*/ 93 w 95"/>
                        <a:gd name="T35" fmla="*/ 61 h 79"/>
                        <a:gd name="T36" fmla="*/ 82 w 95"/>
                        <a:gd name="T37" fmla="*/ 78 h 79"/>
                        <a:gd name="T38" fmla="*/ 0 w 95"/>
                        <a:gd name="T39" fmla="*/ 16 h 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95" h="79">
                          <a:moveTo>
                            <a:pt x="0" y="16"/>
                          </a:moveTo>
                          <a:lnTo>
                            <a:pt x="13" y="5"/>
                          </a:lnTo>
                          <a:lnTo>
                            <a:pt x="18" y="2"/>
                          </a:lnTo>
                          <a:lnTo>
                            <a:pt x="20" y="1"/>
                          </a:lnTo>
                          <a:lnTo>
                            <a:pt x="22" y="0"/>
                          </a:lnTo>
                          <a:lnTo>
                            <a:pt x="27" y="1"/>
                          </a:lnTo>
                          <a:lnTo>
                            <a:pt x="37" y="5"/>
                          </a:lnTo>
                          <a:lnTo>
                            <a:pt x="48" y="12"/>
                          </a:lnTo>
                          <a:lnTo>
                            <a:pt x="59" y="18"/>
                          </a:lnTo>
                          <a:lnTo>
                            <a:pt x="73" y="27"/>
                          </a:lnTo>
                          <a:lnTo>
                            <a:pt x="85" y="38"/>
                          </a:lnTo>
                          <a:lnTo>
                            <a:pt x="87" y="40"/>
                          </a:lnTo>
                          <a:lnTo>
                            <a:pt x="89" y="43"/>
                          </a:lnTo>
                          <a:lnTo>
                            <a:pt x="91" y="46"/>
                          </a:lnTo>
                          <a:lnTo>
                            <a:pt x="92" y="49"/>
                          </a:lnTo>
                          <a:lnTo>
                            <a:pt x="93" y="53"/>
                          </a:lnTo>
                          <a:lnTo>
                            <a:pt x="94" y="56"/>
                          </a:lnTo>
                          <a:lnTo>
                            <a:pt x="93" y="61"/>
                          </a:lnTo>
                          <a:lnTo>
                            <a:pt x="82" y="78"/>
                          </a:lnTo>
                          <a:lnTo>
                            <a:pt x="0" y="16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99" name="Group 19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11" y="4680"/>
                      <a:ext cx="78" cy="71"/>
                      <a:chOff x="5211" y="4680"/>
                      <a:chExt cx="78" cy="71"/>
                    </a:xfrm>
                  </p:grpSpPr>
                  <p:sp>
                    <p:nvSpPr>
                      <p:cNvPr id="100" name="Freeform 19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70" y="4724"/>
                        <a:ext cx="19" cy="27"/>
                      </a:xfrm>
                      <a:custGeom>
                        <a:avLst/>
                        <a:gdLst>
                          <a:gd name="T0" fmla="*/ 18 w 19"/>
                          <a:gd name="T1" fmla="*/ 10 h 27"/>
                          <a:gd name="T2" fmla="*/ 11 w 19"/>
                          <a:gd name="T3" fmla="*/ 0 h 27"/>
                          <a:gd name="T4" fmla="*/ 0 w 19"/>
                          <a:gd name="T5" fmla="*/ 16 h 27"/>
                          <a:gd name="T6" fmla="*/ 10 w 19"/>
                          <a:gd name="T7" fmla="*/ 26 h 27"/>
                          <a:gd name="T8" fmla="*/ 18 w 19"/>
                          <a:gd name="T9" fmla="*/ 10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9" h="27">
                            <a:moveTo>
                              <a:pt x="18" y="10"/>
                            </a:moveTo>
                            <a:lnTo>
                              <a:pt x="11" y="0"/>
                            </a:lnTo>
                            <a:lnTo>
                              <a:pt x="0" y="16"/>
                            </a:lnTo>
                            <a:lnTo>
                              <a:pt x="10" y="26"/>
                            </a:lnTo>
                            <a:lnTo>
                              <a:pt x="18" y="1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1" name="Freeform 19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58" y="4710"/>
                        <a:ext cx="18" cy="20"/>
                      </a:xfrm>
                      <a:custGeom>
                        <a:avLst/>
                        <a:gdLst>
                          <a:gd name="T0" fmla="*/ 17 w 18"/>
                          <a:gd name="T1" fmla="*/ 8 h 20"/>
                          <a:gd name="T2" fmla="*/ 10 w 18"/>
                          <a:gd name="T3" fmla="*/ 0 h 20"/>
                          <a:gd name="T4" fmla="*/ 0 w 18"/>
                          <a:gd name="T5" fmla="*/ 13 h 20"/>
                          <a:gd name="T6" fmla="*/ 8 w 18"/>
                          <a:gd name="T7" fmla="*/ 19 h 20"/>
                          <a:gd name="T8" fmla="*/ 17 w 18"/>
                          <a:gd name="T9" fmla="*/ 8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8" h="20">
                            <a:moveTo>
                              <a:pt x="17" y="8"/>
                            </a:moveTo>
                            <a:lnTo>
                              <a:pt x="10" y="0"/>
                            </a:lnTo>
                            <a:lnTo>
                              <a:pt x="0" y="13"/>
                            </a:lnTo>
                            <a:lnTo>
                              <a:pt x="8" y="19"/>
                            </a:lnTo>
                            <a:lnTo>
                              <a:pt x="17" y="8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2" name="Freeform 19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48" y="470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4 h 17"/>
                          <a:gd name="T2" fmla="*/ 12 w 17"/>
                          <a:gd name="T3" fmla="*/ 0 h 17"/>
                          <a:gd name="T4" fmla="*/ 0 w 17"/>
                          <a:gd name="T5" fmla="*/ 13 h 17"/>
                          <a:gd name="T6" fmla="*/ 4 w 17"/>
                          <a:gd name="T7" fmla="*/ 16 h 17"/>
                          <a:gd name="T8" fmla="*/ 16 w 17"/>
                          <a:gd name="T9" fmla="*/ 4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4"/>
                            </a:moveTo>
                            <a:lnTo>
                              <a:pt x="12" y="0"/>
                            </a:lnTo>
                            <a:lnTo>
                              <a:pt x="0" y="13"/>
                            </a:lnTo>
                            <a:lnTo>
                              <a:pt x="4" y="16"/>
                            </a:lnTo>
                            <a:lnTo>
                              <a:pt x="16" y="4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3" name="Freeform 19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9" y="4697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1 h 17"/>
                          <a:gd name="T2" fmla="*/ 0 w 17"/>
                          <a:gd name="T3" fmla="*/ 16 h 17"/>
                          <a:gd name="T4" fmla="*/ 16 w 17"/>
                          <a:gd name="T5" fmla="*/ 0 h 17"/>
                          <a:gd name="T6" fmla="*/ 14 w 17"/>
                          <a:gd name="T7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1"/>
                            </a:moveTo>
                            <a:lnTo>
                              <a:pt x="0" y="16"/>
                            </a:lnTo>
                            <a:lnTo>
                              <a:pt x="16" y="0"/>
                            </a:lnTo>
                            <a:lnTo>
                              <a:pt x="14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4" name="Freeform 19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3" y="469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1 h 17"/>
                          <a:gd name="T2" fmla="*/ 1 w 17"/>
                          <a:gd name="T3" fmla="*/ 16 h 17"/>
                          <a:gd name="T4" fmla="*/ 0 w 17"/>
                          <a:gd name="T5" fmla="*/ 14 h 17"/>
                          <a:gd name="T6" fmla="*/ 14 w 17"/>
                          <a:gd name="T7" fmla="*/ 0 h 17"/>
                          <a:gd name="T8" fmla="*/ 16 w 17"/>
                          <a:gd name="T9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1"/>
                            </a:moveTo>
                            <a:lnTo>
                              <a:pt x="1" y="16"/>
                            </a:lnTo>
                            <a:lnTo>
                              <a:pt x="0" y="14"/>
                            </a:lnTo>
                            <a:lnTo>
                              <a:pt x="14" y="0"/>
                            </a:lnTo>
                            <a:lnTo>
                              <a:pt x="16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5" name="Freeform 19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11" y="4680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3 h 17"/>
                          <a:gd name="T2" fmla="*/ 10 w 17"/>
                          <a:gd name="T3" fmla="*/ 0 h 17"/>
                          <a:gd name="T4" fmla="*/ 0 w 17"/>
                          <a:gd name="T5" fmla="*/ 9 h 17"/>
                          <a:gd name="T6" fmla="*/ 5 w 17"/>
                          <a:gd name="T7" fmla="*/ 16 h 17"/>
                          <a:gd name="T8" fmla="*/ 16 w 17"/>
                          <a:gd name="T9" fmla="*/ 3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3"/>
                            </a:moveTo>
                            <a:lnTo>
                              <a:pt x="10" y="0"/>
                            </a:lnTo>
                            <a:lnTo>
                              <a:pt x="0" y="9"/>
                            </a:lnTo>
                            <a:lnTo>
                              <a:pt x="5" y="16"/>
                            </a:lnTo>
                            <a:lnTo>
                              <a:pt x="16" y="3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6" name="Freeform 19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20" y="4686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0 h 17"/>
                          <a:gd name="T2" fmla="*/ 16 w 17"/>
                          <a:gd name="T3" fmla="*/ 0 h 17"/>
                          <a:gd name="T4" fmla="*/ 0 w 17"/>
                          <a:gd name="T5" fmla="*/ 16 h 17"/>
                          <a:gd name="T6" fmla="*/ 0 w 17"/>
                          <a:gd name="T7" fmla="*/ 15 h 17"/>
                          <a:gd name="T8" fmla="*/ 14 w 17"/>
                          <a:gd name="T9" fmla="*/ 0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0"/>
                            </a:moveTo>
                            <a:lnTo>
                              <a:pt x="16" y="0"/>
                            </a:lnTo>
                            <a:lnTo>
                              <a:pt x="0" y="16"/>
                            </a:lnTo>
                            <a:lnTo>
                              <a:pt x="0" y="15"/>
                            </a:lnTo>
                            <a:lnTo>
                              <a:pt x="14" y="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grpSp>
              <p:nvGrpSpPr>
                <p:cNvPr id="74" name="Group 1987"/>
                <p:cNvGrpSpPr>
                  <a:grpSpLocks/>
                </p:cNvGrpSpPr>
                <p:nvPr/>
              </p:nvGrpSpPr>
              <p:grpSpPr bwMode="auto">
                <a:xfrm>
                  <a:off x="4875" y="4605"/>
                  <a:ext cx="529" cy="427"/>
                  <a:chOff x="4875" y="4605"/>
                  <a:chExt cx="529" cy="427"/>
                </a:xfrm>
              </p:grpSpPr>
              <p:grpSp>
                <p:nvGrpSpPr>
                  <p:cNvPr id="75" name="Group 1988"/>
                  <p:cNvGrpSpPr>
                    <a:grpSpLocks/>
                  </p:cNvGrpSpPr>
                  <p:nvPr/>
                </p:nvGrpSpPr>
                <p:grpSpPr bwMode="auto">
                  <a:xfrm>
                    <a:off x="5125" y="4652"/>
                    <a:ext cx="37" cy="28"/>
                    <a:chOff x="5125" y="4652"/>
                    <a:chExt cx="37" cy="28"/>
                  </a:xfrm>
                </p:grpSpPr>
                <p:grpSp>
                  <p:nvGrpSpPr>
                    <p:cNvPr id="86" name="Group 19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25" y="4652"/>
                      <a:ext cx="37" cy="24"/>
                      <a:chOff x="5125" y="4652"/>
                      <a:chExt cx="37" cy="24"/>
                    </a:xfrm>
                  </p:grpSpPr>
                  <p:sp>
                    <p:nvSpPr>
                      <p:cNvPr id="91" name="Line 199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136" y="4652"/>
                        <a:ext cx="26" cy="1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2" name="Line 19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25" y="4652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3" name="Line 19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32" y="4658"/>
                        <a:ext cx="4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4" name="Line 19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0" y="4666"/>
                        <a:ext cx="3" cy="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5" name="Line 19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9" y="4671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87" name="Line 19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4" y="4655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88" name="Line 19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2" y="4657"/>
                      <a:ext cx="26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89" name="Line 19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0" y="4659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90" name="Line 19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8" y="4661"/>
                      <a:ext cx="25" cy="1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6" name="Group 1999"/>
                  <p:cNvGrpSpPr>
                    <a:grpSpLocks/>
                  </p:cNvGrpSpPr>
                  <p:nvPr/>
                </p:nvGrpSpPr>
                <p:grpSpPr bwMode="auto">
                  <a:xfrm>
                    <a:off x="4875" y="4605"/>
                    <a:ext cx="529" cy="427"/>
                    <a:chOff x="4875" y="4605"/>
                    <a:chExt cx="529" cy="427"/>
                  </a:xfrm>
                </p:grpSpPr>
                <p:grpSp>
                  <p:nvGrpSpPr>
                    <p:cNvPr id="77" name="Group 20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75" y="4605"/>
                      <a:ext cx="529" cy="427"/>
                      <a:chOff x="4875" y="4605"/>
                      <a:chExt cx="529" cy="427"/>
                    </a:xfrm>
                  </p:grpSpPr>
                  <p:grpSp>
                    <p:nvGrpSpPr>
                      <p:cNvPr id="79" name="Group 20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75" y="4605"/>
                        <a:ext cx="529" cy="427"/>
                        <a:chOff x="4875" y="4605"/>
                        <a:chExt cx="529" cy="427"/>
                      </a:xfrm>
                    </p:grpSpPr>
                    <p:sp>
                      <p:nvSpPr>
                        <p:cNvPr id="81" name="Freeform 200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75" y="4605"/>
                          <a:ext cx="529" cy="427"/>
                        </a:xfrm>
                        <a:custGeom>
                          <a:avLst/>
                          <a:gdLst>
                            <a:gd name="T0" fmla="*/ 33 w 529"/>
                            <a:gd name="T1" fmla="*/ 7 h 427"/>
                            <a:gd name="T2" fmla="*/ 21 w 529"/>
                            <a:gd name="T3" fmla="*/ 14 h 427"/>
                            <a:gd name="T4" fmla="*/ 11 w 529"/>
                            <a:gd name="T5" fmla="*/ 22 h 427"/>
                            <a:gd name="T6" fmla="*/ 4 w 529"/>
                            <a:gd name="T7" fmla="*/ 35 h 427"/>
                            <a:gd name="T8" fmla="*/ 60 w 529"/>
                            <a:gd name="T9" fmla="*/ 96 h 427"/>
                            <a:gd name="T10" fmla="*/ 142 w 529"/>
                            <a:gd name="T11" fmla="*/ 168 h 427"/>
                            <a:gd name="T12" fmla="*/ 246 w 529"/>
                            <a:gd name="T13" fmla="*/ 257 h 427"/>
                            <a:gd name="T14" fmla="*/ 349 w 529"/>
                            <a:gd name="T15" fmla="*/ 346 h 427"/>
                            <a:gd name="T16" fmla="*/ 449 w 529"/>
                            <a:gd name="T17" fmla="*/ 426 h 427"/>
                            <a:gd name="T18" fmla="*/ 481 w 529"/>
                            <a:gd name="T19" fmla="*/ 399 h 427"/>
                            <a:gd name="T20" fmla="*/ 510 w 529"/>
                            <a:gd name="T21" fmla="*/ 384 h 427"/>
                            <a:gd name="T22" fmla="*/ 528 w 529"/>
                            <a:gd name="T23" fmla="*/ 376 h 427"/>
                            <a:gd name="T24" fmla="*/ 395 w 529"/>
                            <a:gd name="T25" fmla="*/ 290 h 427"/>
                            <a:gd name="T26" fmla="*/ 234 w 529"/>
                            <a:gd name="T27" fmla="*/ 168 h 427"/>
                            <a:gd name="T28" fmla="*/ 71 w 529"/>
                            <a:gd name="T29" fmla="*/ 36 h 427"/>
                            <a:gd name="T30" fmla="*/ 90 w 529"/>
                            <a:gd name="T31" fmla="*/ 24 h 427"/>
                            <a:gd name="T32" fmla="*/ 202 w 529"/>
                            <a:gd name="T33" fmla="*/ 109 h 427"/>
                            <a:gd name="T34" fmla="*/ 331 w 529"/>
                            <a:gd name="T35" fmla="*/ 203 h 427"/>
                            <a:gd name="T36" fmla="*/ 376 w 529"/>
                            <a:gd name="T37" fmla="*/ 238 h 427"/>
                            <a:gd name="T38" fmla="*/ 401 w 529"/>
                            <a:gd name="T39" fmla="*/ 257 h 427"/>
                            <a:gd name="T40" fmla="*/ 417 w 529"/>
                            <a:gd name="T41" fmla="*/ 271 h 427"/>
                            <a:gd name="T42" fmla="*/ 426 w 529"/>
                            <a:gd name="T43" fmla="*/ 282 h 427"/>
                            <a:gd name="T44" fmla="*/ 444 w 529"/>
                            <a:gd name="T45" fmla="*/ 267 h 427"/>
                            <a:gd name="T46" fmla="*/ 437 w 529"/>
                            <a:gd name="T47" fmla="*/ 258 h 427"/>
                            <a:gd name="T48" fmla="*/ 427 w 529"/>
                            <a:gd name="T49" fmla="*/ 246 h 427"/>
                            <a:gd name="T50" fmla="*/ 410 w 529"/>
                            <a:gd name="T51" fmla="*/ 231 h 427"/>
                            <a:gd name="T52" fmla="*/ 375 w 529"/>
                            <a:gd name="T53" fmla="*/ 203 h 427"/>
                            <a:gd name="T54" fmla="*/ 197 w 529"/>
                            <a:gd name="T55" fmla="*/ 74 h 427"/>
                            <a:gd name="T56" fmla="*/ 191 w 529"/>
                            <a:gd name="T57" fmla="*/ 29 h 427"/>
                            <a:gd name="T58" fmla="*/ 199 w 529"/>
                            <a:gd name="T59" fmla="*/ 76 h 427"/>
                            <a:gd name="T60" fmla="*/ 202 w 529"/>
                            <a:gd name="T61" fmla="*/ 78 h 427"/>
                            <a:gd name="T62" fmla="*/ 276 w 529"/>
                            <a:gd name="T63" fmla="*/ 92 h 427"/>
                            <a:gd name="T64" fmla="*/ 357 w 529"/>
                            <a:gd name="T65" fmla="*/ 146 h 427"/>
                            <a:gd name="T66" fmla="*/ 412 w 529"/>
                            <a:gd name="T67" fmla="*/ 186 h 427"/>
                            <a:gd name="T68" fmla="*/ 425 w 529"/>
                            <a:gd name="T69" fmla="*/ 177 h 427"/>
                            <a:gd name="T70" fmla="*/ 422 w 529"/>
                            <a:gd name="T71" fmla="*/ 171 h 427"/>
                            <a:gd name="T72" fmla="*/ 416 w 529"/>
                            <a:gd name="T73" fmla="*/ 163 h 427"/>
                            <a:gd name="T74" fmla="*/ 407 w 529"/>
                            <a:gd name="T75" fmla="*/ 152 h 427"/>
                            <a:gd name="T76" fmla="*/ 391 w 529"/>
                            <a:gd name="T77" fmla="*/ 136 h 427"/>
                            <a:gd name="T78" fmla="*/ 362 w 529"/>
                            <a:gd name="T79" fmla="*/ 114 h 427"/>
                            <a:gd name="T80" fmla="*/ 320 w 529"/>
                            <a:gd name="T81" fmla="*/ 83 h 427"/>
                            <a:gd name="T82" fmla="*/ 287 w 529"/>
                            <a:gd name="T83" fmla="*/ 64 h 427"/>
                            <a:gd name="T84" fmla="*/ 242 w 529"/>
                            <a:gd name="T85" fmla="*/ 50 h 427"/>
                            <a:gd name="T86" fmla="*/ 185 w 529"/>
                            <a:gd name="T87" fmla="*/ 17 h 427"/>
                            <a:gd name="T88" fmla="*/ 181 w 529"/>
                            <a:gd name="T89" fmla="*/ 17 h 427"/>
                            <a:gd name="T90" fmla="*/ 178 w 529"/>
                            <a:gd name="T91" fmla="*/ 22 h 427"/>
                            <a:gd name="T92" fmla="*/ 152 w 529"/>
                            <a:gd name="T93" fmla="*/ 41 h 427"/>
                            <a:gd name="T94" fmla="*/ 86 w 529"/>
                            <a:gd name="T95" fmla="*/ 15 h 427"/>
                            <a:gd name="T96" fmla="*/ 74 w 529"/>
                            <a:gd name="T97" fmla="*/ 27 h 427"/>
                            <a:gd name="T98" fmla="*/ 36 w 529"/>
                            <a:gd name="T99" fmla="*/ 7 h 42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</a:cxnLst>
                          <a:rect l="0" t="0" r="r" b="b"/>
                          <a:pathLst>
                            <a:path w="529" h="427">
                              <a:moveTo>
                                <a:pt x="36" y="7"/>
                              </a:moveTo>
                              <a:lnTo>
                                <a:pt x="33" y="7"/>
                              </a:lnTo>
                              <a:lnTo>
                                <a:pt x="26" y="11"/>
                              </a:lnTo>
                              <a:lnTo>
                                <a:pt x="21" y="14"/>
                              </a:lnTo>
                              <a:lnTo>
                                <a:pt x="16" y="17"/>
                              </a:lnTo>
                              <a:lnTo>
                                <a:pt x="11" y="22"/>
                              </a:lnTo>
                              <a:lnTo>
                                <a:pt x="7" y="29"/>
                              </a:lnTo>
                              <a:lnTo>
                                <a:pt x="4" y="35"/>
                              </a:lnTo>
                              <a:lnTo>
                                <a:pt x="0" y="41"/>
                              </a:lnTo>
                              <a:lnTo>
                                <a:pt x="60" y="96"/>
                              </a:lnTo>
                              <a:lnTo>
                                <a:pt x="102" y="135"/>
                              </a:lnTo>
                              <a:lnTo>
                                <a:pt x="142" y="168"/>
                              </a:lnTo>
                              <a:lnTo>
                                <a:pt x="191" y="211"/>
                              </a:lnTo>
                              <a:lnTo>
                                <a:pt x="246" y="257"/>
                              </a:lnTo>
                              <a:lnTo>
                                <a:pt x="293" y="299"/>
                              </a:lnTo>
                              <a:lnTo>
                                <a:pt x="349" y="346"/>
                              </a:lnTo>
                              <a:lnTo>
                                <a:pt x="403" y="390"/>
                              </a:lnTo>
                              <a:lnTo>
                                <a:pt x="449" y="426"/>
                              </a:lnTo>
                              <a:lnTo>
                                <a:pt x="462" y="415"/>
                              </a:lnTo>
                              <a:lnTo>
                                <a:pt x="481" y="399"/>
                              </a:lnTo>
                              <a:lnTo>
                                <a:pt x="499" y="389"/>
                              </a:lnTo>
                              <a:lnTo>
                                <a:pt x="510" y="384"/>
                              </a:lnTo>
                              <a:lnTo>
                                <a:pt x="522" y="379"/>
                              </a:lnTo>
                              <a:lnTo>
                                <a:pt x="528" y="376"/>
                              </a:lnTo>
                              <a:lnTo>
                                <a:pt x="468" y="339"/>
                              </a:lnTo>
                              <a:lnTo>
                                <a:pt x="395" y="290"/>
                              </a:lnTo>
                              <a:lnTo>
                                <a:pt x="311" y="230"/>
                              </a:lnTo>
                              <a:lnTo>
                                <a:pt x="234" y="168"/>
                              </a:lnTo>
                              <a:lnTo>
                                <a:pt x="146" y="97"/>
                              </a:lnTo>
                              <a:lnTo>
                                <a:pt x="71" y="36"/>
                              </a:lnTo>
                              <a:lnTo>
                                <a:pt x="88" y="24"/>
                              </a:lnTo>
                              <a:lnTo>
                                <a:pt x="90" y="24"/>
                              </a:lnTo>
                              <a:lnTo>
                                <a:pt x="92" y="25"/>
                              </a:lnTo>
                              <a:lnTo>
                                <a:pt x="202" y="109"/>
                              </a:lnTo>
                              <a:lnTo>
                                <a:pt x="278" y="166"/>
                              </a:lnTo>
                              <a:lnTo>
                                <a:pt x="331" y="203"/>
                              </a:lnTo>
                              <a:lnTo>
                                <a:pt x="360" y="226"/>
                              </a:lnTo>
                              <a:lnTo>
                                <a:pt x="376" y="238"/>
                              </a:lnTo>
                              <a:lnTo>
                                <a:pt x="389" y="248"/>
                              </a:lnTo>
                              <a:lnTo>
                                <a:pt x="401" y="257"/>
                              </a:lnTo>
                              <a:lnTo>
                                <a:pt x="408" y="264"/>
                              </a:lnTo>
                              <a:lnTo>
                                <a:pt x="417" y="271"/>
                              </a:lnTo>
                              <a:lnTo>
                                <a:pt x="422" y="277"/>
                              </a:lnTo>
                              <a:lnTo>
                                <a:pt x="426" y="282"/>
                              </a:lnTo>
                              <a:lnTo>
                                <a:pt x="428" y="286"/>
                              </a:lnTo>
                              <a:lnTo>
                                <a:pt x="444" y="267"/>
                              </a:lnTo>
                              <a:lnTo>
                                <a:pt x="442" y="263"/>
                              </a:lnTo>
                              <a:lnTo>
                                <a:pt x="437" y="258"/>
                              </a:lnTo>
                              <a:lnTo>
                                <a:pt x="434" y="251"/>
                              </a:lnTo>
                              <a:lnTo>
                                <a:pt x="427" y="246"/>
                              </a:lnTo>
                              <a:lnTo>
                                <a:pt x="420" y="241"/>
                              </a:lnTo>
                              <a:lnTo>
                                <a:pt x="410" y="231"/>
                              </a:lnTo>
                              <a:lnTo>
                                <a:pt x="397" y="221"/>
                              </a:lnTo>
                              <a:lnTo>
                                <a:pt x="375" y="203"/>
                              </a:lnTo>
                              <a:lnTo>
                                <a:pt x="349" y="182"/>
                              </a:lnTo>
                              <a:lnTo>
                                <a:pt x="197" y="74"/>
                              </a:lnTo>
                              <a:lnTo>
                                <a:pt x="222" y="53"/>
                              </a:lnTo>
                              <a:lnTo>
                                <a:pt x="191" y="29"/>
                              </a:lnTo>
                              <a:lnTo>
                                <a:pt x="162" y="47"/>
                              </a:lnTo>
                              <a:lnTo>
                                <a:pt x="199" y="76"/>
                              </a:lnTo>
                              <a:lnTo>
                                <a:pt x="199" y="75"/>
                              </a:lnTo>
                              <a:lnTo>
                                <a:pt x="202" y="78"/>
                              </a:lnTo>
                              <a:lnTo>
                                <a:pt x="227" y="56"/>
                              </a:lnTo>
                              <a:lnTo>
                                <a:pt x="276" y="92"/>
                              </a:lnTo>
                              <a:lnTo>
                                <a:pt x="319" y="123"/>
                              </a:lnTo>
                              <a:lnTo>
                                <a:pt x="357" y="146"/>
                              </a:lnTo>
                              <a:lnTo>
                                <a:pt x="389" y="168"/>
                              </a:lnTo>
                              <a:lnTo>
                                <a:pt x="412" y="186"/>
                              </a:lnTo>
                              <a:lnTo>
                                <a:pt x="415" y="188"/>
                              </a:lnTo>
                              <a:lnTo>
                                <a:pt x="425" y="177"/>
                              </a:lnTo>
                              <a:lnTo>
                                <a:pt x="425" y="174"/>
                              </a:lnTo>
                              <a:lnTo>
                                <a:pt x="422" y="171"/>
                              </a:lnTo>
                              <a:lnTo>
                                <a:pt x="418" y="166"/>
                              </a:lnTo>
                              <a:lnTo>
                                <a:pt x="416" y="163"/>
                              </a:lnTo>
                              <a:lnTo>
                                <a:pt x="411" y="157"/>
                              </a:lnTo>
                              <a:lnTo>
                                <a:pt x="407" y="152"/>
                              </a:lnTo>
                              <a:lnTo>
                                <a:pt x="399" y="145"/>
                              </a:lnTo>
                              <a:lnTo>
                                <a:pt x="391" y="136"/>
                              </a:lnTo>
                              <a:lnTo>
                                <a:pt x="379" y="126"/>
                              </a:lnTo>
                              <a:lnTo>
                                <a:pt x="362" y="114"/>
                              </a:lnTo>
                              <a:lnTo>
                                <a:pt x="343" y="99"/>
                              </a:lnTo>
                              <a:lnTo>
                                <a:pt x="320" y="83"/>
                              </a:lnTo>
                              <a:lnTo>
                                <a:pt x="304" y="73"/>
                              </a:lnTo>
                              <a:lnTo>
                                <a:pt x="287" y="64"/>
                              </a:lnTo>
                              <a:lnTo>
                                <a:pt x="269" y="68"/>
                              </a:lnTo>
                              <a:lnTo>
                                <a:pt x="242" y="50"/>
                              </a:lnTo>
                              <a:lnTo>
                                <a:pt x="235" y="53"/>
                              </a:lnTo>
                              <a:lnTo>
                                <a:pt x="185" y="17"/>
                              </a:lnTo>
                              <a:lnTo>
                                <a:pt x="183" y="15"/>
                              </a:lnTo>
                              <a:lnTo>
                                <a:pt x="181" y="17"/>
                              </a:lnTo>
                              <a:lnTo>
                                <a:pt x="179" y="20"/>
                              </a:lnTo>
                              <a:lnTo>
                                <a:pt x="178" y="22"/>
                              </a:lnTo>
                              <a:lnTo>
                                <a:pt x="178" y="25"/>
                              </a:lnTo>
                              <a:lnTo>
                                <a:pt x="152" y="41"/>
                              </a:lnTo>
                              <a:lnTo>
                                <a:pt x="98" y="0"/>
                              </a:lnTo>
                              <a:lnTo>
                                <a:pt x="86" y="15"/>
                              </a:lnTo>
                              <a:lnTo>
                                <a:pt x="84" y="20"/>
                              </a:lnTo>
                              <a:lnTo>
                                <a:pt x="74" y="27"/>
                              </a:lnTo>
                              <a:lnTo>
                                <a:pt x="65" y="32"/>
                              </a:lnTo>
                              <a:lnTo>
                                <a:pt x="36" y="7"/>
                              </a:lnTo>
                            </a:path>
                          </a:pathLst>
                        </a:custGeom>
                        <a:solidFill>
                          <a:srgbClr val="FC0128"/>
                        </a:solidFill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grpSp>
                      <p:nvGrpSpPr>
                        <p:cNvPr id="82" name="Group 200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79" y="4622"/>
                          <a:ext cx="478" cy="377"/>
                          <a:chOff x="4879" y="4622"/>
                          <a:chExt cx="478" cy="377"/>
                        </a:xfrm>
                      </p:grpSpPr>
                      <p:sp>
                        <p:nvSpPr>
                          <p:cNvPr id="83" name="Freeform 200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89" y="4622"/>
                            <a:ext cx="468" cy="377"/>
                          </a:xfrm>
                          <a:custGeom>
                            <a:avLst/>
                            <a:gdLst>
                              <a:gd name="T0" fmla="*/ 2 w 468"/>
                              <a:gd name="T1" fmla="*/ 0 h 377"/>
                              <a:gd name="T2" fmla="*/ 10 w 468"/>
                              <a:gd name="T3" fmla="*/ 7 h 377"/>
                              <a:gd name="T4" fmla="*/ 19 w 468"/>
                              <a:gd name="T5" fmla="*/ 16 h 377"/>
                              <a:gd name="T6" fmla="*/ 27 w 468"/>
                              <a:gd name="T7" fmla="*/ 23 h 377"/>
                              <a:gd name="T8" fmla="*/ 35 w 468"/>
                              <a:gd name="T9" fmla="*/ 29 h 377"/>
                              <a:gd name="T10" fmla="*/ 42 w 468"/>
                              <a:gd name="T11" fmla="*/ 36 h 377"/>
                              <a:gd name="T12" fmla="*/ 55 w 468"/>
                              <a:gd name="T13" fmla="*/ 48 h 377"/>
                              <a:gd name="T14" fmla="*/ 69 w 468"/>
                              <a:gd name="T15" fmla="*/ 59 h 377"/>
                              <a:gd name="T16" fmla="*/ 83 w 468"/>
                              <a:gd name="T17" fmla="*/ 70 h 377"/>
                              <a:gd name="T18" fmla="*/ 94 w 468"/>
                              <a:gd name="T19" fmla="*/ 79 h 377"/>
                              <a:gd name="T20" fmla="*/ 108 w 468"/>
                              <a:gd name="T21" fmla="*/ 92 h 377"/>
                              <a:gd name="T22" fmla="*/ 137 w 468"/>
                              <a:gd name="T23" fmla="*/ 115 h 377"/>
                              <a:gd name="T24" fmla="*/ 157 w 468"/>
                              <a:gd name="T25" fmla="*/ 132 h 377"/>
                              <a:gd name="T26" fmla="*/ 182 w 468"/>
                              <a:gd name="T27" fmla="*/ 151 h 377"/>
                              <a:gd name="T28" fmla="*/ 212 w 468"/>
                              <a:gd name="T29" fmla="*/ 177 h 377"/>
                              <a:gd name="T30" fmla="*/ 234 w 468"/>
                              <a:gd name="T31" fmla="*/ 194 h 377"/>
                              <a:gd name="T32" fmla="*/ 281 w 468"/>
                              <a:gd name="T33" fmla="*/ 232 h 377"/>
                              <a:gd name="T34" fmla="*/ 346 w 468"/>
                              <a:gd name="T35" fmla="*/ 283 h 377"/>
                              <a:gd name="T36" fmla="*/ 376 w 468"/>
                              <a:gd name="T37" fmla="*/ 305 h 377"/>
                              <a:gd name="T38" fmla="*/ 403 w 468"/>
                              <a:gd name="T39" fmla="*/ 327 h 377"/>
                              <a:gd name="T40" fmla="*/ 417 w 468"/>
                              <a:gd name="T41" fmla="*/ 337 h 377"/>
                              <a:gd name="T42" fmla="*/ 430 w 468"/>
                              <a:gd name="T43" fmla="*/ 347 h 377"/>
                              <a:gd name="T44" fmla="*/ 438 w 468"/>
                              <a:gd name="T45" fmla="*/ 353 h 377"/>
                              <a:gd name="T46" fmla="*/ 447 w 468"/>
                              <a:gd name="T47" fmla="*/ 359 h 377"/>
                              <a:gd name="T48" fmla="*/ 453 w 468"/>
                              <a:gd name="T49" fmla="*/ 362 h 377"/>
                              <a:gd name="T50" fmla="*/ 459 w 468"/>
                              <a:gd name="T51" fmla="*/ 368 h 377"/>
                              <a:gd name="T52" fmla="*/ 464 w 468"/>
                              <a:gd name="T53" fmla="*/ 371 h 377"/>
                              <a:gd name="T54" fmla="*/ 467 w 468"/>
                              <a:gd name="T55" fmla="*/ 373 h 377"/>
                              <a:gd name="T56" fmla="*/ 465 w 468"/>
                              <a:gd name="T57" fmla="*/ 374 h 377"/>
                              <a:gd name="T58" fmla="*/ 463 w 468"/>
                              <a:gd name="T59" fmla="*/ 376 h 377"/>
                              <a:gd name="T60" fmla="*/ 457 w 468"/>
                              <a:gd name="T61" fmla="*/ 371 h 377"/>
                              <a:gd name="T62" fmla="*/ 452 w 468"/>
                              <a:gd name="T63" fmla="*/ 367 h 377"/>
                              <a:gd name="T64" fmla="*/ 446 w 468"/>
                              <a:gd name="T65" fmla="*/ 362 h 377"/>
                              <a:gd name="T66" fmla="*/ 438 w 468"/>
                              <a:gd name="T67" fmla="*/ 359 h 377"/>
                              <a:gd name="T68" fmla="*/ 431 w 468"/>
                              <a:gd name="T69" fmla="*/ 353 h 377"/>
                              <a:gd name="T70" fmla="*/ 418 w 468"/>
                              <a:gd name="T71" fmla="*/ 343 h 377"/>
                              <a:gd name="T72" fmla="*/ 401 w 468"/>
                              <a:gd name="T73" fmla="*/ 330 h 377"/>
                              <a:gd name="T74" fmla="*/ 374 w 468"/>
                              <a:gd name="T75" fmla="*/ 309 h 377"/>
                              <a:gd name="T76" fmla="*/ 352 w 468"/>
                              <a:gd name="T77" fmla="*/ 293 h 377"/>
                              <a:gd name="T78" fmla="*/ 308 w 468"/>
                              <a:gd name="T79" fmla="*/ 258 h 377"/>
                              <a:gd name="T80" fmla="*/ 267 w 468"/>
                              <a:gd name="T81" fmla="*/ 225 h 377"/>
                              <a:gd name="T82" fmla="*/ 236 w 468"/>
                              <a:gd name="T83" fmla="*/ 201 h 377"/>
                              <a:gd name="T84" fmla="*/ 168 w 468"/>
                              <a:gd name="T85" fmla="*/ 145 h 377"/>
                              <a:gd name="T86" fmla="*/ 149 w 468"/>
                              <a:gd name="T87" fmla="*/ 130 h 377"/>
                              <a:gd name="T88" fmla="*/ 134 w 468"/>
                              <a:gd name="T89" fmla="*/ 118 h 377"/>
                              <a:gd name="T90" fmla="*/ 114 w 468"/>
                              <a:gd name="T91" fmla="*/ 101 h 377"/>
                              <a:gd name="T92" fmla="*/ 98 w 468"/>
                              <a:gd name="T93" fmla="*/ 87 h 377"/>
                              <a:gd name="T94" fmla="*/ 82 w 468"/>
                              <a:gd name="T95" fmla="*/ 75 h 377"/>
                              <a:gd name="T96" fmla="*/ 64 w 468"/>
                              <a:gd name="T97" fmla="*/ 60 h 377"/>
                              <a:gd name="T98" fmla="*/ 56 w 468"/>
                              <a:gd name="T99" fmla="*/ 53 h 377"/>
                              <a:gd name="T100" fmla="*/ 47 w 468"/>
                              <a:gd name="T101" fmla="*/ 44 h 377"/>
                              <a:gd name="T102" fmla="*/ 37 w 468"/>
                              <a:gd name="T103" fmla="*/ 38 h 377"/>
                              <a:gd name="T104" fmla="*/ 32 w 468"/>
                              <a:gd name="T105" fmla="*/ 31 h 377"/>
                              <a:gd name="T106" fmla="*/ 25 w 468"/>
                              <a:gd name="T107" fmla="*/ 25 h 377"/>
                              <a:gd name="T108" fmla="*/ 17 w 468"/>
                              <a:gd name="T109" fmla="*/ 18 h 377"/>
                              <a:gd name="T110" fmla="*/ 6 w 468"/>
                              <a:gd name="T111" fmla="*/ 9 h 377"/>
                              <a:gd name="T112" fmla="*/ 0 w 468"/>
                              <a:gd name="T113" fmla="*/ 2 h 377"/>
                              <a:gd name="T114" fmla="*/ 2 w 468"/>
                              <a:gd name="T115" fmla="*/ 0 h 37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  <a:cxn ang="0">
                                <a:pos x="T44" y="T45"/>
                              </a:cxn>
                              <a:cxn ang="0">
                                <a:pos x="T46" y="T47"/>
                              </a:cxn>
                              <a:cxn ang="0">
                                <a:pos x="T48" y="T49"/>
                              </a:cxn>
                              <a:cxn ang="0">
                                <a:pos x="T50" y="T51"/>
                              </a:cxn>
                              <a:cxn ang="0">
                                <a:pos x="T52" y="T53"/>
                              </a:cxn>
                              <a:cxn ang="0">
                                <a:pos x="T54" y="T55"/>
                              </a:cxn>
                              <a:cxn ang="0">
                                <a:pos x="T56" y="T57"/>
                              </a:cxn>
                              <a:cxn ang="0">
                                <a:pos x="T58" y="T59"/>
                              </a:cxn>
                              <a:cxn ang="0">
                                <a:pos x="T60" y="T61"/>
                              </a:cxn>
                              <a:cxn ang="0">
                                <a:pos x="T62" y="T63"/>
                              </a:cxn>
                              <a:cxn ang="0">
                                <a:pos x="T64" y="T65"/>
                              </a:cxn>
                              <a:cxn ang="0">
                                <a:pos x="T66" y="T67"/>
                              </a:cxn>
                              <a:cxn ang="0">
                                <a:pos x="T68" y="T69"/>
                              </a:cxn>
                              <a:cxn ang="0">
                                <a:pos x="T70" y="T71"/>
                              </a:cxn>
                              <a:cxn ang="0">
                                <a:pos x="T72" y="T73"/>
                              </a:cxn>
                              <a:cxn ang="0">
                                <a:pos x="T74" y="T75"/>
                              </a:cxn>
                              <a:cxn ang="0">
                                <a:pos x="T76" y="T77"/>
                              </a:cxn>
                              <a:cxn ang="0">
                                <a:pos x="T78" y="T79"/>
                              </a:cxn>
                              <a:cxn ang="0">
                                <a:pos x="T80" y="T81"/>
                              </a:cxn>
                              <a:cxn ang="0">
                                <a:pos x="T82" y="T83"/>
                              </a:cxn>
                              <a:cxn ang="0">
                                <a:pos x="T84" y="T85"/>
                              </a:cxn>
                              <a:cxn ang="0">
                                <a:pos x="T86" y="T87"/>
                              </a:cxn>
                              <a:cxn ang="0">
                                <a:pos x="T88" y="T89"/>
                              </a:cxn>
                              <a:cxn ang="0">
                                <a:pos x="T90" y="T91"/>
                              </a:cxn>
                              <a:cxn ang="0">
                                <a:pos x="T92" y="T93"/>
                              </a:cxn>
                              <a:cxn ang="0">
                                <a:pos x="T94" y="T95"/>
                              </a:cxn>
                              <a:cxn ang="0">
                                <a:pos x="T96" y="T97"/>
                              </a:cxn>
                              <a:cxn ang="0">
                                <a:pos x="T98" y="T99"/>
                              </a:cxn>
                              <a:cxn ang="0">
                                <a:pos x="T100" y="T101"/>
                              </a:cxn>
                              <a:cxn ang="0">
                                <a:pos x="T102" y="T103"/>
                              </a:cxn>
                              <a:cxn ang="0">
                                <a:pos x="T104" y="T105"/>
                              </a:cxn>
                              <a:cxn ang="0">
                                <a:pos x="T106" y="T107"/>
                              </a:cxn>
                              <a:cxn ang="0">
                                <a:pos x="T108" y="T109"/>
                              </a:cxn>
                              <a:cxn ang="0">
                                <a:pos x="T110" y="T111"/>
                              </a:cxn>
                              <a:cxn ang="0">
                                <a:pos x="T112" y="T113"/>
                              </a:cxn>
                              <a:cxn ang="0">
                                <a:pos x="T114" y="T115"/>
                              </a:cxn>
                            </a:cxnLst>
                            <a:rect l="0" t="0" r="r" b="b"/>
                            <a:pathLst>
                              <a:path w="468" h="377">
                                <a:moveTo>
                                  <a:pt x="2" y="0"/>
                                </a:moveTo>
                                <a:lnTo>
                                  <a:pt x="10" y="7"/>
                                </a:lnTo>
                                <a:lnTo>
                                  <a:pt x="19" y="16"/>
                                </a:lnTo>
                                <a:lnTo>
                                  <a:pt x="27" y="23"/>
                                </a:lnTo>
                                <a:lnTo>
                                  <a:pt x="35" y="29"/>
                                </a:lnTo>
                                <a:lnTo>
                                  <a:pt x="42" y="36"/>
                                </a:lnTo>
                                <a:lnTo>
                                  <a:pt x="55" y="48"/>
                                </a:lnTo>
                                <a:lnTo>
                                  <a:pt x="69" y="59"/>
                                </a:lnTo>
                                <a:lnTo>
                                  <a:pt x="83" y="70"/>
                                </a:lnTo>
                                <a:lnTo>
                                  <a:pt x="94" y="79"/>
                                </a:lnTo>
                                <a:lnTo>
                                  <a:pt x="108" y="92"/>
                                </a:lnTo>
                                <a:lnTo>
                                  <a:pt x="137" y="115"/>
                                </a:lnTo>
                                <a:lnTo>
                                  <a:pt x="157" y="132"/>
                                </a:lnTo>
                                <a:lnTo>
                                  <a:pt x="182" y="151"/>
                                </a:lnTo>
                                <a:lnTo>
                                  <a:pt x="212" y="177"/>
                                </a:lnTo>
                                <a:lnTo>
                                  <a:pt x="234" y="194"/>
                                </a:lnTo>
                                <a:lnTo>
                                  <a:pt x="281" y="232"/>
                                </a:lnTo>
                                <a:lnTo>
                                  <a:pt x="346" y="283"/>
                                </a:lnTo>
                                <a:lnTo>
                                  <a:pt x="376" y="305"/>
                                </a:lnTo>
                                <a:lnTo>
                                  <a:pt x="403" y="327"/>
                                </a:lnTo>
                                <a:lnTo>
                                  <a:pt x="417" y="337"/>
                                </a:lnTo>
                                <a:lnTo>
                                  <a:pt x="430" y="347"/>
                                </a:lnTo>
                                <a:lnTo>
                                  <a:pt x="438" y="353"/>
                                </a:lnTo>
                                <a:lnTo>
                                  <a:pt x="447" y="359"/>
                                </a:lnTo>
                                <a:lnTo>
                                  <a:pt x="453" y="362"/>
                                </a:lnTo>
                                <a:lnTo>
                                  <a:pt x="459" y="368"/>
                                </a:lnTo>
                                <a:lnTo>
                                  <a:pt x="464" y="371"/>
                                </a:lnTo>
                                <a:lnTo>
                                  <a:pt x="467" y="373"/>
                                </a:lnTo>
                                <a:lnTo>
                                  <a:pt x="465" y="374"/>
                                </a:lnTo>
                                <a:lnTo>
                                  <a:pt x="463" y="376"/>
                                </a:lnTo>
                                <a:lnTo>
                                  <a:pt x="457" y="371"/>
                                </a:lnTo>
                                <a:lnTo>
                                  <a:pt x="452" y="367"/>
                                </a:lnTo>
                                <a:lnTo>
                                  <a:pt x="446" y="362"/>
                                </a:lnTo>
                                <a:lnTo>
                                  <a:pt x="438" y="359"/>
                                </a:lnTo>
                                <a:lnTo>
                                  <a:pt x="431" y="353"/>
                                </a:lnTo>
                                <a:lnTo>
                                  <a:pt x="418" y="343"/>
                                </a:lnTo>
                                <a:lnTo>
                                  <a:pt x="401" y="330"/>
                                </a:lnTo>
                                <a:lnTo>
                                  <a:pt x="374" y="309"/>
                                </a:lnTo>
                                <a:lnTo>
                                  <a:pt x="352" y="293"/>
                                </a:lnTo>
                                <a:lnTo>
                                  <a:pt x="308" y="258"/>
                                </a:lnTo>
                                <a:lnTo>
                                  <a:pt x="267" y="225"/>
                                </a:lnTo>
                                <a:lnTo>
                                  <a:pt x="236" y="201"/>
                                </a:lnTo>
                                <a:lnTo>
                                  <a:pt x="168" y="145"/>
                                </a:lnTo>
                                <a:lnTo>
                                  <a:pt x="149" y="130"/>
                                </a:lnTo>
                                <a:lnTo>
                                  <a:pt x="134" y="118"/>
                                </a:lnTo>
                                <a:lnTo>
                                  <a:pt x="114" y="101"/>
                                </a:lnTo>
                                <a:lnTo>
                                  <a:pt x="98" y="87"/>
                                </a:lnTo>
                                <a:lnTo>
                                  <a:pt x="82" y="75"/>
                                </a:lnTo>
                                <a:lnTo>
                                  <a:pt x="64" y="60"/>
                                </a:lnTo>
                                <a:lnTo>
                                  <a:pt x="56" y="53"/>
                                </a:lnTo>
                                <a:lnTo>
                                  <a:pt x="47" y="44"/>
                                </a:lnTo>
                                <a:lnTo>
                                  <a:pt x="37" y="38"/>
                                </a:lnTo>
                                <a:lnTo>
                                  <a:pt x="32" y="31"/>
                                </a:lnTo>
                                <a:lnTo>
                                  <a:pt x="25" y="25"/>
                                </a:lnTo>
                                <a:lnTo>
                                  <a:pt x="17" y="18"/>
                                </a:lnTo>
                                <a:lnTo>
                                  <a:pt x="6" y="9"/>
                                </a:lnTo>
                                <a:lnTo>
                                  <a:pt x="0" y="2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cap="rnd">
                                <a:solidFill>
                                  <a:schemeClr val="tx1"/>
                                </a:solidFill>
                                <a:round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84" name="Freeform 200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927" y="4673"/>
                            <a:ext cx="141" cy="124"/>
                          </a:xfrm>
                          <a:custGeom>
                            <a:avLst/>
                            <a:gdLst>
                              <a:gd name="T0" fmla="*/ 0 w 141"/>
                              <a:gd name="T1" fmla="*/ 0 h 124"/>
                              <a:gd name="T2" fmla="*/ 15 w 141"/>
                              <a:gd name="T3" fmla="*/ 15 h 124"/>
                              <a:gd name="T4" fmla="*/ 29 w 141"/>
                              <a:gd name="T5" fmla="*/ 27 h 124"/>
                              <a:gd name="T6" fmla="*/ 45 w 141"/>
                              <a:gd name="T7" fmla="*/ 40 h 124"/>
                              <a:gd name="T8" fmla="*/ 60 w 141"/>
                              <a:gd name="T9" fmla="*/ 54 h 124"/>
                              <a:gd name="T10" fmla="*/ 81 w 141"/>
                              <a:gd name="T11" fmla="*/ 73 h 124"/>
                              <a:gd name="T12" fmla="*/ 103 w 141"/>
                              <a:gd name="T13" fmla="*/ 91 h 124"/>
                              <a:gd name="T14" fmla="*/ 122 w 141"/>
                              <a:gd name="T15" fmla="*/ 107 h 124"/>
                              <a:gd name="T16" fmla="*/ 140 w 141"/>
                              <a:gd name="T17" fmla="*/ 123 h 12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141" h="124">
                                <a:moveTo>
                                  <a:pt x="0" y="0"/>
                                </a:moveTo>
                                <a:lnTo>
                                  <a:pt x="15" y="15"/>
                                </a:lnTo>
                                <a:lnTo>
                                  <a:pt x="29" y="27"/>
                                </a:lnTo>
                                <a:lnTo>
                                  <a:pt x="45" y="40"/>
                                </a:lnTo>
                                <a:lnTo>
                                  <a:pt x="60" y="54"/>
                                </a:lnTo>
                                <a:lnTo>
                                  <a:pt x="81" y="73"/>
                                </a:lnTo>
                                <a:lnTo>
                                  <a:pt x="103" y="91"/>
                                </a:lnTo>
                                <a:lnTo>
                                  <a:pt x="122" y="107"/>
                                </a:lnTo>
                                <a:lnTo>
                                  <a:pt x="140" y="123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85" name="Freeform 200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79" y="4636"/>
                            <a:ext cx="20" cy="19"/>
                          </a:xfrm>
                          <a:custGeom>
                            <a:avLst/>
                            <a:gdLst>
                              <a:gd name="T0" fmla="*/ 2 w 20"/>
                              <a:gd name="T1" fmla="*/ 0 h 19"/>
                              <a:gd name="T2" fmla="*/ 6 w 20"/>
                              <a:gd name="T3" fmla="*/ 3 h 19"/>
                              <a:gd name="T4" fmla="*/ 10 w 20"/>
                              <a:gd name="T5" fmla="*/ 8 h 19"/>
                              <a:gd name="T6" fmla="*/ 16 w 20"/>
                              <a:gd name="T7" fmla="*/ 12 h 19"/>
                              <a:gd name="T8" fmla="*/ 19 w 20"/>
                              <a:gd name="T9" fmla="*/ 15 h 19"/>
                              <a:gd name="T10" fmla="*/ 17 w 20"/>
                              <a:gd name="T11" fmla="*/ 18 h 19"/>
                              <a:gd name="T12" fmla="*/ 13 w 20"/>
                              <a:gd name="T13" fmla="*/ 15 h 19"/>
                              <a:gd name="T14" fmla="*/ 8 w 20"/>
                              <a:gd name="T15" fmla="*/ 11 h 19"/>
                              <a:gd name="T16" fmla="*/ 3 w 20"/>
                              <a:gd name="T17" fmla="*/ 8 h 19"/>
                              <a:gd name="T18" fmla="*/ 0 w 20"/>
                              <a:gd name="T19" fmla="*/ 4 h 19"/>
                              <a:gd name="T20" fmla="*/ 2 w 20"/>
                              <a:gd name="T21" fmla="*/ 0 h 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</a:cxnLst>
                            <a:rect l="0" t="0" r="r" b="b"/>
                            <a:pathLst>
                              <a:path w="20" h="19">
                                <a:moveTo>
                                  <a:pt x="2" y="0"/>
                                </a:moveTo>
                                <a:lnTo>
                                  <a:pt x="6" y="3"/>
                                </a:lnTo>
                                <a:lnTo>
                                  <a:pt x="10" y="8"/>
                                </a:lnTo>
                                <a:lnTo>
                                  <a:pt x="16" y="12"/>
                                </a:lnTo>
                                <a:lnTo>
                                  <a:pt x="19" y="15"/>
                                </a:lnTo>
                                <a:lnTo>
                                  <a:pt x="17" y="18"/>
                                </a:lnTo>
                                <a:lnTo>
                                  <a:pt x="13" y="15"/>
                                </a:lnTo>
                                <a:lnTo>
                                  <a:pt x="8" y="11"/>
                                </a:lnTo>
                                <a:lnTo>
                                  <a:pt x="3" y="8"/>
                                </a:lnTo>
                                <a:lnTo>
                                  <a:pt x="0" y="4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</p:grpSp>
                  </p:grpSp>
                  <p:sp>
                    <p:nvSpPr>
                      <p:cNvPr id="80" name="Freeform 200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62" y="4619"/>
                        <a:ext cx="343" cy="270"/>
                      </a:xfrm>
                      <a:custGeom>
                        <a:avLst/>
                        <a:gdLst>
                          <a:gd name="T0" fmla="*/ 0 w 343"/>
                          <a:gd name="T1" fmla="*/ 0 h 270"/>
                          <a:gd name="T2" fmla="*/ 66 w 343"/>
                          <a:gd name="T3" fmla="*/ 51 h 270"/>
                          <a:gd name="T4" fmla="*/ 96 w 343"/>
                          <a:gd name="T5" fmla="*/ 72 h 270"/>
                          <a:gd name="T6" fmla="*/ 124 w 343"/>
                          <a:gd name="T7" fmla="*/ 94 h 270"/>
                          <a:gd name="T8" fmla="*/ 155 w 343"/>
                          <a:gd name="T9" fmla="*/ 117 h 270"/>
                          <a:gd name="T10" fmla="*/ 183 w 343"/>
                          <a:gd name="T11" fmla="*/ 137 h 270"/>
                          <a:gd name="T12" fmla="*/ 212 w 343"/>
                          <a:gd name="T13" fmla="*/ 160 h 270"/>
                          <a:gd name="T14" fmla="*/ 232 w 343"/>
                          <a:gd name="T15" fmla="*/ 175 h 270"/>
                          <a:gd name="T16" fmla="*/ 252 w 343"/>
                          <a:gd name="T17" fmla="*/ 189 h 270"/>
                          <a:gd name="T18" fmla="*/ 268 w 343"/>
                          <a:gd name="T19" fmla="*/ 200 h 270"/>
                          <a:gd name="T20" fmla="*/ 279 w 343"/>
                          <a:gd name="T21" fmla="*/ 210 h 270"/>
                          <a:gd name="T22" fmla="*/ 288 w 343"/>
                          <a:gd name="T23" fmla="*/ 217 h 270"/>
                          <a:gd name="T24" fmla="*/ 299 w 343"/>
                          <a:gd name="T25" fmla="*/ 225 h 270"/>
                          <a:gd name="T26" fmla="*/ 308 w 343"/>
                          <a:gd name="T27" fmla="*/ 232 h 270"/>
                          <a:gd name="T28" fmla="*/ 313 w 343"/>
                          <a:gd name="T29" fmla="*/ 236 h 270"/>
                          <a:gd name="T30" fmla="*/ 319 w 343"/>
                          <a:gd name="T31" fmla="*/ 243 h 270"/>
                          <a:gd name="T32" fmla="*/ 324 w 343"/>
                          <a:gd name="T33" fmla="*/ 246 h 270"/>
                          <a:gd name="T34" fmla="*/ 330 w 343"/>
                          <a:gd name="T35" fmla="*/ 252 h 270"/>
                          <a:gd name="T36" fmla="*/ 336 w 343"/>
                          <a:gd name="T37" fmla="*/ 258 h 270"/>
                          <a:gd name="T38" fmla="*/ 340 w 343"/>
                          <a:gd name="T39" fmla="*/ 263 h 270"/>
                          <a:gd name="T40" fmla="*/ 342 w 343"/>
                          <a:gd name="T41" fmla="*/ 269 h 27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343" h="270">
                            <a:moveTo>
                              <a:pt x="0" y="0"/>
                            </a:moveTo>
                            <a:lnTo>
                              <a:pt x="66" y="51"/>
                            </a:lnTo>
                            <a:lnTo>
                              <a:pt x="96" y="72"/>
                            </a:lnTo>
                            <a:lnTo>
                              <a:pt x="124" y="94"/>
                            </a:lnTo>
                            <a:lnTo>
                              <a:pt x="155" y="117"/>
                            </a:lnTo>
                            <a:lnTo>
                              <a:pt x="183" y="137"/>
                            </a:lnTo>
                            <a:lnTo>
                              <a:pt x="212" y="160"/>
                            </a:lnTo>
                            <a:lnTo>
                              <a:pt x="232" y="175"/>
                            </a:lnTo>
                            <a:lnTo>
                              <a:pt x="252" y="189"/>
                            </a:lnTo>
                            <a:lnTo>
                              <a:pt x="268" y="200"/>
                            </a:lnTo>
                            <a:lnTo>
                              <a:pt x="279" y="210"/>
                            </a:lnTo>
                            <a:lnTo>
                              <a:pt x="288" y="217"/>
                            </a:lnTo>
                            <a:lnTo>
                              <a:pt x="299" y="225"/>
                            </a:lnTo>
                            <a:lnTo>
                              <a:pt x="308" y="232"/>
                            </a:lnTo>
                            <a:lnTo>
                              <a:pt x="313" y="236"/>
                            </a:lnTo>
                            <a:lnTo>
                              <a:pt x="319" y="243"/>
                            </a:lnTo>
                            <a:lnTo>
                              <a:pt x="324" y="246"/>
                            </a:lnTo>
                            <a:lnTo>
                              <a:pt x="330" y="252"/>
                            </a:lnTo>
                            <a:lnTo>
                              <a:pt x="336" y="258"/>
                            </a:lnTo>
                            <a:lnTo>
                              <a:pt x="340" y="263"/>
                            </a:lnTo>
                            <a:lnTo>
                              <a:pt x="342" y="269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78" name="Freeform 2008"/>
                    <p:cNvSpPr>
                      <a:spLocks/>
                    </p:cNvSpPr>
                    <p:nvPr/>
                  </p:nvSpPr>
                  <p:spPr bwMode="auto">
                    <a:xfrm>
                      <a:off x="5072" y="4675"/>
                      <a:ext cx="17" cy="17"/>
                    </a:xfrm>
                    <a:custGeom>
                      <a:avLst/>
                      <a:gdLst>
                        <a:gd name="T0" fmla="*/ 8 w 17"/>
                        <a:gd name="T1" fmla="*/ 0 h 17"/>
                        <a:gd name="T2" fmla="*/ 0 w 17"/>
                        <a:gd name="T3" fmla="*/ 10 h 17"/>
                        <a:gd name="T4" fmla="*/ 8 w 17"/>
                        <a:gd name="T5" fmla="*/ 16 h 17"/>
                        <a:gd name="T6" fmla="*/ 16 w 17"/>
                        <a:gd name="T7" fmla="*/ 5 h 17"/>
                        <a:gd name="T8" fmla="*/ 8 w 17"/>
                        <a:gd name="T9" fmla="*/ 0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7" h="17">
                          <a:moveTo>
                            <a:pt x="8" y="0"/>
                          </a:moveTo>
                          <a:lnTo>
                            <a:pt x="0" y="10"/>
                          </a:lnTo>
                          <a:lnTo>
                            <a:pt x="8" y="16"/>
                          </a:lnTo>
                          <a:lnTo>
                            <a:pt x="16" y="5"/>
                          </a:lnTo>
                          <a:lnTo>
                            <a:pt x="8" y="0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</p:grpSp>
          </p:grpSp>
        </p:grpSp>
        <p:grpSp>
          <p:nvGrpSpPr>
            <p:cNvPr id="67" name="Group 2009"/>
            <p:cNvGrpSpPr>
              <a:grpSpLocks/>
            </p:cNvGrpSpPr>
            <p:nvPr/>
          </p:nvGrpSpPr>
          <p:grpSpPr bwMode="auto">
            <a:xfrm rot="-2414182">
              <a:off x="502" y="4719"/>
              <a:ext cx="374" cy="285"/>
              <a:chOff x="5003" y="4573"/>
              <a:chExt cx="358" cy="297"/>
            </a:xfrm>
          </p:grpSpPr>
          <p:sp>
            <p:nvSpPr>
              <p:cNvPr id="68" name="Freeform 2010"/>
              <p:cNvSpPr>
                <a:spLocks/>
              </p:cNvSpPr>
              <p:nvPr/>
            </p:nvSpPr>
            <p:spPr bwMode="auto">
              <a:xfrm>
                <a:off x="5003" y="4573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0 w 17"/>
                  <a:gd name="T3" fmla="*/ 7 h 17"/>
                  <a:gd name="T4" fmla="*/ 10 w 17"/>
                  <a:gd name="T5" fmla="*/ 16 h 17"/>
                  <a:gd name="T6" fmla="*/ 16 w 17"/>
                  <a:gd name="T7" fmla="*/ 8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0" y="7"/>
                    </a:lnTo>
                    <a:lnTo>
                      <a:pt x="10" y="16"/>
                    </a:lnTo>
                    <a:lnTo>
                      <a:pt x="16" y="8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9" name="Freeform 2011"/>
              <p:cNvSpPr>
                <a:spLocks/>
              </p:cNvSpPr>
              <p:nvPr/>
            </p:nvSpPr>
            <p:spPr bwMode="auto">
              <a:xfrm>
                <a:off x="5103" y="4659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16 w 17"/>
                  <a:gd name="T3" fmla="*/ 9 h 17"/>
                  <a:gd name="T4" fmla="*/ 10 w 17"/>
                  <a:gd name="T5" fmla="*/ 16 h 17"/>
                  <a:gd name="T6" fmla="*/ 0 w 17"/>
                  <a:gd name="T7" fmla="*/ 6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16" y="9"/>
                    </a:lnTo>
                    <a:lnTo>
                      <a:pt x="10" y="16"/>
                    </a:lnTo>
                    <a:lnTo>
                      <a:pt x="0" y="6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0" name="Freeform 2012"/>
              <p:cNvSpPr>
                <a:spLocks/>
              </p:cNvSpPr>
              <p:nvPr/>
            </p:nvSpPr>
            <p:spPr bwMode="auto">
              <a:xfrm>
                <a:off x="5344" y="4853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16 w 17"/>
                  <a:gd name="T3" fmla="*/ 8 h 17"/>
                  <a:gd name="T4" fmla="*/ 10 w 17"/>
                  <a:gd name="T5" fmla="*/ 16 h 17"/>
                  <a:gd name="T6" fmla="*/ 0 w 17"/>
                  <a:gd name="T7" fmla="*/ 8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16" y="8"/>
                    </a:lnTo>
                    <a:lnTo>
                      <a:pt x="10" y="16"/>
                    </a:lnTo>
                    <a:lnTo>
                      <a:pt x="0" y="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148" name="Группа 147"/>
          <p:cNvGrpSpPr/>
          <p:nvPr/>
        </p:nvGrpSpPr>
        <p:grpSpPr>
          <a:xfrm>
            <a:off x="5608723" y="3463741"/>
            <a:ext cx="168841" cy="200804"/>
            <a:chOff x="7198893" y="6400559"/>
            <a:chExt cx="168841" cy="200804"/>
          </a:xfrm>
        </p:grpSpPr>
        <p:sp>
          <p:nvSpPr>
            <p:cNvPr id="150" name="Скругленный прямоугольник 149"/>
            <p:cNvSpPr/>
            <p:nvPr/>
          </p:nvSpPr>
          <p:spPr>
            <a:xfrm>
              <a:off x="7198893" y="6400559"/>
              <a:ext cx="168841" cy="2008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Овал 151"/>
            <p:cNvSpPr/>
            <p:nvPr/>
          </p:nvSpPr>
          <p:spPr>
            <a:xfrm>
              <a:off x="7222956" y="6436359"/>
              <a:ext cx="126630" cy="13953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3" name="Text Box 182"/>
          <p:cNvSpPr txBox="1">
            <a:spLocks noChangeArrowheads="1"/>
          </p:cNvSpPr>
          <p:nvPr/>
        </p:nvSpPr>
        <p:spPr bwMode="auto">
          <a:xfrm>
            <a:off x="207724" y="5242257"/>
            <a:ext cx="876006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Дюрсо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4" name="Text Box 182"/>
          <p:cNvSpPr txBox="1">
            <a:spLocks noChangeArrowheads="1"/>
          </p:cNvSpPr>
          <p:nvPr/>
        </p:nvSpPr>
        <p:spPr bwMode="auto">
          <a:xfrm>
            <a:off x="395021" y="4557557"/>
            <a:ext cx="1088214" cy="164686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Абрау-Дюрсо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62538" y="1022422"/>
            <a:ext cx="612536" cy="2039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А-290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897577" y="5151121"/>
            <a:ext cx="2249979" cy="1694946"/>
            <a:chOff x="6897577" y="5151121"/>
            <a:chExt cx="2249979" cy="1694946"/>
          </a:xfrm>
        </p:grpSpPr>
        <p:grpSp>
          <p:nvGrpSpPr>
            <p:cNvPr id="137" name="Группа 1145"/>
            <p:cNvGrpSpPr/>
            <p:nvPr/>
          </p:nvGrpSpPr>
          <p:grpSpPr>
            <a:xfrm>
              <a:off x="6897577" y="5151121"/>
              <a:ext cx="2249979" cy="1694946"/>
              <a:chOff x="6759625" y="4893992"/>
              <a:chExt cx="2096871" cy="1946188"/>
            </a:xfrm>
          </p:grpSpPr>
          <p:sp>
            <p:nvSpPr>
              <p:cNvPr id="162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164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9" name="Text Box 97"/>
            <p:cNvSpPr txBox="1">
              <a:spLocks noChangeArrowheads="1"/>
            </p:cNvSpPr>
            <p:nvPr/>
          </p:nvSpPr>
          <p:spPr bwMode="auto">
            <a:xfrm>
              <a:off x="7463224" y="6343008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Трансформаторные подстанции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1" name="Text Box 97"/>
            <p:cNvSpPr txBox="1">
              <a:spLocks noChangeArrowheads="1"/>
            </p:cNvSpPr>
            <p:nvPr/>
          </p:nvSpPr>
          <p:spPr bwMode="auto">
            <a:xfrm>
              <a:off x="7463224" y="6583917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Электростанции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" name="Прямая со стрелкой 3"/>
            <p:cNvCxnSpPr/>
            <p:nvPr/>
          </p:nvCxnSpPr>
          <p:spPr>
            <a:xfrm>
              <a:off x="7050504" y="5742907"/>
              <a:ext cx="29677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 Box 97"/>
            <p:cNvSpPr txBox="1">
              <a:spLocks noChangeArrowheads="1"/>
            </p:cNvSpPr>
            <p:nvPr/>
          </p:nvSpPr>
          <p:spPr bwMode="auto">
            <a:xfrm>
              <a:off x="7463224" y="5642505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Линии электропередач, 35 </a:t>
              </a:r>
              <a:r>
                <a:rPr lang="ru-RU" altLang="ru-RU" sz="675" b="0" kern="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68" name="Прямая со стрелкой 167"/>
            <p:cNvCxnSpPr/>
            <p:nvPr/>
          </p:nvCxnSpPr>
          <p:spPr>
            <a:xfrm>
              <a:off x="7050504" y="5986921"/>
              <a:ext cx="29677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 Box 97"/>
            <p:cNvSpPr txBox="1">
              <a:spLocks noChangeArrowheads="1"/>
            </p:cNvSpPr>
            <p:nvPr/>
          </p:nvSpPr>
          <p:spPr bwMode="auto">
            <a:xfrm>
              <a:off x="7463224" y="5886519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Линии электропередач, 220 </a:t>
              </a:r>
              <a:r>
                <a:rPr lang="ru-RU" altLang="ru-RU" sz="675" b="0" kern="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70" name="Прямая со стрелкой 169"/>
            <p:cNvCxnSpPr/>
            <p:nvPr/>
          </p:nvCxnSpPr>
          <p:spPr>
            <a:xfrm>
              <a:off x="7050504" y="6191763"/>
              <a:ext cx="2967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 Box 97"/>
            <p:cNvSpPr txBox="1">
              <a:spLocks noChangeArrowheads="1"/>
            </p:cNvSpPr>
            <p:nvPr/>
          </p:nvSpPr>
          <p:spPr bwMode="auto">
            <a:xfrm>
              <a:off x="7463224" y="6091361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Линии электропередач, 110 </a:t>
              </a:r>
              <a:r>
                <a:rPr lang="ru-RU" altLang="ru-RU" sz="675" b="0" kern="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7126704" y="6328370"/>
              <a:ext cx="168841" cy="200804"/>
              <a:chOff x="7198893" y="6400559"/>
              <a:chExt cx="168841" cy="200804"/>
            </a:xfrm>
          </p:grpSpPr>
          <p:sp>
            <p:nvSpPr>
              <p:cNvPr id="5" name="Скругленный прямоугольник 4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Овал 5"/>
              <p:cNvSpPr/>
              <p:nvPr/>
            </p:nvSpPr>
            <p:spPr>
              <a:xfrm>
                <a:off x="7222956" y="6436359"/>
                <a:ext cx="126630" cy="1395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9" name="Группа 8"/>
            <p:cNvGrpSpPr/>
            <p:nvPr/>
          </p:nvGrpSpPr>
          <p:grpSpPr>
            <a:xfrm>
              <a:off x="7126704" y="6595810"/>
              <a:ext cx="168841" cy="200804"/>
              <a:chOff x="7142746" y="6595810"/>
              <a:chExt cx="168841" cy="200804"/>
            </a:xfrm>
          </p:grpSpPr>
          <p:sp>
            <p:nvSpPr>
              <p:cNvPr id="176" name="Скругленный прямоугольник 175"/>
              <p:cNvSpPr/>
              <p:nvPr/>
            </p:nvSpPr>
            <p:spPr>
              <a:xfrm>
                <a:off x="7142746" y="6595810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7166809" y="6646996"/>
                <a:ext cx="126630" cy="10040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5" name="Прямоугольник 154"/>
            <p:cNvSpPr/>
            <p:nvPr/>
          </p:nvSpPr>
          <p:spPr>
            <a:xfrm>
              <a:off x="7018545" y="5437481"/>
              <a:ext cx="432644" cy="1072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Р-250</a:t>
              </a:r>
              <a:endParaRPr lang="ru-RU" sz="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6" name="Text Box 97"/>
            <p:cNvSpPr txBox="1">
              <a:spLocks noChangeArrowheads="1"/>
            </p:cNvSpPr>
            <p:nvPr/>
          </p:nvSpPr>
          <p:spPr bwMode="auto">
            <a:xfrm>
              <a:off x="7460849" y="5388354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Обозначение автодороги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25" name="Text Box 182"/>
          <p:cNvSpPr txBox="1">
            <a:spLocks noChangeArrowheads="1"/>
          </p:cNvSpPr>
          <p:nvPr/>
        </p:nvSpPr>
        <p:spPr bwMode="auto">
          <a:xfrm>
            <a:off x="851487" y="3013098"/>
            <a:ext cx="113952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Большие хутора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6" name="Text Box 182"/>
          <p:cNvSpPr txBox="1">
            <a:spLocks noChangeArrowheads="1"/>
          </p:cNvSpPr>
          <p:nvPr/>
        </p:nvSpPr>
        <p:spPr bwMode="auto">
          <a:xfrm>
            <a:off x="1735396" y="5117320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Южная </a:t>
            </a:r>
            <a:r>
              <a:rPr lang="ru-RU" altLang="ru-RU" sz="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Озереевка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8" name="Группа 177"/>
          <p:cNvGrpSpPr/>
          <p:nvPr/>
        </p:nvGrpSpPr>
        <p:grpSpPr>
          <a:xfrm>
            <a:off x="5653034" y="3607150"/>
            <a:ext cx="168841" cy="200804"/>
            <a:chOff x="7198893" y="6400559"/>
            <a:chExt cx="168841" cy="200804"/>
          </a:xfrm>
        </p:grpSpPr>
        <p:sp>
          <p:nvSpPr>
            <p:cNvPr id="179" name="Скругленный прямоугольник 178"/>
            <p:cNvSpPr/>
            <p:nvPr/>
          </p:nvSpPr>
          <p:spPr>
            <a:xfrm>
              <a:off x="7198893" y="6400559"/>
              <a:ext cx="168841" cy="2008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Овал 179"/>
            <p:cNvSpPr/>
            <p:nvPr/>
          </p:nvSpPr>
          <p:spPr>
            <a:xfrm>
              <a:off x="7222956" y="6436359"/>
              <a:ext cx="126630" cy="13953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1" name="Группа 180"/>
          <p:cNvGrpSpPr/>
          <p:nvPr/>
        </p:nvGrpSpPr>
        <p:grpSpPr>
          <a:xfrm>
            <a:off x="3774712" y="2703677"/>
            <a:ext cx="168841" cy="200804"/>
            <a:chOff x="7198893" y="6400559"/>
            <a:chExt cx="168841" cy="200804"/>
          </a:xfrm>
        </p:grpSpPr>
        <p:sp>
          <p:nvSpPr>
            <p:cNvPr id="182" name="Скругленный прямоугольник 181"/>
            <p:cNvSpPr/>
            <p:nvPr/>
          </p:nvSpPr>
          <p:spPr>
            <a:xfrm>
              <a:off x="7198893" y="6400559"/>
              <a:ext cx="168841" cy="2008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Овал 182"/>
            <p:cNvSpPr/>
            <p:nvPr/>
          </p:nvSpPr>
          <p:spPr>
            <a:xfrm>
              <a:off x="7222956" y="6436359"/>
              <a:ext cx="126630" cy="13953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4" name="Прямоугольник 183"/>
          <p:cNvSpPr/>
          <p:nvPr/>
        </p:nvSpPr>
        <p:spPr>
          <a:xfrm>
            <a:off x="6008147" y="641824"/>
            <a:ext cx="3128233" cy="332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ЛЭП, электростанций и подстанций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Новороссийска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" name="правая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31" y="928079"/>
            <a:ext cx="2720892" cy="17008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  <p:sp>
        <p:nvSpPr>
          <p:cNvPr id="257" name="Прямоугольник 256"/>
          <p:cNvSpPr/>
          <p:nvPr/>
        </p:nvSpPr>
        <p:spPr>
          <a:xfrm>
            <a:off x="-18570" y="656371"/>
            <a:ext cx="2729783" cy="2635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258" name="Text Box 182"/>
          <p:cNvSpPr txBox="1">
            <a:spLocks noChangeArrowheads="1"/>
          </p:cNvSpPr>
          <p:nvPr/>
        </p:nvSpPr>
        <p:spPr bwMode="auto">
          <a:xfrm>
            <a:off x="4634621" y="5464961"/>
            <a:ext cx="579063" cy="177543"/>
          </a:xfrm>
          <a:prstGeom prst="rect">
            <a:avLst/>
          </a:prstGeom>
          <a:solidFill>
            <a:srgbClr val="4ADFE6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ТЭЦ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9" name="Text Box 182"/>
          <p:cNvSpPr txBox="1">
            <a:spLocks noChangeArrowheads="1"/>
          </p:cNvSpPr>
          <p:nvPr/>
        </p:nvSpPr>
        <p:spPr bwMode="auto">
          <a:xfrm>
            <a:off x="3361522" y="4052920"/>
            <a:ext cx="437253" cy="99453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2" name="Text Box 182"/>
          <p:cNvSpPr txBox="1">
            <a:spLocks noChangeArrowheads="1"/>
          </p:cNvSpPr>
          <p:nvPr/>
        </p:nvSpPr>
        <p:spPr bwMode="auto">
          <a:xfrm>
            <a:off x="1264608" y="4141561"/>
            <a:ext cx="437253" cy="99453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</a:t>
            </a:r>
            <a:r>
              <a:rPr lang="ru-RU" altLang="ru-RU" sz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2" name="Rectangle 84"/>
          <p:cNvSpPr>
            <a:spLocks noChangeArrowheads="1"/>
          </p:cNvSpPr>
          <p:nvPr/>
        </p:nvSpPr>
        <p:spPr bwMode="auto">
          <a:xfrm>
            <a:off x="0" y="5867864"/>
            <a:ext cx="2772348" cy="401319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  <a:effectLst/>
          <a:extLst/>
        </p:spPr>
        <p:txBody>
          <a:bodyPr wrap="square" lIns="62160" tIns="31079" rIns="62160" bIns="31079">
            <a:spAutoFit/>
          </a:bodyPr>
          <a:lstStyle/>
          <a:p>
            <a:pPr algn="ctr" defTabSz="622300" eaLnBrk="0" hangingPunct="0"/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наихудшему сценарию в зону отключения попадают</a:t>
            </a:r>
            <a:r>
              <a:rPr lang="ru-RU" sz="1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3" name="Text Box 830"/>
          <p:cNvSpPr txBox="1">
            <a:spLocks noChangeArrowheads="1"/>
          </p:cNvSpPr>
          <p:nvPr/>
        </p:nvSpPr>
        <p:spPr bwMode="auto">
          <a:xfrm>
            <a:off x="2818" y="6271879"/>
            <a:ext cx="2772347" cy="56997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1541" tIns="30770" rIns="61541" bIns="30770">
            <a:spAutoFit/>
          </a:bodyPr>
          <a:lstStyle>
            <a:lvl1pPr defTabSz="6159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277785">
              <a:defRPr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СЗО –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800" i="1" dirty="0" smtClean="0"/>
              <a:t>;</a:t>
            </a:r>
            <a:endParaRPr lang="ru-RU" sz="800" i="1" dirty="0"/>
          </a:p>
          <a:p>
            <a:pPr defTabSz="1277785">
              <a:defRPr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41 104 чел;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77785"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4 846;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Rectangle 84"/>
          <p:cNvSpPr>
            <a:spLocks noChangeArrowheads="1"/>
          </p:cNvSpPr>
          <p:nvPr/>
        </p:nvSpPr>
        <p:spPr bwMode="auto">
          <a:xfrm>
            <a:off x="2776583" y="5862154"/>
            <a:ext cx="2772348" cy="416785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effectLst/>
          <a:extLst/>
        </p:spPr>
        <p:txBody>
          <a:bodyPr wrap="square" lIns="62160" tIns="31079" rIns="62160" bIns="31079">
            <a:spAutoFit/>
          </a:bodyPr>
          <a:lstStyle/>
          <a:p>
            <a:pPr algn="ctr" defTabSz="622300" eaLnBrk="0" hangingPunct="0"/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вероятному </a:t>
            </a: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сценарию в зону отключения попадают</a:t>
            </a:r>
            <a:r>
              <a:rPr lang="ru-RU" sz="1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" name="Text Box 830"/>
          <p:cNvSpPr txBox="1">
            <a:spLocks noChangeArrowheads="1"/>
          </p:cNvSpPr>
          <p:nvPr/>
        </p:nvSpPr>
        <p:spPr bwMode="auto">
          <a:xfrm>
            <a:off x="2779401" y="6268000"/>
            <a:ext cx="2772347" cy="575954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1541" tIns="30770" rIns="61541" bIns="30770">
            <a:spAutoFit/>
          </a:bodyPr>
          <a:lstStyle>
            <a:lvl1pPr defTabSz="6159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277785">
              <a:defRPr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СЗО –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000" i="1" dirty="0" smtClean="0"/>
              <a:t>;</a:t>
            </a:r>
            <a:endParaRPr lang="ru-RU" sz="1000" i="1" dirty="0"/>
          </a:p>
          <a:p>
            <a:pPr defTabSz="1277785">
              <a:defRPr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13 701 чел;</a:t>
            </a:r>
          </a:p>
          <a:p>
            <a:pPr defTabSz="1277785">
              <a:defRPr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дома –1 615.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7" name="Группа 186"/>
          <p:cNvGrpSpPr/>
          <p:nvPr/>
        </p:nvGrpSpPr>
        <p:grpSpPr>
          <a:xfrm>
            <a:off x="4552699" y="1022422"/>
            <a:ext cx="1134357" cy="232791"/>
            <a:chOff x="2319112" y="3750101"/>
            <a:chExt cx="1134357" cy="232791"/>
          </a:xfrm>
        </p:grpSpPr>
        <p:sp>
          <p:nvSpPr>
            <p:cNvPr id="188" name="Прямоугольник 187"/>
            <p:cNvSpPr/>
            <p:nvPr/>
          </p:nvSpPr>
          <p:spPr>
            <a:xfrm>
              <a:off x="2319112" y="3750101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СВ, 9 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9" name="Прямая со стрелкой 188"/>
            <p:cNvCxnSpPr>
              <a:stCxn id="193" idx="1"/>
            </p:cNvCxnSpPr>
            <p:nvPr/>
          </p:nvCxnSpPr>
          <p:spPr>
            <a:xfrm flipH="1">
              <a:off x="3053953" y="3758681"/>
              <a:ext cx="216164" cy="224211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3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704" y="810220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" name="Picture 4" descr="E:\обозн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859" r="6112"/>
          <a:stretch/>
        </p:blipFill>
        <p:spPr bwMode="auto">
          <a:xfrm>
            <a:off x="6126920" y="2949553"/>
            <a:ext cx="806985" cy="139482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9" name="Группа 198"/>
          <p:cNvGrpSpPr/>
          <p:nvPr/>
        </p:nvGrpSpPr>
        <p:grpSpPr>
          <a:xfrm>
            <a:off x="5592592" y="5070906"/>
            <a:ext cx="1134357" cy="482411"/>
            <a:chOff x="2319112" y="3750101"/>
            <a:chExt cx="1134357" cy="229362"/>
          </a:xfrm>
        </p:grpSpPr>
        <p:sp>
          <p:nvSpPr>
            <p:cNvPr id="200" name="Прямоугольник 199"/>
            <p:cNvSpPr/>
            <p:nvPr/>
          </p:nvSpPr>
          <p:spPr>
            <a:xfrm>
              <a:off x="2319112" y="3750101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СВ, 9 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1" name="Прямая со стрелкой 200"/>
            <p:cNvCxnSpPr/>
            <p:nvPr/>
          </p:nvCxnSpPr>
          <p:spPr>
            <a:xfrm flipH="1">
              <a:off x="3007832" y="3806242"/>
              <a:ext cx="342636" cy="10794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4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262" y="4830652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51639" y="2945114"/>
            <a:ext cx="2192361" cy="140672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9271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5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7122" t="12169" r="60631" b="15608"/>
          <a:stretch/>
        </p:blipFill>
        <p:spPr>
          <a:xfrm>
            <a:off x="0" y="753913"/>
            <a:ext cx="9155355" cy="6104086"/>
          </a:xfrm>
          <a:prstGeom prst="rect">
            <a:avLst/>
          </a:prstGeom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75391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СХЕМА РАСПОЛОЖЕНИЯ СЗО ЦЕНТРАЛЬНОГО РАЙОНА Г. НОВОРОССИЙСКА, </a:t>
            </a:r>
          </a:p>
          <a:p>
            <a:r>
              <a:rPr lang="ru-RU" dirty="0" smtClean="0"/>
              <a:t>ПОПАДАЮЩИХ В ЗОНУ ОТКЛЮЧЕНИЯ ЭЛЕКТРОЭНЕРГИИ ПРИ НАИХУДШЕМ СЦЕНАРИИ</a:t>
            </a:r>
            <a:endParaRPr lang="ru-RU" dirty="0"/>
          </a:p>
        </p:txBody>
      </p:sp>
      <p:grpSp>
        <p:nvGrpSpPr>
          <p:cNvPr id="79" name="Group 149"/>
          <p:cNvGrpSpPr>
            <a:grpSpLocks/>
          </p:cNvGrpSpPr>
          <p:nvPr/>
        </p:nvGrpSpPr>
        <p:grpSpPr bwMode="auto">
          <a:xfrm>
            <a:off x="3471595" y="2133862"/>
            <a:ext cx="281686" cy="239581"/>
            <a:chOff x="2018" y="2750"/>
            <a:chExt cx="361" cy="309"/>
          </a:xfrm>
        </p:grpSpPr>
        <p:sp>
          <p:nvSpPr>
            <p:cNvPr id="118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19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0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1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2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3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4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5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6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9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0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9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0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1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2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3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4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5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6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7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8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9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0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1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2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3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4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89" name="Group 1399"/>
          <p:cNvGrpSpPr>
            <a:grpSpLocks/>
          </p:cNvGrpSpPr>
          <p:nvPr/>
        </p:nvGrpSpPr>
        <p:grpSpPr bwMode="auto">
          <a:xfrm>
            <a:off x="7360834" y="5513636"/>
            <a:ext cx="241527" cy="354919"/>
            <a:chOff x="125" y="3674"/>
            <a:chExt cx="408" cy="318"/>
          </a:xfrm>
        </p:grpSpPr>
        <p:sp>
          <p:nvSpPr>
            <p:cNvPr id="216" name="Rectangle 1400"/>
            <p:cNvSpPr>
              <a:spLocks noChangeArrowheads="1"/>
            </p:cNvSpPr>
            <p:nvPr/>
          </p:nvSpPr>
          <p:spPr bwMode="auto">
            <a:xfrm>
              <a:off x="125" y="3674"/>
              <a:ext cx="408" cy="318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2016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lIns="91433" tIns="45716" rIns="91433" bIns="45716" anchor="ctr">
              <a:flatTx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7" name="Rectangle 1401"/>
            <p:cNvSpPr>
              <a:spLocks noChangeArrowheads="1"/>
            </p:cNvSpPr>
            <p:nvPr/>
          </p:nvSpPr>
          <p:spPr bwMode="auto">
            <a:xfrm>
              <a:off x="170" y="3719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8" name="Rectangle 1402"/>
            <p:cNvSpPr>
              <a:spLocks noChangeArrowheads="1"/>
            </p:cNvSpPr>
            <p:nvPr/>
          </p:nvSpPr>
          <p:spPr bwMode="auto">
            <a:xfrm>
              <a:off x="261" y="3719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9" name="Rectangle 1403"/>
            <p:cNvSpPr>
              <a:spLocks noChangeArrowheads="1"/>
            </p:cNvSpPr>
            <p:nvPr/>
          </p:nvSpPr>
          <p:spPr bwMode="auto">
            <a:xfrm>
              <a:off x="352" y="3719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0" name="Rectangle 1404"/>
            <p:cNvSpPr>
              <a:spLocks noChangeArrowheads="1"/>
            </p:cNvSpPr>
            <p:nvPr/>
          </p:nvSpPr>
          <p:spPr bwMode="auto">
            <a:xfrm>
              <a:off x="442" y="3719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1" name="Rectangle 1405"/>
            <p:cNvSpPr>
              <a:spLocks noChangeArrowheads="1"/>
            </p:cNvSpPr>
            <p:nvPr/>
          </p:nvSpPr>
          <p:spPr bwMode="auto">
            <a:xfrm>
              <a:off x="170" y="3856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2" name="Rectangle 1406"/>
            <p:cNvSpPr>
              <a:spLocks noChangeArrowheads="1"/>
            </p:cNvSpPr>
            <p:nvPr/>
          </p:nvSpPr>
          <p:spPr bwMode="auto">
            <a:xfrm>
              <a:off x="261" y="3856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3" name="Rectangle 1407"/>
            <p:cNvSpPr>
              <a:spLocks noChangeArrowheads="1"/>
            </p:cNvSpPr>
            <p:nvPr/>
          </p:nvSpPr>
          <p:spPr bwMode="auto">
            <a:xfrm>
              <a:off x="352" y="3856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4" name="Rectangle 1408"/>
            <p:cNvSpPr>
              <a:spLocks noChangeArrowheads="1"/>
            </p:cNvSpPr>
            <p:nvPr/>
          </p:nvSpPr>
          <p:spPr bwMode="auto">
            <a:xfrm>
              <a:off x="442" y="3856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pic>
        <p:nvPicPr>
          <p:cNvPr id="228" name="Picture 852" descr="pod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94763" y="3753923"/>
            <a:ext cx="449036" cy="383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8" name="Group 487"/>
          <p:cNvGrpSpPr>
            <a:grpSpLocks/>
          </p:cNvGrpSpPr>
          <p:nvPr/>
        </p:nvGrpSpPr>
        <p:grpSpPr bwMode="auto">
          <a:xfrm flipH="1">
            <a:off x="7731461" y="5713006"/>
            <a:ext cx="477384" cy="271009"/>
            <a:chOff x="8573" y="1780"/>
            <a:chExt cx="544" cy="259"/>
          </a:xfrm>
        </p:grpSpPr>
        <p:sp>
          <p:nvSpPr>
            <p:cNvPr id="233" name="Rectangle 488"/>
            <p:cNvSpPr>
              <a:spLocks noChangeArrowheads="1"/>
            </p:cNvSpPr>
            <p:nvPr/>
          </p:nvSpPr>
          <p:spPr bwMode="auto">
            <a:xfrm>
              <a:off x="8781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4" name="Rectangle 489"/>
            <p:cNvSpPr>
              <a:spLocks noChangeArrowheads="1"/>
            </p:cNvSpPr>
            <p:nvPr/>
          </p:nvSpPr>
          <p:spPr bwMode="auto">
            <a:xfrm>
              <a:off x="8781" y="1968"/>
              <a:ext cx="67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5" name="Rectangle 490"/>
            <p:cNvSpPr>
              <a:spLocks noChangeArrowheads="1"/>
            </p:cNvSpPr>
            <p:nvPr/>
          </p:nvSpPr>
          <p:spPr bwMode="auto">
            <a:xfrm>
              <a:off x="8780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6" name="Rectangle 491"/>
            <p:cNvSpPr>
              <a:spLocks noChangeArrowheads="1"/>
            </p:cNvSpPr>
            <p:nvPr/>
          </p:nvSpPr>
          <p:spPr bwMode="auto">
            <a:xfrm>
              <a:off x="8780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7" name="Rectangle 492"/>
            <p:cNvSpPr>
              <a:spLocks noChangeArrowheads="1"/>
            </p:cNvSpPr>
            <p:nvPr/>
          </p:nvSpPr>
          <p:spPr bwMode="auto">
            <a:xfrm>
              <a:off x="8768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8" name="Rectangle 493"/>
            <p:cNvSpPr>
              <a:spLocks noChangeArrowheads="1"/>
            </p:cNvSpPr>
            <p:nvPr/>
          </p:nvSpPr>
          <p:spPr bwMode="auto">
            <a:xfrm>
              <a:off x="8768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9" name="Rectangle 494"/>
            <p:cNvSpPr>
              <a:spLocks noChangeArrowheads="1"/>
            </p:cNvSpPr>
            <p:nvPr/>
          </p:nvSpPr>
          <p:spPr bwMode="auto">
            <a:xfrm>
              <a:off x="8767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0" name="Rectangle 495"/>
            <p:cNvSpPr>
              <a:spLocks noChangeArrowheads="1"/>
            </p:cNvSpPr>
            <p:nvPr/>
          </p:nvSpPr>
          <p:spPr bwMode="auto">
            <a:xfrm>
              <a:off x="8767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1" name="Rectangle 496"/>
            <p:cNvSpPr>
              <a:spLocks noChangeArrowheads="1"/>
            </p:cNvSpPr>
            <p:nvPr/>
          </p:nvSpPr>
          <p:spPr bwMode="auto">
            <a:xfrm>
              <a:off x="8754" y="1975"/>
              <a:ext cx="72" cy="0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2" name="Rectangle 497"/>
            <p:cNvSpPr>
              <a:spLocks noChangeArrowheads="1"/>
            </p:cNvSpPr>
            <p:nvPr/>
          </p:nvSpPr>
          <p:spPr bwMode="auto">
            <a:xfrm>
              <a:off x="8754" y="1975"/>
              <a:ext cx="71" cy="0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3" name="Rectangle 498"/>
            <p:cNvSpPr>
              <a:spLocks noChangeArrowheads="1"/>
            </p:cNvSpPr>
            <p:nvPr/>
          </p:nvSpPr>
          <p:spPr bwMode="auto">
            <a:xfrm>
              <a:off x="8753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4" name="Rectangle 499"/>
            <p:cNvSpPr>
              <a:spLocks noChangeArrowheads="1"/>
            </p:cNvSpPr>
            <p:nvPr/>
          </p:nvSpPr>
          <p:spPr bwMode="auto">
            <a:xfrm>
              <a:off x="8753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5" name="Rectangle 500"/>
            <p:cNvSpPr>
              <a:spLocks noChangeArrowheads="1"/>
            </p:cNvSpPr>
            <p:nvPr/>
          </p:nvSpPr>
          <p:spPr bwMode="auto">
            <a:xfrm>
              <a:off x="8752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6" name="Rectangle 501"/>
            <p:cNvSpPr>
              <a:spLocks noChangeArrowheads="1"/>
            </p:cNvSpPr>
            <p:nvPr/>
          </p:nvSpPr>
          <p:spPr bwMode="auto">
            <a:xfrm>
              <a:off x="8737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7" name="Rectangle 502"/>
            <p:cNvSpPr>
              <a:spLocks noChangeArrowheads="1"/>
            </p:cNvSpPr>
            <p:nvPr/>
          </p:nvSpPr>
          <p:spPr bwMode="auto">
            <a:xfrm>
              <a:off x="8737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8" name="Rectangle 503"/>
            <p:cNvSpPr>
              <a:spLocks noChangeArrowheads="1"/>
            </p:cNvSpPr>
            <p:nvPr/>
          </p:nvSpPr>
          <p:spPr bwMode="auto">
            <a:xfrm>
              <a:off x="8736" y="1979"/>
              <a:ext cx="77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9" name="Rectangle 504"/>
            <p:cNvSpPr>
              <a:spLocks noChangeArrowheads="1"/>
            </p:cNvSpPr>
            <p:nvPr/>
          </p:nvSpPr>
          <p:spPr bwMode="auto">
            <a:xfrm>
              <a:off x="8736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0" name="Rectangle 505"/>
            <p:cNvSpPr>
              <a:spLocks noChangeArrowheads="1"/>
            </p:cNvSpPr>
            <p:nvPr/>
          </p:nvSpPr>
          <p:spPr bwMode="auto">
            <a:xfrm>
              <a:off x="8646" y="1982"/>
              <a:ext cx="7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1" name="Rectangle 506"/>
            <p:cNvSpPr>
              <a:spLocks noChangeArrowheads="1"/>
            </p:cNvSpPr>
            <p:nvPr/>
          </p:nvSpPr>
          <p:spPr bwMode="auto">
            <a:xfrm>
              <a:off x="8722" y="1982"/>
              <a:ext cx="80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2" name="Rectangle 507"/>
            <p:cNvSpPr>
              <a:spLocks noChangeArrowheads="1"/>
            </p:cNvSpPr>
            <p:nvPr/>
          </p:nvSpPr>
          <p:spPr bwMode="auto">
            <a:xfrm>
              <a:off x="8646" y="1982"/>
              <a:ext cx="7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3" name="Rectangle 508"/>
            <p:cNvSpPr>
              <a:spLocks noChangeArrowheads="1"/>
            </p:cNvSpPr>
            <p:nvPr/>
          </p:nvSpPr>
          <p:spPr bwMode="auto">
            <a:xfrm>
              <a:off x="8721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4" name="Rectangle 509"/>
            <p:cNvSpPr>
              <a:spLocks noChangeArrowheads="1"/>
            </p:cNvSpPr>
            <p:nvPr/>
          </p:nvSpPr>
          <p:spPr bwMode="auto">
            <a:xfrm>
              <a:off x="8646" y="1982"/>
              <a:ext cx="8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5" name="Rectangle 510"/>
            <p:cNvSpPr>
              <a:spLocks noChangeArrowheads="1"/>
            </p:cNvSpPr>
            <p:nvPr/>
          </p:nvSpPr>
          <p:spPr bwMode="auto">
            <a:xfrm>
              <a:off x="8720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6" name="Rectangle 511"/>
            <p:cNvSpPr>
              <a:spLocks noChangeArrowheads="1"/>
            </p:cNvSpPr>
            <p:nvPr/>
          </p:nvSpPr>
          <p:spPr bwMode="auto">
            <a:xfrm>
              <a:off x="8646" y="1982"/>
              <a:ext cx="8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7" name="Rectangle 512"/>
            <p:cNvSpPr>
              <a:spLocks noChangeArrowheads="1"/>
            </p:cNvSpPr>
            <p:nvPr/>
          </p:nvSpPr>
          <p:spPr bwMode="auto">
            <a:xfrm>
              <a:off x="8720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8" name="Rectangle 513"/>
            <p:cNvSpPr>
              <a:spLocks noChangeArrowheads="1"/>
            </p:cNvSpPr>
            <p:nvPr/>
          </p:nvSpPr>
          <p:spPr bwMode="auto">
            <a:xfrm>
              <a:off x="8988" y="1905"/>
              <a:ext cx="32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9" name="Rectangle 514"/>
            <p:cNvSpPr>
              <a:spLocks noChangeArrowheads="1"/>
            </p:cNvSpPr>
            <p:nvPr/>
          </p:nvSpPr>
          <p:spPr bwMode="auto">
            <a:xfrm>
              <a:off x="8987" y="1905"/>
              <a:ext cx="33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0" name="Rectangle 515"/>
            <p:cNvSpPr>
              <a:spLocks noChangeArrowheads="1"/>
            </p:cNvSpPr>
            <p:nvPr/>
          </p:nvSpPr>
          <p:spPr bwMode="auto">
            <a:xfrm>
              <a:off x="8986" y="1905"/>
              <a:ext cx="34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1" name="Rectangle 516"/>
            <p:cNvSpPr>
              <a:spLocks noChangeArrowheads="1"/>
            </p:cNvSpPr>
            <p:nvPr/>
          </p:nvSpPr>
          <p:spPr bwMode="auto">
            <a:xfrm>
              <a:off x="8985" y="1905"/>
              <a:ext cx="35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2" name="Rectangle 517"/>
            <p:cNvSpPr>
              <a:spLocks noChangeArrowheads="1"/>
            </p:cNvSpPr>
            <p:nvPr/>
          </p:nvSpPr>
          <p:spPr bwMode="auto">
            <a:xfrm>
              <a:off x="8965" y="1909"/>
              <a:ext cx="55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3" name="Rectangle 518"/>
            <p:cNvSpPr>
              <a:spLocks noChangeArrowheads="1"/>
            </p:cNvSpPr>
            <p:nvPr/>
          </p:nvSpPr>
          <p:spPr bwMode="auto">
            <a:xfrm>
              <a:off x="8964" y="1909"/>
              <a:ext cx="56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4" name="Rectangle 519"/>
            <p:cNvSpPr>
              <a:spLocks noChangeArrowheads="1"/>
            </p:cNvSpPr>
            <p:nvPr/>
          </p:nvSpPr>
          <p:spPr bwMode="auto">
            <a:xfrm>
              <a:off x="8963" y="1909"/>
              <a:ext cx="57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5" name="Rectangle 520"/>
            <p:cNvSpPr>
              <a:spLocks noChangeArrowheads="1"/>
            </p:cNvSpPr>
            <p:nvPr/>
          </p:nvSpPr>
          <p:spPr bwMode="auto">
            <a:xfrm>
              <a:off x="8963" y="1909"/>
              <a:ext cx="57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" name="Rectangle 521"/>
            <p:cNvSpPr>
              <a:spLocks noChangeArrowheads="1"/>
            </p:cNvSpPr>
            <p:nvPr/>
          </p:nvSpPr>
          <p:spPr bwMode="auto">
            <a:xfrm>
              <a:off x="8962" y="1909"/>
              <a:ext cx="58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7" name="Rectangle 522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8" name="Rectangle 523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9" name="Rectangle 524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0" name="Rectangle 525"/>
            <p:cNvSpPr>
              <a:spLocks noChangeArrowheads="1"/>
            </p:cNvSpPr>
            <p:nvPr/>
          </p:nvSpPr>
          <p:spPr bwMode="auto">
            <a:xfrm>
              <a:off x="8942" y="1912"/>
              <a:ext cx="78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1" name="Rectangle 526"/>
            <p:cNvSpPr>
              <a:spLocks noChangeArrowheads="1"/>
            </p:cNvSpPr>
            <p:nvPr/>
          </p:nvSpPr>
          <p:spPr bwMode="auto">
            <a:xfrm>
              <a:off x="8941" y="1912"/>
              <a:ext cx="79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2" name="Rectangle 527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3" name="Rectangle 528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4" name="Rectangle 529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5" name="Rectangle 530"/>
            <p:cNvSpPr>
              <a:spLocks noChangeArrowheads="1"/>
            </p:cNvSpPr>
            <p:nvPr/>
          </p:nvSpPr>
          <p:spPr bwMode="auto">
            <a:xfrm>
              <a:off x="8920" y="1916"/>
              <a:ext cx="100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6" name="Rectangle 531"/>
            <p:cNvSpPr>
              <a:spLocks noChangeArrowheads="1"/>
            </p:cNvSpPr>
            <p:nvPr/>
          </p:nvSpPr>
          <p:spPr bwMode="auto">
            <a:xfrm>
              <a:off x="8905" y="1919"/>
              <a:ext cx="115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" name="Rectangle 532"/>
            <p:cNvSpPr>
              <a:spLocks noChangeArrowheads="1"/>
            </p:cNvSpPr>
            <p:nvPr/>
          </p:nvSpPr>
          <p:spPr bwMode="auto">
            <a:xfrm>
              <a:off x="8904" y="1919"/>
              <a:ext cx="116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8" name="Rectangle 533"/>
            <p:cNvSpPr>
              <a:spLocks noChangeArrowheads="1"/>
            </p:cNvSpPr>
            <p:nvPr/>
          </p:nvSpPr>
          <p:spPr bwMode="auto">
            <a:xfrm>
              <a:off x="8904" y="1919"/>
              <a:ext cx="116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9" name="Rectangle 534"/>
            <p:cNvSpPr>
              <a:spLocks noChangeArrowheads="1"/>
            </p:cNvSpPr>
            <p:nvPr/>
          </p:nvSpPr>
          <p:spPr bwMode="auto">
            <a:xfrm>
              <a:off x="8903" y="1919"/>
              <a:ext cx="117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0" name="Rectangle 535"/>
            <p:cNvSpPr>
              <a:spLocks noChangeArrowheads="1"/>
            </p:cNvSpPr>
            <p:nvPr/>
          </p:nvSpPr>
          <p:spPr bwMode="auto">
            <a:xfrm>
              <a:off x="8902" y="1919"/>
              <a:ext cx="118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1" name="Rectangle 536"/>
            <p:cNvSpPr>
              <a:spLocks noChangeArrowheads="1"/>
            </p:cNvSpPr>
            <p:nvPr/>
          </p:nvSpPr>
          <p:spPr bwMode="auto">
            <a:xfrm>
              <a:off x="8890" y="1922"/>
              <a:ext cx="130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2" name="Rectangle 537"/>
            <p:cNvSpPr>
              <a:spLocks noChangeArrowheads="1"/>
            </p:cNvSpPr>
            <p:nvPr/>
          </p:nvSpPr>
          <p:spPr bwMode="auto">
            <a:xfrm>
              <a:off x="8889" y="1922"/>
              <a:ext cx="131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3" name="Rectangle 538"/>
            <p:cNvSpPr>
              <a:spLocks noChangeArrowheads="1"/>
            </p:cNvSpPr>
            <p:nvPr/>
          </p:nvSpPr>
          <p:spPr bwMode="auto">
            <a:xfrm>
              <a:off x="8889" y="1922"/>
              <a:ext cx="131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4" name="Rectangle 539"/>
            <p:cNvSpPr>
              <a:spLocks noChangeArrowheads="1"/>
            </p:cNvSpPr>
            <p:nvPr/>
          </p:nvSpPr>
          <p:spPr bwMode="auto">
            <a:xfrm>
              <a:off x="8888" y="1922"/>
              <a:ext cx="132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5" name="Rectangle 540"/>
            <p:cNvSpPr>
              <a:spLocks noChangeArrowheads="1"/>
            </p:cNvSpPr>
            <p:nvPr/>
          </p:nvSpPr>
          <p:spPr bwMode="auto">
            <a:xfrm>
              <a:off x="8887" y="1922"/>
              <a:ext cx="133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6" name="Rectangle 541"/>
            <p:cNvSpPr>
              <a:spLocks noChangeArrowheads="1"/>
            </p:cNvSpPr>
            <p:nvPr/>
          </p:nvSpPr>
          <p:spPr bwMode="auto">
            <a:xfrm>
              <a:off x="8871" y="1926"/>
              <a:ext cx="149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7" name="Rectangle 542"/>
            <p:cNvSpPr>
              <a:spLocks noChangeArrowheads="1"/>
            </p:cNvSpPr>
            <p:nvPr/>
          </p:nvSpPr>
          <p:spPr bwMode="auto">
            <a:xfrm>
              <a:off x="8871" y="1926"/>
              <a:ext cx="149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8" name="Rectangle 543"/>
            <p:cNvSpPr>
              <a:spLocks noChangeArrowheads="1"/>
            </p:cNvSpPr>
            <p:nvPr/>
          </p:nvSpPr>
          <p:spPr bwMode="auto">
            <a:xfrm>
              <a:off x="8870" y="1926"/>
              <a:ext cx="150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9" name="Rectangle 544"/>
            <p:cNvSpPr>
              <a:spLocks noChangeArrowheads="1"/>
            </p:cNvSpPr>
            <p:nvPr/>
          </p:nvSpPr>
          <p:spPr bwMode="auto">
            <a:xfrm>
              <a:off x="8870" y="1926"/>
              <a:ext cx="150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0" name="Rectangle 545"/>
            <p:cNvSpPr>
              <a:spLocks noChangeArrowheads="1"/>
            </p:cNvSpPr>
            <p:nvPr/>
          </p:nvSpPr>
          <p:spPr bwMode="auto">
            <a:xfrm>
              <a:off x="8860" y="1929"/>
              <a:ext cx="160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1" name="Rectangle 546"/>
            <p:cNvSpPr>
              <a:spLocks noChangeArrowheads="1"/>
            </p:cNvSpPr>
            <p:nvPr/>
          </p:nvSpPr>
          <p:spPr bwMode="auto">
            <a:xfrm>
              <a:off x="8859" y="1929"/>
              <a:ext cx="161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2" name="Rectangle 547"/>
            <p:cNvSpPr>
              <a:spLocks noChangeArrowheads="1"/>
            </p:cNvSpPr>
            <p:nvPr/>
          </p:nvSpPr>
          <p:spPr bwMode="auto">
            <a:xfrm>
              <a:off x="8858" y="1929"/>
              <a:ext cx="162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3" name="Rectangle 548"/>
            <p:cNvSpPr>
              <a:spLocks noChangeArrowheads="1"/>
            </p:cNvSpPr>
            <p:nvPr/>
          </p:nvSpPr>
          <p:spPr bwMode="auto">
            <a:xfrm>
              <a:off x="8858" y="1929"/>
              <a:ext cx="162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4" name="Rectangle 549"/>
            <p:cNvSpPr>
              <a:spLocks noChangeArrowheads="1"/>
            </p:cNvSpPr>
            <p:nvPr/>
          </p:nvSpPr>
          <p:spPr bwMode="auto">
            <a:xfrm>
              <a:off x="8847" y="1933"/>
              <a:ext cx="173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5" name="Rectangle 550"/>
            <p:cNvSpPr>
              <a:spLocks noChangeArrowheads="1"/>
            </p:cNvSpPr>
            <p:nvPr/>
          </p:nvSpPr>
          <p:spPr bwMode="auto">
            <a:xfrm>
              <a:off x="8847" y="1933"/>
              <a:ext cx="173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6" name="Rectangle 551"/>
            <p:cNvSpPr>
              <a:spLocks noChangeArrowheads="1"/>
            </p:cNvSpPr>
            <p:nvPr/>
          </p:nvSpPr>
          <p:spPr bwMode="auto">
            <a:xfrm>
              <a:off x="8846" y="1933"/>
              <a:ext cx="174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7" name="Rectangle 552"/>
            <p:cNvSpPr>
              <a:spLocks noChangeArrowheads="1"/>
            </p:cNvSpPr>
            <p:nvPr/>
          </p:nvSpPr>
          <p:spPr bwMode="auto">
            <a:xfrm>
              <a:off x="8846" y="1933"/>
              <a:ext cx="174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8" name="Rectangle 553"/>
            <p:cNvSpPr>
              <a:spLocks noChangeArrowheads="1"/>
            </p:cNvSpPr>
            <p:nvPr/>
          </p:nvSpPr>
          <p:spPr bwMode="auto">
            <a:xfrm>
              <a:off x="8833" y="1937"/>
              <a:ext cx="187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9" name="Rectangle 554"/>
            <p:cNvSpPr>
              <a:spLocks noChangeArrowheads="1"/>
            </p:cNvSpPr>
            <p:nvPr/>
          </p:nvSpPr>
          <p:spPr bwMode="auto">
            <a:xfrm>
              <a:off x="8833" y="1937"/>
              <a:ext cx="187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0" name="Rectangle 555"/>
            <p:cNvSpPr>
              <a:spLocks noChangeArrowheads="1"/>
            </p:cNvSpPr>
            <p:nvPr/>
          </p:nvSpPr>
          <p:spPr bwMode="auto">
            <a:xfrm>
              <a:off x="8832" y="1937"/>
              <a:ext cx="188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1" name="Rectangle 556"/>
            <p:cNvSpPr>
              <a:spLocks noChangeArrowheads="1"/>
            </p:cNvSpPr>
            <p:nvPr/>
          </p:nvSpPr>
          <p:spPr bwMode="auto">
            <a:xfrm>
              <a:off x="8832" y="1937"/>
              <a:ext cx="188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2" name="Rectangle 557"/>
            <p:cNvSpPr>
              <a:spLocks noChangeArrowheads="1"/>
            </p:cNvSpPr>
            <p:nvPr/>
          </p:nvSpPr>
          <p:spPr bwMode="auto">
            <a:xfrm>
              <a:off x="8822" y="1940"/>
              <a:ext cx="198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3" name="Rectangle 558"/>
            <p:cNvSpPr>
              <a:spLocks noChangeArrowheads="1"/>
            </p:cNvSpPr>
            <p:nvPr/>
          </p:nvSpPr>
          <p:spPr bwMode="auto">
            <a:xfrm>
              <a:off x="8822" y="1940"/>
              <a:ext cx="198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4" name="Rectangle 559"/>
            <p:cNvSpPr>
              <a:spLocks noChangeArrowheads="1"/>
            </p:cNvSpPr>
            <p:nvPr/>
          </p:nvSpPr>
          <p:spPr bwMode="auto">
            <a:xfrm>
              <a:off x="8821" y="1940"/>
              <a:ext cx="199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5" name="Rectangle 560"/>
            <p:cNvSpPr>
              <a:spLocks noChangeArrowheads="1"/>
            </p:cNvSpPr>
            <p:nvPr/>
          </p:nvSpPr>
          <p:spPr bwMode="auto">
            <a:xfrm>
              <a:off x="8821" y="1940"/>
              <a:ext cx="199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6" name="Rectangle 561"/>
            <p:cNvSpPr>
              <a:spLocks noChangeArrowheads="1"/>
            </p:cNvSpPr>
            <p:nvPr/>
          </p:nvSpPr>
          <p:spPr bwMode="auto">
            <a:xfrm>
              <a:off x="8811" y="1943"/>
              <a:ext cx="209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7" name="Rectangle 562"/>
            <p:cNvSpPr>
              <a:spLocks noChangeArrowheads="1"/>
            </p:cNvSpPr>
            <p:nvPr/>
          </p:nvSpPr>
          <p:spPr bwMode="auto">
            <a:xfrm>
              <a:off x="8810" y="1943"/>
              <a:ext cx="210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8" name="Rectangle 563"/>
            <p:cNvSpPr>
              <a:spLocks noChangeArrowheads="1"/>
            </p:cNvSpPr>
            <p:nvPr/>
          </p:nvSpPr>
          <p:spPr bwMode="auto">
            <a:xfrm>
              <a:off x="8810" y="1943"/>
              <a:ext cx="210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9" name="Rectangle 564"/>
            <p:cNvSpPr>
              <a:spLocks noChangeArrowheads="1"/>
            </p:cNvSpPr>
            <p:nvPr/>
          </p:nvSpPr>
          <p:spPr bwMode="auto">
            <a:xfrm>
              <a:off x="8809" y="1943"/>
              <a:ext cx="211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0" name="Rectangle 565"/>
            <p:cNvSpPr>
              <a:spLocks noChangeArrowheads="1"/>
            </p:cNvSpPr>
            <p:nvPr/>
          </p:nvSpPr>
          <p:spPr bwMode="auto">
            <a:xfrm>
              <a:off x="8795" y="1947"/>
              <a:ext cx="225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1" name="Rectangle 566"/>
            <p:cNvSpPr>
              <a:spLocks noChangeArrowheads="1"/>
            </p:cNvSpPr>
            <p:nvPr/>
          </p:nvSpPr>
          <p:spPr bwMode="auto">
            <a:xfrm>
              <a:off x="8795" y="1947"/>
              <a:ext cx="225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2" name="Rectangle 567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3" name="Rectangle 568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4" name="Rectangle 569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5" name="Rectangle 570"/>
            <p:cNvSpPr>
              <a:spLocks noChangeArrowheads="1"/>
            </p:cNvSpPr>
            <p:nvPr/>
          </p:nvSpPr>
          <p:spPr bwMode="auto">
            <a:xfrm>
              <a:off x="8782" y="1950"/>
              <a:ext cx="238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6" name="Rectangle 571"/>
            <p:cNvSpPr>
              <a:spLocks noChangeArrowheads="1"/>
            </p:cNvSpPr>
            <p:nvPr/>
          </p:nvSpPr>
          <p:spPr bwMode="auto">
            <a:xfrm>
              <a:off x="8782" y="1950"/>
              <a:ext cx="238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7" name="Rectangle 572"/>
            <p:cNvSpPr>
              <a:spLocks noChangeArrowheads="1"/>
            </p:cNvSpPr>
            <p:nvPr/>
          </p:nvSpPr>
          <p:spPr bwMode="auto">
            <a:xfrm>
              <a:off x="8781" y="1950"/>
              <a:ext cx="239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8" name="Rectangle 573"/>
            <p:cNvSpPr>
              <a:spLocks noChangeArrowheads="1"/>
            </p:cNvSpPr>
            <p:nvPr/>
          </p:nvSpPr>
          <p:spPr bwMode="auto">
            <a:xfrm>
              <a:off x="8781" y="1950"/>
              <a:ext cx="239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9" name="Rectangle 574"/>
            <p:cNvSpPr>
              <a:spLocks noChangeArrowheads="1"/>
            </p:cNvSpPr>
            <p:nvPr/>
          </p:nvSpPr>
          <p:spPr bwMode="auto">
            <a:xfrm>
              <a:off x="8780" y="1950"/>
              <a:ext cx="240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0" name="Rectangle 575"/>
            <p:cNvSpPr>
              <a:spLocks noChangeArrowheads="1"/>
            </p:cNvSpPr>
            <p:nvPr/>
          </p:nvSpPr>
          <p:spPr bwMode="auto">
            <a:xfrm>
              <a:off x="8768" y="1954"/>
              <a:ext cx="252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1" name="Rectangle 576"/>
            <p:cNvSpPr>
              <a:spLocks noChangeArrowheads="1"/>
            </p:cNvSpPr>
            <p:nvPr/>
          </p:nvSpPr>
          <p:spPr bwMode="auto">
            <a:xfrm>
              <a:off x="8767" y="1954"/>
              <a:ext cx="253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2" name="Rectangle 577"/>
            <p:cNvSpPr>
              <a:spLocks noChangeArrowheads="1"/>
            </p:cNvSpPr>
            <p:nvPr/>
          </p:nvSpPr>
          <p:spPr bwMode="auto">
            <a:xfrm>
              <a:off x="8767" y="1954"/>
              <a:ext cx="253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3" name="Rectangle 578"/>
            <p:cNvSpPr>
              <a:spLocks noChangeArrowheads="1"/>
            </p:cNvSpPr>
            <p:nvPr/>
          </p:nvSpPr>
          <p:spPr bwMode="auto">
            <a:xfrm>
              <a:off x="8766" y="1954"/>
              <a:ext cx="254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4" name="Rectangle 579"/>
            <p:cNvSpPr>
              <a:spLocks noChangeArrowheads="1"/>
            </p:cNvSpPr>
            <p:nvPr/>
          </p:nvSpPr>
          <p:spPr bwMode="auto">
            <a:xfrm>
              <a:off x="8766" y="1954"/>
              <a:ext cx="254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5" name="Rectangle 580"/>
            <p:cNvSpPr>
              <a:spLocks noChangeArrowheads="1"/>
            </p:cNvSpPr>
            <p:nvPr/>
          </p:nvSpPr>
          <p:spPr bwMode="auto">
            <a:xfrm>
              <a:off x="8750" y="1958"/>
              <a:ext cx="270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6" name="Rectangle 581"/>
            <p:cNvSpPr>
              <a:spLocks noChangeArrowheads="1"/>
            </p:cNvSpPr>
            <p:nvPr/>
          </p:nvSpPr>
          <p:spPr bwMode="auto">
            <a:xfrm>
              <a:off x="8749" y="1958"/>
              <a:ext cx="271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7" name="Rectangle 582"/>
            <p:cNvSpPr>
              <a:spLocks noChangeArrowheads="1"/>
            </p:cNvSpPr>
            <p:nvPr/>
          </p:nvSpPr>
          <p:spPr bwMode="auto">
            <a:xfrm>
              <a:off x="8748" y="1958"/>
              <a:ext cx="272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8" name="Rectangle 583"/>
            <p:cNvSpPr>
              <a:spLocks noChangeArrowheads="1"/>
            </p:cNvSpPr>
            <p:nvPr/>
          </p:nvSpPr>
          <p:spPr bwMode="auto">
            <a:xfrm>
              <a:off x="8647" y="1958"/>
              <a:ext cx="4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9" name="Rectangle 584"/>
            <p:cNvSpPr>
              <a:spLocks noChangeArrowheads="1"/>
            </p:cNvSpPr>
            <p:nvPr/>
          </p:nvSpPr>
          <p:spPr bwMode="auto">
            <a:xfrm>
              <a:off x="8747" y="1958"/>
              <a:ext cx="273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0" name="Rectangle 585"/>
            <p:cNvSpPr>
              <a:spLocks noChangeArrowheads="1"/>
            </p:cNvSpPr>
            <p:nvPr/>
          </p:nvSpPr>
          <p:spPr bwMode="auto">
            <a:xfrm>
              <a:off x="8647" y="1958"/>
              <a:ext cx="4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1" name="Rectangle 586"/>
            <p:cNvSpPr>
              <a:spLocks noChangeArrowheads="1"/>
            </p:cNvSpPr>
            <p:nvPr/>
          </p:nvSpPr>
          <p:spPr bwMode="auto">
            <a:xfrm>
              <a:off x="8747" y="1958"/>
              <a:ext cx="273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2" name="Rectangle 587"/>
            <p:cNvSpPr>
              <a:spLocks noChangeArrowheads="1"/>
            </p:cNvSpPr>
            <p:nvPr/>
          </p:nvSpPr>
          <p:spPr bwMode="auto">
            <a:xfrm>
              <a:off x="8648" y="1961"/>
              <a:ext cx="10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3" name="Rectangle 588"/>
            <p:cNvSpPr>
              <a:spLocks noChangeArrowheads="1"/>
            </p:cNvSpPr>
            <p:nvPr/>
          </p:nvSpPr>
          <p:spPr bwMode="auto">
            <a:xfrm>
              <a:off x="8728" y="1961"/>
              <a:ext cx="29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4" name="Rectangle 589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5" name="Rectangle 590"/>
            <p:cNvSpPr>
              <a:spLocks noChangeArrowheads="1"/>
            </p:cNvSpPr>
            <p:nvPr/>
          </p:nvSpPr>
          <p:spPr bwMode="auto">
            <a:xfrm>
              <a:off x="8728" y="1961"/>
              <a:ext cx="29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6" name="Rectangle 591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7" name="Rectangle 592"/>
            <p:cNvSpPr>
              <a:spLocks noChangeArrowheads="1"/>
            </p:cNvSpPr>
            <p:nvPr/>
          </p:nvSpPr>
          <p:spPr bwMode="auto">
            <a:xfrm>
              <a:off x="8727" y="1961"/>
              <a:ext cx="293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8" name="Rectangle 593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9" name="Rectangle 594"/>
            <p:cNvSpPr>
              <a:spLocks noChangeArrowheads="1"/>
            </p:cNvSpPr>
            <p:nvPr/>
          </p:nvSpPr>
          <p:spPr bwMode="auto">
            <a:xfrm>
              <a:off x="8726" y="1961"/>
              <a:ext cx="294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0" name="Rectangle 595"/>
            <p:cNvSpPr>
              <a:spLocks noChangeArrowheads="1"/>
            </p:cNvSpPr>
            <p:nvPr/>
          </p:nvSpPr>
          <p:spPr bwMode="auto">
            <a:xfrm>
              <a:off x="8648" y="1961"/>
              <a:ext cx="1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1" name="Rectangle 596"/>
            <p:cNvSpPr>
              <a:spLocks noChangeArrowheads="1"/>
            </p:cNvSpPr>
            <p:nvPr/>
          </p:nvSpPr>
          <p:spPr bwMode="auto">
            <a:xfrm>
              <a:off x="8724" y="1961"/>
              <a:ext cx="296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2" name="Rectangle 597"/>
            <p:cNvSpPr>
              <a:spLocks noChangeArrowheads="1"/>
            </p:cNvSpPr>
            <p:nvPr/>
          </p:nvSpPr>
          <p:spPr bwMode="auto">
            <a:xfrm>
              <a:off x="8648" y="1964"/>
              <a:ext cx="372" cy="1"/>
            </a:xfrm>
            <a:prstGeom prst="rect">
              <a:avLst/>
            </a:prstGeom>
            <a:solidFill>
              <a:srgbClr val="F1F9F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3" name="Rectangle 598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4" name="Rectangle 599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5" name="Rectangle 600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6" name="Rectangle 601"/>
            <p:cNvSpPr>
              <a:spLocks noChangeArrowheads="1"/>
            </p:cNvSpPr>
            <p:nvPr/>
          </p:nvSpPr>
          <p:spPr bwMode="auto">
            <a:xfrm>
              <a:off x="8652" y="2006"/>
              <a:ext cx="369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7" name="Rectangle 602"/>
            <p:cNvSpPr>
              <a:spLocks noChangeArrowheads="1"/>
            </p:cNvSpPr>
            <p:nvPr/>
          </p:nvSpPr>
          <p:spPr bwMode="auto">
            <a:xfrm>
              <a:off x="8652" y="2006"/>
              <a:ext cx="369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8" name="Rectangle 603"/>
            <p:cNvSpPr>
              <a:spLocks noChangeArrowheads="1"/>
            </p:cNvSpPr>
            <p:nvPr/>
          </p:nvSpPr>
          <p:spPr bwMode="auto">
            <a:xfrm>
              <a:off x="8654" y="2010"/>
              <a:ext cx="358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9" name="Rectangle 604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0" name="Rectangle 605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1" name="Rectangle 606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2" name="Rectangle 607"/>
            <p:cNvSpPr>
              <a:spLocks noChangeArrowheads="1"/>
            </p:cNvSpPr>
            <p:nvPr/>
          </p:nvSpPr>
          <p:spPr bwMode="auto">
            <a:xfrm>
              <a:off x="8654" y="2010"/>
              <a:ext cx="356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3" name="Rectangle 608"/>
            <p:cNvSpPr>
              <a:spLocks noChangeArrowheads="1"/>
            </p:cNvSpPr>
            <p:nvPr/>
          </p:nvSpPr>
          <p:spPr bwMode="auto">
            <a:xfrm>
              <a:off x="8656" y="2013"/>
              <a:ext cx="342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4" name="Rectangle 609"/>
            <p:cNvSpPr>
              <a:spLocks noChangeArrowheads="1"/>
            </p:cNvSpPr>
            <p:nvPr/>
          </p:nvSpPr>
          <p:spPr bwMode="auto">
            <a:xfrm>
              <a:off x="8656" y="2013"/>
              <a:ext cx="341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5" name="Rectangle 610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6" name="Rectangle 611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7" name="Rectangle 612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8" name="Rectangle 613"/>
            <p:cNvSpPr>
              <a:spLocks noChangeArrowheads="1"/>
            </p:cNvSpPr>
            <p:nvPr/>
          </p:nvSpPr>
          <p:spPr bwMode="auto">
            <a:xfrm>
              <a:off x="8661" y="2017"/>
              <a:ext cx="317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9" name="Rectangle 614"/>
            <p:cNvSpPr>
              <a:spLocks noChangeArrowheads="1"/>
            </p:cNvSpPr>
            <p:nvPr/>
          </p:nvSpPr>
          <p:spPr bwMode="auto">
            <a:xfrm>
              <a:off x="8662" y="2017"/>
              <a:ext cx="316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0" name="Rectangle 615"/>
            <p:cNvSpPr>
              <a:spLocks noChangeArrowheads="1"/>
            </p:cNvSpPr>
            <p:nvPr/>
          </p:nvSpPr>
          <p:spPr bwMode="auto">
            <a:xfrm>
              <a:off x="8662" y="2017"/>
              <a:ext cx="315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1" name="Rectangle 616"/>
            <p:cNvSpPr>
              <a:spLocks noChangeArrowheads="1"/>
            </p:cNvSpPr>
            <p:nvPr/>
          </p:nvSpPr>
          <p:spPr bwMode="auto">
            <a:xfrm>
              <a:off x="8662" y="2017"/>
              <a:ext cx="314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2" name="Rectangle 617"/>
            <p:cNvSpPr>
              <a:spLocks noChangeArrowheads="1"/>
            </p:cNvSpPr>
            <p:nvPr/>
          </p:nvSpPr>
          <p:spPr bwMode="auto">
            <a:xfrm>
              <a:off x="8663" y="2017"/>
              <a:ext cx="312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3" name="Freeform 618"/>
            <p:cNvSpPr>
              <a:spLocks/>
            </p:cNvSpPr>
            <p:nvPr/>
          </p:nvSpPr>
          <p:spPr bwMode="auto">
            <a:xfrm>
              <a:off x="8648" y="1937"/>
              <a:ext cx="373" cy="84"/>
            </a:xfrm>
            <a:custGeom>
              <a:avLst/>
              <a:gdLst>
                <a:gd name="T0" fmla="*/ 0 w 3096"/>
                <a:gd name="T1" fmla="*/ 0 h 785"/>
                <a:gd name="T2" fmla="*/ 0 w 3096"/>
                <a:gd name="T3" fmla="*/ 0 h 785"/>
                <a:gd name="T4" fmla="*/ 0 w 3096"/>
                <a:gd name="T5" fmla="*/ 0 h 785"/>
                <a:gd name="T6" fmla="*/ 0 w 3096"/>
                <a:gd name="T7" fmla="*/ 0 h 785"/>
                <a:gd name="T8" fmla="*/ 0 w 3096"/>
                <a:gd name="T9" fmla="*/ 0 h 785"/>
                <a:gd name="T10" fmla="*/ 0 w 3096"/>
                <a:gd name="T11" fmla="*/ 0 h 785"/>
                <a:gd name="T12" fmla="*/ 0 w 3096"/>
                <a:gd name="T13" fmla="*/ 0 h 785"/>
                <a:gd name="T14" fmla="*/ 0 w 3096"/>
                <a:gd name="T15" fmla="*/ 0 h 785"/>
                <a:gd name="T16" fmla="*/ 0 w 3096"/>
                <a:gd name="T17" fmla="*/ 0 h 785"/>
                <a:gd name="T18" fmla="*/ 0 w 3096"/>
                <a:gd name="T19" fmla="*/ 0 h 785"/>
                <a:gd name="T20" fmla="*/ 0 w 3096"/>
                <a:gd name="T21" fmla="*/ 0 h 785"/>
                <a:gd name="T22" fmla="*/ 0 w 3096"/>
                <a:gd name="T23" fmla="*/ 0 h 785"/>
                <a:gd name="T24" fmla="*/ 0 w 3096"/>
                <a:gd name="T25" fmla="*/ 0 h 785"/>
                <a:gd name="T26" fmla="*/ 0 w 3096"/>
                <a:gd name="T27" fmla="*/ 0 h 785"/>
                <a:gd name="T28" fmla="*/ 0 w 3096"/>
                <a:gd name="T29" fmla="*/ 0 h 785"/>
                <a:gd name="T30" fmla="*/ 0 w 3096"/>
                <a:gd name="T31" fmla="*/ 0 h 785"/>
                <a:gd name="T32" fmla="*/ 0 w 3096"/>
                <a:gd name="T33" fmla="*/ 0 h 785"/>
                <a:gd name="T34" fmla="*/ 0 w 3096"/>
                <a:gd name="T35" fmla="*/ 0 h 785"/>
                <a:gd name="T36" fmla="*/ 0 w 3096"/>
                <a:gd name="T37" fmla="*/ 0 h 785"/>
                <a:gd name="T38" fmla="*/ 0 w 3096"/>
                <a:gd name="T39" fmla="*/ 0 h 785"/>
                <a:gd name="T40" fmla="*/ 0 w 3096"/>
                <a:gd name="T41" fmla="*/ 0 h 785"/>
                <a:gd name="T42" fmla="*/ 0 w 3096"/>
                <a:gd name="T43" fmla="*/ 0 h 785"/>
                <a:gd name="T44" fmla="*/ 0 w 3096"/>
                <a:gd name="T45" fmla="*/ 0 h 785"/>
                <a:gd name="T46" fmla="*/ 0 w 3096"/>
                <a:gd name="T47" fmla="*/ 0 h 785"/>
                <a:gd name="T48" fmla="*/ 0 w 3096"/>
                <a:gd name="T49" fmla="*/ 0 h 785"/>
                <a:gd name="T50" fmla="*/ 0 w 3096"/>
                <a:gd name="T51" fmla="*/ 0 h 785"/>
                <a:gd name="T52" fmla="*/ 0 w 3096"/>
                <a:gd name="T53" fmla="*/ 0 h 785"/>
                <a:gd name="T54" fmla="*/ 0 w 3096"/>
                <a:gd name="T55" fmla="*/ 0 h 785"/>
                <a:gd name="T56" fmla="*/ 0 w 3096"/>
                <a:gd name="T57" fmla="*/ 0 h 785"/>
                <a:gd name="T58" fmla="*/ 0 w 3096"/>
                <a:gd name="T59" fmla="*/ 0 h 785"/>
                <a:gd name="T60" fmla="*/ 0 w 3096"/>
                <a:gd name="T61" fmla="*/ 0 h 785"/>
                <a:gd name="T62" fmla="*/ 0 w 3096"/>
                <a:gd name="T63" fmla="*/ 0 h 785"/>
                <a:gd name="T64" fmla="*/ 0 w 3096"/>
                <a:gd name="T65" fmla="*/ 0 h 785"/>
                <a:gd name="T66" fmla="*/ 0 w 3096"/>
                <a:gd name="T67" fmla="*/ 0 h 785"/>
                <a:gd name="T68" fmla="*/ 0 w 3096"/>
                <a:gd name="T69" fmla="*/ 0 h 785"/>
                <a:gd name="T70" fmla="*/ 0 w 3096"/>
                <a:gd name="T71" fmla="*/ 0 h 785"/>
                <a:gd name="T72" fmla="*/ 0 w 3096"/>
                <a:gd name="T73" fmla="*/ 0 h 785"/>
                <a:gd name="T74" fmla="*/ 0 w 3096"/>
                <a:gd name="T75" fmla="*/ 0 h 785"/>
                <a:gd name="T76" fmla="*/ 0 w 3096"/>
                <a:gd name="T77" fmla="*/ 0 h 785"/>
                <a:gd name="T78" fmla="*/ 0 w 3096"/>
                <a:gd name="T79" fmla="*/ 0 h 785"/>
                <a:gd name="T80" fmla="*/ 0 w 3096"/>
                <a:gd name="T81" fmla="*/ 0 h 785"/>
                <a:gd name="T82" fmla="*/ 0 w 3096"/>
                <a:gd name="T83" fmla="*/ 0 h 785"/>
                <a:gd name="T84" fmla="*/ 0 w 3096"/>
                <a:gd name="T85" fmla="*/ 0 h 785"/>
                <a:gd name="T86" fmla="*/ 0 w 3096"/>
                <a:gd name="T87" fmla="*/ 0 h 785"/>
                <a:gd name="T88" fmla="*/ 0 w 3096"/>
                <a:gd name="T89" fmla="*/ 0 h 785"/>
                <a:gd name="T90" fmla="*/ 0 w 3096"/>
                <a:gd name="T91" fmla="*/ 0 h 78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096"/>
                <a:gd name="T139" fmla="*/ 0 h 785"/>
                <a:gd name="T140" fmla="*/ 3096 w 3096"/>
                <a:gd name="T141" fmla="*/ 785 h 78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096" h="785">
                  <a:moveTo>
                    <a:pt x="0" y="512"/>
                  </a:moveTo>
                  <a:lnTo>
                    <a:pt x="1" y="513"/>
                  </a:lnTo>
                  <a:lnTo>
                    <a:pt x="4" y="515"/>
                  </a:lnTo>
                  <a:lnTo>
                    <a:pt x="10" y="519"/>
                  </a:lnTo>
                  <a:lnTo>
                    <a:pt x="18" y="525"/>
                  </a:lnTo>
                  <a:lnTo>
                    <a:pt x="28" y="531"/>
                  </a:lnTo>
                  <a:lnTo>
                    <a:pt x="40" y="538"/>
                  </a:lnTo>
                  <a:lnTo>
                    <a:pt x="55" y="545"/>
                  </a:lnTo>
                  <a:lnTo>
                    <a:pt x="74" y="552"/>
                  </a:lnTo>
                  <a:lnTo>
                    <a:pt x="94" y="560"/>
                  </a:lnTo>
                  <a:lnTo>
                    <a:pt x="116" y="567"/>
                  </a:lnTo>
                  <a:lnTo>
                    <a:pt x="142" y="574"/>
                  </a:lnTo>
                  <a:lnTo>
                    <a:pt x="172" y="579"/>
                  </a:lnTo>
                  <a:lnTo>
                    <a:pt x="203" y="583"/>
                  </a:lnTo>
                  <a:lnTo>
                    <a:pt x="238" y="586"/>
                  </a:lnTo>
                  <a:lnTo>
                    <a:pt x="277" y="587"/>
                  </a:lnTo>
                  <a:lnTo>
                    <a:pt x="318" y="586"/>
                  </a:lnTo>
                  <a:lnTo>
                    <a:pt x="402" y="582"/>
                  </a:lnTo>
                  <a:lnTo>
                    <a:pt x="482" y="578"/>
                  </a:lnTo>
                  <a:lnTo>
                    <a:pt x="563" y="571"/>
                  </a:lnTo>
                  <a:lnTo>
                    <a:pt x="648" y="563"/>
                  </a:lnTo>
                  <a:lnTo>
                    <a:pt x="693" y="557"/>
                  </a:lnTo>
                  <a:lnTo>
                    <a:pt x="740" y="549"/>
                  </a:lnTo>
                  <a:lnTo>
                    <a:pt x="789" y="541"/>
                  </a:lnTo>
                  <a:lnTo>
                    <a:pt x="841" y="531"/>
                  </a:lnTo>
                  <a:lnTo>
                    <a:pt x="897" y="519"/>
                  </a:lnTo>
                  <a:lnTo>
                    <a:pt x="957" y="505"/>
                  </a:lnTo>
                  <a:lnTo>
                    <a:pt x="1019" y="489"/>
                  </a:lnTo>
                  <a:lnTo>
                    <a:pt x="1088" y="472"/>
                  </a:lnTo>
                  <a:lnTo>
                    <a:pt x="1182" y="448"/>
                  </a:lnTo>
                  <a:lnTo>
                    <a:pt x="1269" y="422"/>
                  </a:lnTo>
                  <a:lnTo>
                    <a:pt x="1353" y="395"/>
                  </a:lnTo>
                  <a:lnTo>
                    <a:pt x="1435" y="370"/>
                  </a:lnTo>
                  <a:lnTo>
                    <a:pt x="1516" y="343"/>
                  </a:lnTo>
                  <a:lnTo>
                    <a:pt x="1600" y="317"/>
                  </a:lnTo>
                  <a:lnTo>
                    <a:pt x="1687" y="291"/>
                  </a:lnTo>
                  <a:lnTo>
                    <a:pt x="1781" y="264"/>
                  </a:lnTo>
                  <a:lnTo>
                    <a:pt x="1792" y="261"/>
                  </a:lnTo>
                  <a:lnTo>
                    <a:pt x="1804" y="257"/>
                  </a:lnTo>
                  <a:lnTo>
                    <a:pt x="1820" y="252"/>
                  </a:lnTo>
                  <a:lnTo>
                    <a:pt x="1838" y="247"/>
                  </a:lnTo>
                  <a:lnTo>
                    <a:pt x="1858" y="241"/>
                  </a:lnTo>
                  <a:lnTo>
                    <a:pt x="1880" y="234"/>
                  </a:lnTo>
                  <a:lnTo>
                    <a:pt x="1905" y="227"/>
                  </a:lnTo>
                  <a:lnTo>
                    <a:pt x="1919" y="224"/>
                  </a:lnTo>
                  <a:lnTo>
                    <a:pt x="1934" y="219"/>
                  </a:lnTo>
                  <a:lnTo>
                    <a:pt x="1965" y="211"/>
                  </a:lnTo>
                  <a:lnTo>
                    <a:pt x="1999" y="202"/>
                  </a:lnTo>
                  <a:lnTo>
                    <a:pt x="2038" y="193"/>
                  </a:lnTo>
                  <a:lnTo>
                    <a:pt x="2079" y="183"/>
                  </a:lnTo>
                  <a:lnTo>
                    <a:pt x="2122" y="172"/>
                  </a:lnTo>
                  <a:lnTo>
                    <a:pt x="2171" y="162"/>
                  </a:lnTo>
                  <a:lnTo>
                    <a:pt x="2223" y="151"/>
                  </a:lnTo>
                  <a:lnTo>
                    <a:pt x="2280" y="139"/>
                  </a:lnTo>
                  <a:lnTo>
                    <a:pt x="2338" y="127"/>
                  </a:lnTo>
                  <a:lnTo>
                    <a:pt x="2398" y="116"/>
                  </a:lnTo>
                  <a:lnTo>
                    <a:pt x="2524" y="93"/>
                  </a:lnTo>
                  <a:lnTo>
                    <a:pt x="2650" y="72"/>
                  </a:lnTo>
                  <a:lnTo>
                    <a:pt x="2711" y="62"/>
                  </a:lnTo>
                  <a:lnTo>
                    <a:pt x="2771" y="53"/>
                  </a:lnTo>
                  <a:lnTo>
                    <a:pt x="2827" y="44"/>
                  </a:lnTo>
                  <a:lnTo>
                    <a:pt x="2855" y="40"/>
                  </a:lnTo>
                  <a:lnTo>
                    <a:pt x="2881" y="36"/>
                  </a:lnTo>
                  <a:lnTo>
                    <a:pt x="2931" y="28"/>
                  </a:lnTo>
                  <a:lnTo>
                    <a:pt x="2976" y="22"/>
                  </a:lnTo>
                  <a:lnTo>
                    <a:pt x="3014" y="15"/>
                  </a:lnTo>
                  <a:lnTo>
                    <a:pt x="3048" y="10"/>
                  </a:lnTo>
                  <a:lnTo>
                    <a:pt x="3062" y="7"/>
                  </a:lnTo>
                  <a:lnTo>
                    <a:pt x="3074" y="5"/>
                  </a:lnTo>
                  <a:lnTo>
                    <a:pt x="3084" y="3"/>
                  </a:lnTo>
                  <a:lnTo>
                    <a:pt x="3093" y="0"/>
                  </a:lnTo>
                  <a:lnTo>
                    <a:pt x="3093" y="337"/>
                  </a:lnTo>
                  <a:lnTo>
                    <a:pt x="3094" y="399"/>
                  </a:lnTo>
                  <a:lnTo>
                    <a:pt x="3094" y="458"/>
                  </a:lnTo>
                  <a:lnTo>
                    <a:pt x="3096" y="514"/>
                  </a:lnTo>
                  <a:lnTo>
                    <a:pt x="3096" y="666"/>
                  </a:lnTo>
                  <a:lnTo>
                    <a:pt x="2953" y="698"/>
                  </a:lnTo>
                  <a:lnTo>
                    <a:pt x="2814" y="726"/>
                  </a:lnTo>
                  <a:lnTo>
                    <a:pt x="2676" y="749"/>
                  </a:lnTo>
                  <a:lnTo>
                    <a:pt x="2538" y="766"/>
                  </a:lnTo>
                  <a:lnTo>
                    <a:pt x="2398" y="777"/>
                  </a:lnTo>
                  <a:lnTo>
                    <a:pt x="2328" y="782"/>
                  </a:lnTo>
                  <a:lnTo>
                    <a:pt x="2257" y="784"/>
                  </a:lnTo>
                  <a:lnTo>
                    <a:pt x="2185" y="785"/>
                  </a:lnTo>
                  <a:lnTo>
                    <a:pt x="2111" y="784"/>
                  </a:lnTo>
                  <a:lnTo>
                    <a:pt x="2038" y="782"/>
                  </a:lnTo>
                  <a:lnTo>
                    <a:pt x="1961" y="779"/>
                  </a:lnTo>
                  <a:lnTo>
                    <a:pt x="1921" y="776"/>
                  </a:lnTo>
                  <a:lnTo>
                    <a:pt x="1879" y="775"/>
                  </a:lnTo>
                  <a:lnTo>
                    <a:pt x="1834" y="773"/>
                  </a:lnTo>
                  <a:lnTo>
                    <a:pt x="1787" y="772"/>
                  </a:lnTo>
                  <a:lnTo>
                    <a:pt x="1737" y="770"/>
                  </a:lnTo>
                  <a:lnTo>
                    <a:pt x="1686" y="769"/>
                  </a:lnTo>
                  <a:lnTo>
                    <a:pt x="1577" y="767"/>
                  </a:lnTo>
                  <a:lnTo>
                    <a:pt x="1464" y="765"/>
                  </a:lnTo>
                  <a:lnTo>
                    <a:pt x="1348" y="764"/>
                  </a:lnTo>
                  <a:lnTo>
                    <a:pt x="1111" y="763"/>
                  </a:lnTo>
                  <a:lnTo>
                    <a:pt x="776" y="763"/>
                  </a:lnTo>
                  <a:lnTo>
                    <a:pt x="726" y="764"/>
                  </a:lnTo>
                  <a:lnTo>
                    <a:pt x="678" y="764"/>
                  </a:lnTo>
                  <a:lnTo>
                    <a:pt x="631" y="765"/>
                  </a:lnTo>
                  <a:lnTo>
                    <a:pt x="588" y="765"/>
                  </a:lnTo>
                  <a:lnTo>
                    <a:pt x="548" y="766"/>
                  </a:lnTo>
                  <a:lnTo>
                    <a:pt x="509" y="767"/>
                  </a:lnTo>
                  <a:lnTo>
                    <a:pt x="475" y="767"/>
                  </a:lnTo>
                  <a:lnTo>
                    <a:pt x="444" y="768"/>
                  </a:lnTo>
                  <a:lnTo>
                    <a:pt x="417" y="769"/>
                  </a:lnTo>
                  <a:lnTo>
                    <a:pt x="393" y="770"/>
                  </a:lnTo>
                  <a:lnTo>
                    <a:pt x="352" y="771"/>
                  </a:lnTo>
                  <a:lnTo>
                    <a:pt x="315" y="771"/>
                  </a:lnTo>
                  <a:lnTo>
                    <a:pt x="280" y="769"/>
                  </a:lnTo>
                  <a:lnTo>
                    <a:pt x="248" y="767"/>
                  </a:lnTo>
                  <a:lnTo>
                    <a:pt x="220" y="764"/>
                  </a:lnTo>
                  <a:lnTo>
                    <a:pt x="195" y="760"/>
                  </a:lnTo>
                  <a:lnTo>
                    <a:pt x="172" y="756"/>
                  </a:lnTo>
                  <a:lnTo>
                    <a:pt x="152" y="752"/>
                  </a:lnTo>
                  <a:lnTo>
                    <a:pt x="136" y="748"/>
                  </a:lnTo>
                  <a:lnTo>
                    <a:pt x="121" y="743"/>
                  </a:lnTo>
                  <a:lnTo>
                    <a:pt x="110" y="739"/>
                  </a:lnTo>
                  <a:lnTo>
                    <a:pt x="100" y="735"/>
                  </a:lnTo>
                  <a:lnTo>
                    <a:pt x="92" y="732"/>
                  </a:lnTo>
                  <a:lnTo>
                    <a:pt x="87" y="729"/>
                  </a:lnTo>
                  <a:lnTo>
                    <a:pt x="85" y="728"/>
                  </a:lnTo>
                  <a:lnTo>
                    <a:pt x="84" y="727"/>
                  </a:lnTo>
                  <a:lnTo>
                    <a:pt x="82" y="726"/>
                  </a:lnTo>
                  <a:lnTo>
                    <a:pt x="79" y="723"/>
                  </a:lnTo>
                  <a:lnTo>
                    <a:pt x="72" y="718"/>
                  </a:lnTo>
                  <a:lnTo>
                    <a:pt x="65" y="709"/>
                  </a:lnTo>
                  <a:lnTo>
                    <a:pt x="55" y="696"/>
                  </a:lnTo>
                  <a:lnTo>
                    <a:pt x="45" y="679"/>
                  </a:lnTo>
                  <a:lnTo>
                    <a:pt x="34" y="658"/>
                  </a:lnTo>
                  <a:lnTo>
                    <a:pt x="21" y="632"/>
                  </a:lnTo>
                  <a:lnTo>
                    <a:pt x="14" y="614"/>
                  </a:lnTo>
                  <a:lnTo>
                    <a:pt x="9" y="594"/>
                  </a:lnTo>
                  <a:lnTo>
                    <a:pt x="3" y="554"/>
                  </a:lnTo>
                  <a:lnTo>
                    <a:pt x="1" y="537"/>
                  </a:lnTo>
                  <a:lnTo>
                    <a:pt x="0" y="525"/>
                  </a:lnTo>
                  <a:lnTo>
                    <a:pt x="0" y="512"/>
                  </a:lnTo>
                  <a:close/>
                </a:path>
              </a:pathLst>
            </a:custGeom>
            <a:solidFill>
              <a:srgbClr val="FF66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4" name="Freeform 619"/>
            <p:cNvSpPr>
              <a:spLocks/>
            </p:cNvSpPr>
            <p:nvPr/>
          </p:nvSpPr>
          <p:spPr bwMode="auto">
            <a:xfrm>
              <a:off x="9027" y="1912"/>
              <a:ext cx="27" cy="34"/>
            </a:xfrm>
            <a:custGeom>
              <a:avLst/>
              <a:gdLst>
                <a:gd name="T0" fmla="*/ 0 w 223"/>
                <a:gd name="T1" fmla="*/ 0 h 321"/>
                <a:gd name="T2" fmla="*/ 0 w 223"/>
                <a:gd name="T3" fmla="*/ 0 h 321"/>
                <a:gd name="T4" fmla="*/ 0 w 223"/>
                <a:gd name="T5" fmla="*/ 0 h 321"/>
                <a:gd name="T6" fmla="*/ 0 w 223"/>
                <a:gd name="T7" fmla="*/ 0 h 321"/>
                <a:gd name="T8" fmla="*/ 0 w 223"/>
                <a:gd name="T9" fmla="*/ 0 h 321"/>
                <a:gd name="T10" fmla="*/ 0 w 223"/>
                <a:gd name="T11" fmla="*/ 0 h 321"/>
                <a:gd name="T12" fmla="*/ 0 w 223"/>
                <a:gd name="T13" fmla="*/ 0 h 321"/>
                <a:gd name="T14" fmla="*/ 0 w 223"/>
                <a:gd name="T15" fmla="*/ 0 h 321"/>
                <a:gd name="T16" fmla="*/ 0 w 223"/>
                <a:gd name="T17" fmla="*/ 0 h 321"/>
                <a:gd name="T18" fmla="*/ 0 w 223"/>
                <a:gd name="T19" fmla="*/ 0 h 321"/>
                <a:gd name="T20" fmla="*/ 0 w 223"/>
                <a:gd name="T21" fmla="*/ 0 h 321"/>
                <a:gd name="T22" fmla="*/ 0 w 223"/>
                <a:gd name="T23" fmla="*/ 0 h 321"/>
                <a:gd name="T24" fmla="*/ 0 w 223"/>
                <a:gd name="T25" fmla="*/ 0 h 321"/>
                <a:gd name="T26" fmla="*/ 0 w 223"/>
                <a:gd name="T27" fmla="*/ 0 h 321"/>
                <a:gd name="T28" fmla="*/ 0 w 223"/>
                <a:gd name="T29" fmla="*/ 0 h 321"/>
                <a:gd name="T30" fmla="*/ 0 w 223"/>
                <a:gd name="T31" fmla="*/ 0 h 321"/>
                <a:gd name="T32" fmla="*/ 0 w 223"/>
                <a:gd name="T33" fmla="*/ 0 h 321"/>
                <a:gd name="T34" fmla="*/ 0 w 223"/>
                <a:gd name="T35" fmla="*/ 0 h 321"/>
                <a:gd name="T36" fmla="*/ 0 w 223"/>
                <a:gd name="T37" fmla="*/ 0 h 321"/>
                <a:gd name="T38" fmla="*/ 0 w 223"/>
                <a:gd name="T39" fmla="*/ 0 h 321"/>
                <a:gd name="T40" fmla="*/ 0 w 223"/>
                <a:gd name="T41" fmla="*/ 0 h 321"/>
                <a:gd name="T42" fmla="*/ 0 w 223"/>
                <a:gd name="T43" fmla="*/ 0 h 321"/>
                <a:gd name="T44" fmla="*/ 0 w 223"/>
                <a:gd name="T45" fmla="*/ 0 h 321"/>
                <a:gd name="T46" fmla="*/ 0 w 223"/>
                <a:gd name="T47" fmla="*/ 0 h 321"/>
                <a:gd name="T48" fmla="*/ 0 w 223"/>
                <a:gd name="T49" fmla="*/ 0 h 321"/>
                <a:gd name="T50" fmla="*/ 0 w 223"/>
                <a:gd name="T51" fmla="*/ 0 h 321"/>
                <a:gd name="T52" fmla="*/ 0 w 223"/>
                <a:gd name="T53" fmla="*/ 0 h 321"/>
                <a:gd name="T54" fmla="*/ 0 w 223"/>
                <a:gd name="T55" fmla="*/ 0 h 321"/>
                <a:gd name="T56" fmla="*/ 0 w 223"/>
                <a:gd name="T57" fmla="*/ 0 h 321"/>
                <a:gd name="T58" fmla="*/ 0 w 223"/>
                <a:gd name="T59" fmla="*/ 0 h 321"/>
                <a:gd name="T60" fmla="*/ 0 w 223"/>
                <a:gd name="T61" fmla="*/ 0 h 321"/>
                <a:gd name="T62" fmla="*/ 0 w 223"/>
                <a:gd name="T63" fmla="*/ 0 h 321"/>
                <a:gd name="T64" fmla="*/ 0 w 223"/>
                <a:gd name="T65" fmla="*/ 0 h 321"/>
                <a:gd name="T66" fmla="*/ 0 w 223"/>
                <a:gd name="T67" fmla="*/ 0 h 321"/>
                <a:gd name="T68" fmla="*/ 0 w 223"/>
                <a:gd name="T69" fmla="*/ 0 h 321"/>
                <a:gd name="T70" fmla="*/ 0 w 223"/>
                <a:gd name="T71" fmla="*/ 0 h 32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3"/>
                <a:gd name="T109" fmla="*/ 0 h 321"/>
                <a:gd name="T110" fmla="*/ 223 w 223"/>
                <a:gd name="T111" fmla="*/ 321 h 32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3" h="321">
                  <a:moveTo>
                    <a:pt x="0" y="0"/>
                  </a:moveTo>
                  <a:lnTo>
                    <a:pt x="2" y="0"/>
                  </a:lnTo>
                  <a:lnTo>
                    <a:pt x="9" y="1"/>
                  </a:lnTo>
                  <a:lnTo>
                    <a:pt x="19" y="3"/>
                  </a:lnTo>
                  <a:lnTo>
                    <a:pt x="31" y="5"/>
                  </a:lnTo>
                  <a:lnTo>
                    <a:pt x="45" y="9"/>
                  </a:lnTo>
                  <a:lnTo>
                    <a:pt x="61" y="15"/>
                  </a:lnTo>
                  <a:lnTo>
                    <a:pt x="79" y="22"/>
                  </a:lnTo>
                  <a:lnTo>
                    <a:pt x="96" y="31"/>
                  </a:lnTo>
                  <a:lnTo>
                    <a:pt x="115" y="42"/>
                  </a:lnTo>
                  <a:lnTo>
                    <a:pt x="136" y="56"/>
                  </a:lnTo>
                  <a:lnTo>
                    <a:pt x="177" y="88"/>
                  </a:lnTo>
                  <a:lnTo>
                    <a:pt x="196" y="102"/>
                  </a:lnTo>
                  <a:lnTo>
                    <a:pt x="210" y="114"/>
                  </a:lnTo>
                  <a:lnTo>
                    <a:pt x="216" y="119"/>
                  </a:lnTo>
                  <a:lnTo>
                    <a:pt x="220" y="122"/>
                  </a:lnTo>
                  <a:lnTo>
                    <a:pt x="222" y="125"/>
                  </a:lnTo>
                  <a:lnTo>
                    <a:pt x="223" y="126"/>
                  </a:lnTo>
                  <a:lnTo>
                    <a:pt x="213" y="321"/>
                  </a:lnTo>
                  <a:lnTo>
                    <a:pt x="212" y="320"/>
                  </a:lnTo>
                  <a:lnTo>
                    <a:pt x="210" y="318"/>
                  </a:lnTo>
                  <a:lnTo>
                    <a:pt x="201" y="310"/>
                  </a:lnTo>
                  <a:lnTo>
                    <a:pt x="188" y="300"/>
                  </a:lnTo>
                  <a:lnTo>
                    <a:pt x="172" y="286"/>
                  </a:lnTo>
                  <a:lnTo>
                    <a:pt x="133" y="257"/>
                  </a:lnTo>
                  <a:lnTo>
                    <a:pt x="113" y="243"/>
                  </a:lnTo>
                  <a:lnTo>
                    <a:pt x="96" y="232"/>
                  </a:lnTo>
                  <a:lnTo>
                    <a:pt x="80" y="225"/>
                  </a:lnTo>
                  <a:lnTo>
                    <a:pt x="64" y="218"/>
                  </a:lnTo>
                  <a:lnTo>
                    <a:pt x="49" y="214"/>
                  </a:lnTo>
                  <a:lnTo>
                    <a:pt x="34" y="212"/>
                  </a:lnTo>
                  <a:lnTo>
                    <a:pt x="22" y="210"/>
                  </a:lnTo>
                  <a:lnTo>
                    <a:pt x="12" y="209"/>
                  </a:lnTo>
                  <a:lnTo>
                    <a:pt x="5" y="209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5" name="Freeform 620"/>
            <p:cNvSpPr>
              <a:spLocks/>
            </p:cNvSpPr>
            <p:nvPr/>
          </p:nvSpPr>
          <p:spPr bwMode="auto">
            <a:xfrm>
              <a:off x="9027" y="1936"/>
              <a:ext cx="27" cy="73"/>
            </a:xfrm>
            <a:custGeom>
              <a:avLst/>
              <a:gdLst>
                <a:gd name="T0" fmla="*/ 0 w 221"/>
                <a:gd name="T1" fmla="*/ 0 h 682"/>
                <a:gd name="T2" fmla="*/ 0 w 221"/>
                <a:gd name="T3" fmla="*/ 0 h 682"/>
                <a:gd name="T4" fmla="*/ 0 w 221"/>
                <a:gd name="T5" fmla="*/ 0 h 682"/>
                <a:gd name="T6" fmla="*/ 0 w 221"/>
                <a:gd name="T7" fmla="*/ 0 h 682"/>
                <a:gd name="T8" fmla="*/ 0 w 221"/>
                <a:gd name="T9" fmla="*/ 0 h 682"/>
                <a:gd name="T10" fmla="*/ 0 w 221"/>
                <a:gd name="T11" fmla="*/ 0 h 682"/>
                <a:gd name="T12" fmla="*/ 0 w 221"/>
                <a:gd name="T13" fmla="*/ 0 h 682"/>
                <a:gd name="T14" fmla="*/ 0 w 221"/>
                <a:gd name="T15" fmla="*/ 0 h 682"/>
                <a:gd name="T16" fmla="*/ 0 w 221"/>
                <a:gd name="T17" fmla="*/ 0 h 682"/>
                <a:gd name="T18" fmla="*/ 0 w 221"/>
                <a:gd name="T19" fmla="*/ 0 h 682"/>
                <a:gd name="T20" fmla="*/ 0 w 221"/>
                <a:gd name="T21" fmla="*/ 0 h 682"/>
                <a:gd name="T22" fmla="*/ 0 w 221"/>
                <a:gd name="T23" fmla="*/ 0 h 682"/>
                <a:gd name="T24" fmla="*/ 0 w 221"/>
                <a:gd name="T25" fmla="*/ 0 h 682"/>
                <a:gd name="T26" fmla="*/ 0 w 221"/>
                <a:gd name="T27" fmla="*/ 0 h 682"/>
                <a:gd name="T28" fmla="*/ 0 w 221"/>
                <a:gd name="T29" fmla="*/ 0 h 682"/>
                <a:gd name="T30" fmla="*/ 0 w 221"/>
                <a:gd name="T31" fmla="*/ 0 h 682"/>
                <a:gd name="T32" fmla="*/ 0 w 221"/>
                <a:gd name="T33" fmla="*/ 0 h 682"/>
                <a:gd name="T34" fmla="*/ 0 w 221"/>
                <a:gd name="T35" fmla="*/ 0 h 682"/>
                <a:gd name="T36" fmla="*/ 0 w 221"/>
                <a:gd name="T37" fmla="*/ 0 h 682"/>
                <a:gd name="T38" fmla="*/ 0 w 221"/>
                <a:gd name="T39" fmla="*/ 0 h 682"/>
                <a:gd name="T40" fmla="*/ 0 w 221"/>
                <a:gd name="T41" fmla="*/ 0 h 682"/>
                <a:gd name="T42" fmla="*/ 0 w 221"/>
                <a:gd name="T43" fmla="*/ 0 h 682"/>
                <a:gd name="T44" fmla="*/ 0 w 221"/>
                <a:gd name="T45" fmla="*/ 0 h 682"/>
                <a:gd name="T46" fmla="*/ 0 w 221"/>
                <a:gd name="T47" fmla="*/ 0 h 682"/>
                <a:gd name="T48" fmla="*/ 0 w 221"/>
                <a:gd name="T49" fmla="*/ 0 h 682"/>
                <a:gd name="T50" fmla="*/ 0 w 221"/>
                <a:gd name="T51" fmla="*/ 0 h 682"/>
                <a:gd name="T52" fmla="*/ 0 w 221"/>
                <a:gd name="T53" fmla="*/ 0 h 682"/>
                <a:gd name="T54" fmla="*/ 0 w 221"/>
                <a:gd name="T55" fmla="*/ 0 h 682"/>
                <a:gd name="T56" fmla="*/ 0 w 221"/>
                <a:gd name="T57" fmla="*/ 0 h 682"/>
                <a:gd name="T58" fmla="*/ 0 w 221"/>
                <a:gd name="T59" fmla="*/ 0 h 682"/>
                <a:gd name="T60" fmla="*/ 0 w 221"/>
                <a:gd name="T61" fmla="*/ 0 h 682"/>
                <a:gd name="T62" fmla="*/ 0 w 221"/>
                <a:gd name="T63" fmla="*/ 0 h 682"/>
                <a:gd name="T64" fmla="*/ 0 w 221"/>
                <a:gd name="T65" fmla="*/ 0 h 682"/>
                <a:gd name="T66" fmla="*/ 0 w 221"/>
                <a:gd name="T67" fmla="*/ 0 h 682"/>
                <a:gd name="T68" fmla="*/ 0 w 221"/>
                <a:gd name="T69" fmla="*/ 0 h 682"/>
                <a:gd name="T70" fmla="*/ 0 w 221"/>
                <a:gd name="T71" fmla="*/ 0 h 682"/>
                <a:gd name="T72" fmla="*/ 0 w 221"/>
                <a:gd name="T73" fmla="*/ 0 h 682"/>
                <a:gd name="T74" fmla="*/ 0 w 221"/>
                <a:gd name="T75" fmla="*/ 0 h 682"/>
                <a:gd name="T76" fmla="*/ 0 w 221"/>
                <a:gd name="T77" fmla="*/ 0 h 682"/>
                <a:gd name="T78" fmla="*/ 0 w 221"/>
                <a:gd name="T79" fmla="*/ 0 h 682"/>
                <a:gd name="T80" fmla="*/ 0 w 221"/>
                <a:gd name="T81" fmla="*/ 0 h 682"/>
                <a:gd name="T82" fmla="*/ 0 w 221"/>
                <a:gd name="T83" fmla="*/ 0 h 682"/>
                <a:gd name="T84" fmla="*/ 0 w 221"/>
                <a:gd name="T85" fmla="*/ 0 h 682"/>
                <a:gd name="T86" fmla="*/ 0 w 221"/>
                <a:gd name="T87" fmla="*/ 0 h 682"/>
                <a:gd name="T88" fmla="*/ 0 w 221"/>
                <a:gd name="T89" fmla="*/ 0 h 682"/>
                <a:gd name="T90" fmla="*/ 0 w 221"/>
                <a:gd name="T91" fmla="*/ 0 h 6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21"/>
                <a:gd name="T139" fmla="*/ 0 h 682"/>
                <a:gd name="T140" fmla="*/ 221 w 221"/>
                <a:gd name="T141" fmla="*/ 682 h 68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21" h="682">
                  <a:moveTo>
                    <a:pt x="8" y="0"/>
                  </a:moveTo>
                  <a:lnTo>
                    <a:pt x="10" y="0"/>
                  </a:lnTo>
                  <a:lnTo>
                    <a:pt x="17" y="1"/>
                  </a:lnTo>
                  <a:lnTo>
                    <a:pt x="27" y="3"/>
                  </a:lnTo>
                  <a:lnTo>
                    <a:pt x="40" y="5"/>
                  </a:lnTo>
                  <a:lnTo>
                    <a:pt x="55" y="10"/>
                  </a:lnTo>
                  <a:lnTo>
                    <a:pt x="73" y="15"/>
                  </a:lnTo>
                  <a:lnTo>
                    <a:pt x="90" y="23"/>
                  </a:lnTo>
                  <a:lnTo>
                    <a:pt x="109" y="31"/>
                  </a:lnTo>
                  <a:lnTo>
                    <a:pt x="126" y="43"/>
                  </a:lnTo>
                  <a:lnTo>
                    <a:pt x="145" y="57"/>
                  </a:lnTo>
                  <a:lnTo>
                    <a:pt x="183" y="90"/>
                  </a:lnTo>
                  <a:lnTo>
                    <a:pt x="198" y="105"/>
                  </a:lnTo>
                  <a:lnTo>
                    <a:pt x="210" y="116"/>
                  </a:lnTo>
                  <a:lnTo>
                    <a:pt x="215" y="122"/>
                  </a:lnTo>
                  <a:lnTo>
                    <a:pt x="219" y="125"/>
                  </a:lnTo>
                  <a:lnTo>
                    <a:pt x="220" y="127"/>
                  </a:lnTo>
                  <a:lnTo>
                    <a:pt x="221" y="128"/>
                  </a:lnTo>
                  <a:lnTo>
                    <a:pt x="211" y="328"/>
                  </a:lnTo>
                  <a:lnTo>
                    <a:pt x="211" y="330"/>
                  </a:lnTo>
                  <a:lnTo>
                    <a:pt x="210" y="336"/>
                  </a:lnTo>
                  <a:lnTo>
                    <a:pt x="210" y="345"/>
                  </a:lnTo>
                  <a:lnTo>
                    <a:pt x="209" y="358"/>
                  </a:lnTo>
                  <a:lnTo>
                    <a:pt x="208" y="374"/>
                  </a:lnTo>
                  <a:lnTo>
                    <a:pt x="205" y="391"/>
                  </a:lnTo>
                  <a:lnTo>
                    <a:pt x="203" y="411"/>
                  </a:lnTo>
                  <a:lnTo>
                    <a:pt x="199" y="431"/>
                  </a:lnTo>
                  <a:lnTo>
                    <a:pt x="191" y="477"/>
                  </a:lnTo>
                  <a:lnTo>
                    <a:pt x="181" y="524"/>
                  </a:lnTo>
                  <a:lnTo>
                    <a:pt x="168" y="569"/>
                  </a:lnTo>
                  <a:lnTo>
                    <a:pt x="160" y="589"/>
                  </a:lnTo>
                  <a:lnTo>
                    <a:pt x="151" y="608"/>
                  </a:lnTo>
                  <a:lnTo>
                    <a:pt x="141" y="626"/>
                  </a:lnTo>
                  <a:lnTo>
                    <a:pt x="131" y="639"/>
                  </a:lnTo>
                  <a:lnTo>
                    <a:pt x="120" y="651"/>
                  </a:lnTo>
                  <a:lnTo>
                    <a:pt x="108" y="660"/>
                  </a:lnTo>
                  <a:lnTo>
                    <a:pt x="95" y="667"/>
                  </a:lnTo>
                  <a:lnTo>
                    <a:pt x="83" y="672"/>
                  </a:lnTo>
                  <a:lnTo>
                    <a:pt x="58" y="680"/>
                  </a:lnTo>
                  <a:lnTo>
                    <a:pt x="35" y="682"/>
                  </a:lnTo>
                  <a:lnTo>
                    <a:pt x="18" y="681"/>
                  </a:lnTo>
                  <a:lnTo>
                    <a:pt x="5" y="680"/>
                  </a:lnTo>
                  <a:lnTo>
                    <a:pt x="2" y="679"/>
                  </a:lnTo>
                  <a:lnTo>
                    <a:pt x="0" y="679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6" name="Freeform 621"/>
            <p:cNvSpPr>
              <a:spLocks/>
            </p:cNvSpPr>
            <p:nvPr/>
          </p:nvSpPr>
          <p:spPr bwMode="auto">
            <a:xfrm>
              <a:off x="8647" y="1934"/>
              <a:ext cx="203" cy="39"/>
            </a:xfrm>
            <a:custGeom>
              <a:avLst/>
              <a:gdLst>
                <a:gd name="T0" fmla="*/ 0 w 1682"/>
                <a:gd name="T1" fmla="*/ 0 h 367"/>
                <a:gd name="T2" fmla="*/ 0 w 1682"/>
                <a:gd name="T3" fmla="*/ 0 h 367"/>
                <a:gd name="T4" fmla="*/ 0 w 1682"/>
                <a:gd name="T5" fmla="*/ 0 h 367"/>
                <a:gd name="T6" fmla="*/ 0 w 1682"/>
                <a:gd name="T7" fmla="*/ 0 h 367"/>
                <a:gd name="T8" fmla="*/ 0 w 1682"/>
                <a:gd name="T9" fmla="*/ 0 h 367"/>
                <a:gd name="T10" fmla="*/ 0 w 1682"/>
                <a:gd name="T11" fmla="*/ 0 h 367"/>
                <a:gd name="T12" fmla="*/ 0 w 1682"/>
                <a:gd name="T13" fmla="*/ 0 h 367"/>
                <a:gd name="T14" fmla="*/ 0 w 1682"/>
                <a:gd name="T15" fmla="*/ 0 h 367"/>
                <a:gd name="T16" fmla="*/ 0 w 1682"/>
                <a:gd name="T17" fmla="*/ 0 h 367"/>
                <a:gd name="T18" fmla="*/ 0 w 1682"/>
                <a:gd name="T19" fmla="*/ 0 h 367"/>
                <a:gd name="T20" fmla="*/ 0 w 1682"/>
                <a:gd name="T21" fmla="*/ 0 h 367"/>
                <a:gd name="T22" fmla="*/ 0 w 1682"/>
                <a:gd name="T23" fmla="*/ 0 h 367"/>
                <a:gd name="T24" fmla="*/ 0 w 1682"/>
                <a:gd name="T25" fmla="*/ 0 h 367"/>
                <a:gd name="T26" fmla="*/ 0 w 1682"/>
                <a:gd name="T27" fmla="*/ 0 h 367"/>
                <a:gd name="T28" fmla="*/ 0 w 1682"/>
                <a:gd name="T29" fmla="*/ 0 h 367"/>
                <a:gd name="T30" fmla="*/ 0 w 1682"/>
                <a:gd name="T31" fmla="*/ 0 h 367"/>
                <a:gd name="T32" fmla="*/ 0 w 1682"/>
                <a:gd name="T33" fmla="*/ 0 h 367"/>
                <a:gd name="T34" fmla="*/ 0 w 1682"/>
                <a:gd name="T35" fmla="*/ 0 h 367"/>
                <a:gd name="T36" fmla="*/ 0 w 1682"/>
                <a:gd name="T37" fmla="*/ 0 h 367"/>
                <a:gd name="T38" fmla="*/ 0 w 1682"/>
                <a:gd name="T39" fmla="*/ 0 h 367"/>
                <a:gd name="T40" fmla="*/ 0 w 1682"/>
                <a:gd name="T41" fmla="*/ 0 h 367"/>
                <a:gd name="T42" fmla="*/ 0 w 1682"/>
                <a:gd name="T43" fmla="*/ 0 h 367"/>
                <a:gd name="T44" fmla="*/ 0 w 1682"/>
                <a:gd name="T45" fmla="*/ 0 h 367"/>
                <a:gd name="T46" fmla="*/ 0 w 1682"/>
                <a:gd name="T47" fmla="*/ 0 h 367"/>
                <a:gd name="T48" fmla="*/ 0 w 1682"/>
                <a:gd name="T49" fmla="*/ 0 h 367"/>
                <a:gd name="T50" fmla="*/ 0 w 1682"/>
                <a:gd name="T51" fmla="*/ 0 h 367"/>
                <a:gd name="T52" fmla="*/ 0 w 1682"/>
                <a:gd name="T53" fmla="*/ 0 h 367"/>
                <a:gd name="T54" fmla="*/ 0 w 1682"/>
                <a:gd name="T55" fmla="*/ 0 h 367"/>
                <a:gd name="T56" fmla="*/ 0 w 1682"/>
                <a:gd name="T57" fmla="*/ 0 h 367"/>
                <a:gd name="T58" fmla="*/ 0 w 1682"/>
                <a:gd name="T59" fmla="*/ 0 h 367"/>
                <a:gd name="T60" fmla="*/ 0 w 1682"/>
                <a:gd name="T61" fmla="*/ 0 h 367"/>
                <a:gd name="T62" fmla="*/ 0 w 1682"/>
                <a:gd name="T63" fmla="*/ 0 h 367"/>
                <a:gd name="T64" fmla="*/ 0 w 1682"/>
                <a:gd name="T65" fmla="*/ 0 h 367"/>
                <a:gd name="T66" fmla="*/ 0 w 1682"/>
                <a:gd name="T67" fmla="*/ 0 h 367"/>
                <a:gd name="T68" fmla="*/ 0 w 1682"/>
                <a:gd name="T69" fmla="*/ 0 h 367"/>
                <a:gd name="T70" fmla="*/ 0 w 1682"/>
                <a:gd name="T71" fmla="*/ 0 h 367"/>
                <a:gd name="T72" fmla="*/ 0 w 1682"/>
                <a:gd name="T73" fmla="*/ 0 h 367"/>
                <a:gd name="T74" fmla="*/ 0 w 1682"/>
                <a:gd name="T75" fmla="*/ 0 h 367"/>
                <a:gd name="T76" fmla="*/ 0 w 1682"/>
                <a:gd name="T77" fmla="*/ 0 h 367"/>
                <a:gd name="T78" fmla="*/ 0 w 1682"/>
                <a:gd name="T79" fmla="*/ 0 h 367"/>
                <a:gd name="T80" fmla="*/ 0 w 1682"/>
                <a:gd name="T81" fmla="*/ 0 h 367"/>
                <a:gd name="T82" fmla="*/ 0 w 1682"/>
                <a:gd name="T83" fmla="*/ 0 h 367"/>
                <a:gd name="T84" fmla="*/ 0 w 1682"/>
                <a:gd name="T85" fmla="*/ 0 h 367"/>
                <a:gd name="T86" fmla="*/ 0 w 1682"/>
                <a:gd name="T87" fmla="*/ 0 h 367"/>
                <a:gd name="T88" fmla="*/ 0 w 1682"/>
                <a:gd name="T89" fmla="*/ 0 h 367"/>
                <a:gd name="T90" fmla="*/ 0 w 1682"/>
                <a:gd name="T91" fmla="*/ 0 h 367"/>
                <a:gd name="T92" fmla="*/ 0 w 1682"/>
                <a:gd name="T93" fmla="*/ 0 h 367"/>
                <a:gd name="T94" fmla="*/ 0 w 1682"/>
                <a:gd name="T95" fmla="*/ 0 h 367"/>
                <a:gd name="T96" fmla="*/ 0 w 1682"/>
                <a:gd name="T97" fmla="*/ 0 h 367"/>
                <a:gd name="T98" fmla="*/ 0 w 1682"/>
                <a:gd name="T99" fmla="*/ 0 h 367"/>
                <a:gd name="T100" fmla="*/ 0 w 1682"/>
                <a:gd name="T101" fmla="*/ 0 h 367"/>
                <a:gd name="T102" fmla="*/ 0 w 1682"/>
                <a:gd name="T103" fmla="*/ 0 h 36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82"/>
                <a:gd name="T157" fmla="*/ 0 h 367"/>
                <a:gd name="T158" fmla="*/ 1682 w 1682"/>
                <a:gd name="T159" fmla="*/ 367 h 36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82" h="367">
                  <a:moveTo>
                    <a:pt x="0" y="269"/>
                  </a:moveTo>
                  <a:lnTo>
                    <a:pt x="1" y="270"/>
                  </a:lnTo>
                  <a:lnTo>
                    <a:pt x="4" y="272"/>
                  </a:lnTo>
                  <a:lnTo>
                    <a:pt x="9" y="277"/>
                  </a:lnTo>
                  <a:lnTo>
                    <a:pt x="15" y="282"/>
                  </a:lnTo>
                  <a:lnTo>
                    <a:pt x="25" y="287"/>
                  </a:lnTo>
                  <a:lnTo>
                    <a:pt x="36" y="294"/>
                  </a:lnTo>
                  <a:lnTo>
                    <a:pt x="50" y="301"/>
                  </a:lnTo>
                  <a:lnTo>
                    <a:pt x="66" y="309"/>
                  </a:lnTo>
                  <a:lnTo>
                    <a:pt x="86" y="315"/>
                  </a:lnTo>
                  <a:lnTo>
                    <a:pt x="107" y="321"/>
                  </a:lnTo>
                  <a:lnTo>
                    <a:pt x="132" y="328"/>
                  </a:lnTo>
                  <a:lnTo>
                    <a:pt x="161" y="333"/>
                  </a:lnTo>
                  <a:lnTo>
                    <a:pt x="192" y="337"/>
                  </a:lnTo>
                  <a:lnTo>
                    <a:pt x="226" y="340"/>
                  </a:lnTo>
                  <a:lnTo>
                    <a:pt x="263" y="342"/>
                  </a:lnTo>
                  <a:lnTo>
                    <a:pt x="305" y="341"/>
                  </a:lnTo>
                  <a:lnTo>
                    <a:pt x="346" y="338"/>
                  </a:lnTo>
                  <a:lnTo>
                    <a:pt x="384" y="336"/>
                  </a:lnTo>
                  <a:lnTo>
                    <a:pt x="421" y="333"/>
                  </a:lnTo>
                  <a:lnTo>
                    <a:pt x="454" y="331"/>
                  </a:lnTo>
                  <a:lnTo>
                    <a:pt x="522" y="322"/>
                  </a:lnTo>
                  <a:lnTo>
                    <a:pt x="589" y="312"/>
                  </a:lnTo>
                  <a:lnTo>
                    <a:pt x="625" y="304"/>
                  </a:lnTo>
                  <a:lnTo>
                    <a:pt x="664" y="296"/>
                  </a:lnTo>
                  <a:lnTo>
                    <a:pt x="705" y="286"/>
                  </a:lnTo>
                  <a:lnTo>
                    <a:pt x="750" y="275"/>
                  </a:lnTo>
                  <a:lnTo>
                    <a:pt x="800" y="263"/>
                  </a:lnTo>
                  <a:lnTo>
                    <a:pt x="855" y="249"/>
                  </a:lnTo>
                  <a:lnTo>
                    <a:pt x="915" y="234"/>
                  </a:lnTo>
                  <a:lnTo>
                    <a:pt x="948" y="224"/>
                  </a:lnTo>
                  <a:lnTo>
                    <a:pt x="982" y="216"/>
                  </a:lnTo>
                  <a:lnTo>
                    <a:pt x="1017" y="206"/>
                  </a:lnTo>
                  <a:lnTo>
                    <a:pt x="1049" y="198"/>
                  </a:lnTo>
                  <a:lnTo>
                    <a:pt x="1079" y="190"/>
                  </a:lnTo>
                  <a:lnTo>
                    <a:pt x="1107" y="183"/>
                  </a:lnTo>
                  <a:lnTo>
                    <a:pt x="1133" y="175"/>
                  </a:lnTo>
                  <a:lnTo>
                    <a:pt x="1157" y="169"/>
                  </a:lnTo>
                  <a:lnTo>
                    <a:pt x="1200" y="156"/>
                  </a:lnTo>
                  <a:lnTo>
                    <a:pt x="1239" y="145"/>
                  </a:lnTo>
                  <a:lnTo>
                    <a:pt x="1274" y="135"/>
                  </a:lnTo>
                  <a:lnTo>
                    <a:pt x="1336" y="115"/>
                  </a:lnTo>
                  <a:lnTo>
                    <a:pt x="1397" y="95"/>
                  </a:lnTo>
                  <a:lnTo>
                    <a:pt x="1431" y="83"/>
                  </a:lnTo>
                  <a:lnTo>
                    <a:pt x="1469" y="71"/>
                  </a:lnTo>
                  <a:lnTo>
                    <a:pt x="1511" y="56"/>
                  </a:lnTo>
                  <a:lnTo>
                    <a:pt x="1535" y="48"/>
                  </a:lnTo>
                  <a:lnTo>
                    <a:pt x="1560" y="40"/>
                  </a:lnTo>
                  <a:lnTo>
                    <a:pt x="1586" y="31"/>
                  </a:lnTo>
                  <a:lnTo>
                    <a:pt x="1615" y="21"/>
                  </a:lnTo>
                  <a:lnTo>
                    <a:pt x="1646" y="11"/>
                  </a:lnTo>
                  <a:lnTo>
                    <a:pt x="1679" y="0"/>
                  </a:lnTo>
                  <a:lnTo>
                    <a:pt x="1682" y="26"/>
                  </a:lnTo>
                  <a:lnTo>
                    <a:pt x="1648" y="36"/>
                  </a:lnTo>
                  <a:lnTo>
                    <a:pt x="1618" y="47"/>
                  </a:lnTo>
                  <a:lnTo>
                    <a:pt x="1590" y="57"/>
                  </a:lnTo>
                  <a:lnTo>
                    <a:pt x="1562" y="65"/>
                  </a:lnTo>
                  <a:lnTo>
                    <a:pt x="1537" y="74"/>
                  </a:lnTo>
                  <a:lnTo>
                    <a:pt x="1515" y="81"/>
                  </a:lnTo>
                  <a:lnTo>
                    <a:pt x="1472" y="96"/>
                  </a:lnTo>
                  <a:lnTo>
                    <a:pt x="1435" y="109"/>
                  </a:lnTo>
                  <a:lnTo>
                    <a:pt x="1402" y="121"/>
                  </a:lnTo>
                  <a:lnTo>
                    <a:pt x="1340" y="141"/>
                  </a:lnTo>
                  <a:lnTo>
                    <a:pt x="1279" y="160"/>
                  </a:lnTo>
                  <a:lnTo>
                    <a:pt x="1244" y="171"/>
                  </a:lnTo>
                  <a:lnTo>
                    <a:pt x="1205" y="182"/>
                  </a:lnTo>
                  <a:lnTo>
                    <a:pt x="1162" y="194"/>
                  </a:lnTo>
                  <a:lnTo>
                    <a:pt x="1138" y="201"/>
                  </a:lnTo>
                  <a:lnTo>
                    <a:pt x="1112" y="208"/>
                  </a:lnTo>
                  <a:lnTo>
                    <a:pt x="1084" y="216"/>
                  </a:lnTo>
                  <a:lnTo>
                    <a:pt x="1054" y="223"/>
                  </a:lnTo>
                  <a:lnTo>
                    <a:pt x="1022" y="232"/>
                  </a:lnTo>
                  <a:lnTo>
                    <a:pt x="987" y="241"/>
                  </a:lnTo>
                  <a:lnTo>
                    <a:pt x="953" y="250"/>
                  </a:lnTo>
                  <a:lnTo>
                    <a:pt x="920" y="259"/>
                  </a:lnTo>
                  <a:lnTo>
                    <a:pt x="860" y="274"/>
                  </a:lnTo>
                  <a:lnTo>
                    <a:pt x="805" y="288"/>
                  </a:lnTo>
                  <a:lnTo>
                    <a:pt x="755" y="301"/>
                  </a:lnTo>
                  <a:lnTo>
                    <a:pt x="710" y="312"/>
                  </a:lnTo>
                  <a:lnTo>
                    <a:pt x="668" y="321"/>
                  </a:lnTo>
                  <a:lnTo>
                    <a:pt x="629" y="330"/>
                  </a:lnTo>
                  <a:lnTo>
                    <a:pt x="593" y="337"/>
                  </a:lnTo>
                  <a:lnTo>
                    <a:pt x="524" y="348"/>
                  </a:lnTo>
                  <a:lnTo>
                    <a:pt x="458" y="357"/>
                  </a:lnTo>
                  <a:lnTo>
                    <a:pt x="387" y="362"/>
                  </a:lnTo>
                  <a:lnTo>
                    <a:pt x="348" y="364"/>
                  </a:lnTo>
                  <a:lnTo>
                    <a:pt x="307" y="366"/>
                  </a:lnTo>
                  <a:lnTo>
                    <a:pt x="266" y="367"/>
                  </a:lnTo>
                  <a:lnTo>
                    <a:pt x="228" y="365"/>
                  </a:lnTo>
                  <a:lnTo>
                    <a:pt x="195" y="363"/>
                  </a:lnTo>
                  <a:lnTo>
                    <a:pt x="164" y="359"/>
                  </a:lnTo>
                  <a:lnTo>
                    <a:pt x="136" y="353"/>
                  </a:lnTo>
                  <a:lnTo>
                    <a:pt x="111" y="348"/>
                  </a:lnTo>
                  <a:lnTo>
                    <a:pt x="90" y="341"/>
                  </a:lnTo>
                  <a:lnTo>
                    <a:pt x="70" y="334"/>
                  </a:lnTo>
                  <a:lnTo>
                    <a:pt x="54" y="327"/>
                  </a:lnTo>
                  <a:lnTo>
                    <a:pt x="40" y="320"/>
                  </a:lnTo>
                  <a:lnTo>
                    <a:pt x="29" y="314"/>
                  </a:lnTo>
                  <a:lnTo>
                    <a:pt x="20" y="308"/>
                  </a:lnTo>
                  <a:lnTo>
                    <a:pt x="14" y="303"/>
                  </a:lnTo>
                  <a:lnTo>
                    <a:pt x="9" y="299"/>
                  </a:lnTo>
                  <a:lnTo>
                    <a:pt x="6" y="297"/>
                  </a:lnTo>
                  <a:lnTo>
                    <a:pt x="5" y="296"/>
                  </a:lnTo>
                  <a:lnTo>
                    <a:pt x="0" y="269"/>
                  </a:lnTo>
                  <a:close/>
                </a:path>
              </a:pathLst>
            </a:custGeom>
            <a:solidFill>
              <a:srgbClr val="D4A296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7" name="Freeform 622"/>
            <p:cNvSpPr>
              <a:spLocks/>
            </p:cNvSpPr>
            <p:nvPr/>
          </p:nvSpPr>
          <p:spPr bwMode="auto">
            <a:xfrm>
              <a:off x="9018" y="1899"/>
              <a:ext cx="11" cy="108"/>
            </a:xfrm>
            <a:custGeom>
              <a:avLst/>
              <a:gdLst>
                <a:gd name="T0" fmla="*/ 0 w 89"/>
                <a:gd name="T1" fmla="*/ 0 h 1004"/>
                <a:gd name="T2" fmla="*/ 0 w 89"/>
                <a:gd name="T3" fmla="*/ 0 h 1004"/>
                <a:gd name="T4" fmla="*/ 0 w 89"/>
                <a:gd name="T5" fmla="*/ 0 h 1004"/>
                <a:gd name="T6" fmla="*/ 0 w 89"/>
                <a:gd name="T7" fmla="*/ 0 h 1004"/>
                <a:gd name="T8" fmla="*/ 0 w 89"/>
                <a:gd name="T9" fmla="*/ 0 h 1004"/>
                <a:gd name="T10" fmla="*/ 0 w 89"/>
                <a:gd name="T11" fmla="*/ 0 h 1004"/>
                <a:gd name="T12" fmla="*/ 0 w 89"/>
                <a:gd name="T13" fmla="*/ 0 h 1004"/>
                <a:gd name="T14" fmla="*/ 0 w 89"/>
                <a:gd name="T15" fmla="*/ 0 h 1004"/>
                <a:gd name="T16" fmla="*/ 0 w 89"/>
                <a:gd name="T17" fmla="*/ 0 h 1004"/>
                <a:gd name="T18" fmla="*/ 0 w 89"/>
                <a:gd name="T19" fmla="*/ 0 h 1004"/>
                <a:gd name="T20" fmla="*/ 0 w 89"/>
                <a:gd name="T21" fmla="*/ 0 h 1004"/>
                <a:gd name="T22" fmla="*/ 0 w 89"/>
                <a:gd name="T23" fmla="*/ 0 h 1004"/>
                <a:gd name="T24" fmla="*/ 0 w 89"/>
                <a:gd name="T25" fmla="*/ 0 h 1004"/>
                <a:gd name="T26" fmla="*/ 0 w 89"/>
                <a:gd name="T27" fmla="*/ 0 h 1004"/>
                <a:gd name="T28" fmla="*/ 0 w 89"/>
                <a:gd name="T29" fmla="*/ 0 h 1004"/>
                <a:gd name="T30" fmla="*/ 0 w 89"/>
                <a:gd name="T31" fmla="*/ 0 h 1004"/>
                <a:gd name="T32" fmla="*/ 0 w 89"/>
                <a:gd name="T33" fmla="*/ 0 h 1004"/>
                <a:gd name="T34" fmla="*/ 0 w 89"/>
                <a:gd name="T35" fmla="*/ 0 h 1004"/>
                <a:gd name="T36" fmla="*/ 0 w 89"/>
                <a:gd name="T37" fmla="*/ 0 h 1004"/>
                <a:gd name="T38" fmla="*/ 0 w 89"/>
                <a:gd name="T39" fmla="*/ 0 h 1004"/>
                <a:gd name="T40" fmla="*/ 0 w 89"/>
                <a:gd name="T41" fmla="*/ 0 h 1004"/>
                <a:gd name="T42" fmla="*/ 0 w 89"/>
                <a:gd name="T43" fmla="*/ 0 h 1004"/>
                <a:gd name="T44" fmla="*/ 0 w 89"/>
                <a:gd name="T45" fmla="*/ 0 h 1004"/>
                <a:gd name="T46" fmla="*/ 0 w 89"/>
                <a:gd name="T47" fmla="*/ 0 h 1004"/>
                <a:gd name="T48" fmla="*/ 0 w 89"/>
                <a:gd name="T49" fmla="*/ 0 h 1004"/>
                <a:gd name="T50" fmla="*/ 0 w 89"/>
                <a:gd name="T51" fmla="*/ 0 h 1004"/>
                <a:gd name="T52" fmla="*/ 0 w 89"/>
                <a:gd name="T53" fmla="*/ 0 h 1004"/>
                <a:gd name="T54" fmla="*/ 0 w 89"/>
                <a:gd name="T55" fmla="*/ 0 h 1004"/>
                <a:gd name="T56" fmla="*/ 0 w 89"/>
                <a:gd name="T57" fmla="*/ 0 h 1004"/>
                <a:gd name="T58" fmla="*/ 0 w 89"/>
                <a:gd name="T59" fmla="*/ 0 h 1004"/>
                <a:gd name="T60" fmla="*/ 0 w 89"/>
                <a:gd name="T61" fmla="*/ 0 h 1004"/>
                <a:gd name="T62" fmla="*/ 0 w 89"/>
                <a:gd name="T63" fmla="*/ 0 h 1004"/>
                <a:gd name="T64" fmla="*/ 0 w 89"/>
                <a:gd name="T65" fmla="*/ 0 h 1004"/>
                <a:gd name="T66" fmla="*/ 0 w 89"/>
                <a:gd name="T67" fmla="*/ 0 h 1004"/>
                <a:gd name="T68" fmla="*/ 0 w 89"/>
                <a:gd name="T69" fmla="*/ 0 h 1004"/>
                <a:gd name="T70" fmla="*/ 0 w 89"/>
                <a:gd name="T71" fmla="*/ 0 h 1004"/>
                <a:gd name="T72" fmla="*/ 0 w 89"/>
                <a:gd name="T73" fmla="*/ 0 h 1004"/>
                <a:gd name="T74" fmla="*/ 0 w 89"/>
                <a:gd name="T75" fmla="*/ 0 h 1004"/>
                <a:gd name="T76" fmla="*/ 0 w 89"/>
                <a:gd name="T77" fmla="*/ 0 h 1004"/>
                <a:gd name="T78" fmla="*/ 0 w 89"/>
                <a:gd name="T79" fmla="*/ 0 h 1004"/>
                <a:gd name="T80" fmla="*/ 0 w 89"/>
                <a:gd name="T81" fmla="*/ 0 h 1004"/>
                <a:gd name="T82" fmla="*/ 0 w 89"/>
                <a:gd name="T83" fmla="*/ 0 h 1004"/>
                <a:gd name="T84" fmla="*/ 0 w 89"/>
                <a:gd name="T85" fmla="*/ 0 h 1004"/>
                <a:gd name="T86" fmla="*/ 0 w 89"/>
                <a:gd name="T87" fmla="*/ 0 h 1004"/>
                <a:gd name="T88" fmla="*/ 0 w 89"/>
                <a:gd name="T89" fmla="*/ 0 h 1004"/>
                <a:gd name="T90" fmla="*/ 0 w 89"/>
                <a:gd name="T91" fmla="*/ 0 h 1004"/>
                <a:gd name="T92" fmla="*/ 0 w 89"/>
                <a:gd name="T93" fmla="*/ 0 h 1004"/>
                <a:gd name="T94" fmla="*/ 0 w 89"/>
                <a:gd name="T95" fmla="*/ 0 h 1004"/>
                <a:gd name="T96" fmla="*/ 0 w 89"/>
                <a:gd name="T97" fmla="*/ 0 h 1004"/>
                <a:gd name="T98" fmla="*/ 0 w 89"/>
                <a:gd name="T99" fmla="*/ 0 h 1004"/>
                <a:gd name="T100" fmla="*/ 0 w 89"/>
                <a:gd name="T101" fmla="*/ 0 h 1004"/>
                <a:gd name="T102" fmla="*/ 0 w 89"/>
                <a:gd name="T103" fmla="*/ 0 h 1004"/>
                <a:gd name="T104" fmla="*/ 0 w 89"/>
                <a:gd name="T105" fmla="*/ 0 h 1004"/>
                <a:gd name="T106" fmla="*/ 0 w 89"/>
                <a:gd name="T107" fmla="*/ 0 h 1004"/>
                <a:gd name="T108" fmla="*/ 0 w 89"/>
                <a:gd name="T109" fmla="*/ 0 h 1004"/>
                <a:gd name="T110" fmla="*/ 0 w 89"/>
                <a:gd name="T111" fmla="*/ 0 h 1004"/>
                <a:gd name="T112" fmla="*/ 0 w 89"/>
                <a:gd name="T113" fmla="*/ 0 h 1004"/>
                <a:gd name="T114" fmla="*/ 0 w 89"/>
                <a:gd name="T115" fmla="*/ 0 h 1004"/>
                <a:gd name="T116" fmla="*/ 0 w 89"/>
                <a:gd name="T117" fmla="*/ 0 h 100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9"/>
                <a:gd name="T178" fmla="*/ 0 h 1004"/>
                <a:gd name="T179" fmla="*/ 89 w 89"/>
                <a:gd name="T180" fmla="*/ 1004 h 100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9" h="1004">
                  <a:moveTo>
                    <a:pt x="74" y="0"/>
                  </a:moveTo>
                  <a:lnTo>
                    <a:pt x="74" y="10"/>
                  </a:lnTo>
                  <a:lnTo>
                    <a:pt x="75" y="21"/>
                  </a:lnTo>
                  <a:lnTo>
                    <a:pt x="76" y="36"/>
                  </a:lnTo>
                  <a:lnTo>
                    <a:pt x="76" y="55"/>
                  </a:lnTo>
                  <a:lnTo>
                    <a:pt x="78" y="77"/>
                  </a:lnTo>
                  <a:lnTo>
                    <a:pt x="79" y="104"/>
                  </a:lnTo>
                  <a:lnTo>
                    <a:pt x="80" y="133"/>
                  </a:lnTo>
                  <a:lnTo>
                    <a:pt x="81" y="165"/>
                  </a:lnTo>
                  <a:lnTo>
                    <a:pt x="83" y="200"/>
                  </a:lnTo>
                  <a:lnTo>
                    <a:pt x="84" y="237"/>
                  </a:lnTo>
                  <a:lnTo>
                    <a:pt x="85" y="277"/>
                  </a:lnTo>
                  <a:lnTo>
                    <a:pt x="86" y="320"/>
                  </a:lnTo>
                  <a:lnTo>
                    <a:pt x="88" y="363"/>
                  </a:lnTo>
                  <a:lnTo>
                    <a:pt x="89" y="455"/>
                  </a:lnTo>
                  <a:lnTo>
                    <a:pt x="88" y="646"/>
                  </a:lnTo>
                  <a:lnTo>
                    <a:pt x="85" y="738"/>
                  </a:lnTo>
                  <a:lnTo>
                    <a:pt x="85" y="782"/>
                  </a:lnTo>
                  <a:lnTo>
                    <a:pt x="84" y="823"/>
                  </a:lnTo>
                  <a:lnTo>
                    <a:pt x="83" y="862"/>
                  </a:lnTo>
                  <a:lnTo>
                    <a:pt x="83" y="896"/>
                  </a:lnTo>
                  <a:lnTo>
                    <a:pt x="81" y="927"/>
                  </a:lnTo>
                  <a:lnTo>
                    <a:pt x="80" y="954"/>
                  </a:lnTo>
                  <a:lnTo>
                    <a:pt x="80" y="975"/>
                  </a:lnTo>
                  <a:lnTo>
                    <a:pt x="79" y="991"/>
                  </a:lnTo>
                  <a:lnTo>
                    <a:pt x="79" y="1004"/>
                  </a:lnTo>
                  <a:lnTo>
                    <a:pt x="23" y="999"/>
                  </a:lnTo>
                  <a:lnTo>
                    <a:pt x="23" y="992"/>
                  </a:lnTo>
                  <a:lnTo>
                    <a:pt x="24" y="982"/>
                  </a:lnTo>
                  <a:lnTo>
                    <a:pt x="24" y="970"/>
                  </a:lnTo>
                  <a:lnTo>
                    <a:pt x="25" y="954"/>
                  </a:lnTo>
                  <a:lnTo>
                    <a:pt x="25" y="935"/>
                  </a:lnTo>
                  <a:lnTo>
                    <a:pt x="27" y="914"/>
                  </a:lnTo>
                  <a:lnTo>
                    <a:pt x="28" y="889"/>
                  </a:lnTo>
                  <a:lnTo>
                    <a:pt x="28" y="863"/>
                  </a:lnTo>
                  <a:lnTo>
                    <a:pt x="29" y="834"/>
                  </a:lnTo>
                  <a:lnTo>
                    <a:pt x="30" y="804"/>
                  </a:lnTo>
                  <a:lnTo>
                    <a:pt x="32" y="771"/>
                  </a:lnTo>
                  <a:lnTo>
                    <a:pt x="33" y="703"/>
                  </a:lnTo>
                  <a:lnTo>
                    <a:pt x="35" y="629"/>
                  </a:lnTo>
                  <a:lnTo>
                    <a:pt x="37" y="474"/>
                  </a:lnTo>
                  <a:lnTo>
                    <a:pt x="38" y="396"/>
                  </a:lnTo>
                  <a:lnTo>
                    <a:pt x="37" y="322"/>
                  </a:lnTo>
                  <a:lnTo>
                    <a:pt x="35" y="249"/>
                  </a:lnTo>
                  <a:lnTo>
                    <a:pt x="34" y="183"/>
                  </a:lnTo>
                  <a:lnTo>
                    <a:pt x="32" y="152"/>
                  </a:lnTo>
                  <a:lnTo>
                    <a:pt x="30" y="122"/>
                  </a:lnTo>
                  <a:lnTo>
                    <a:pt x="28" y="95"/>
                  </a:lnTo>
                  <a:lnTo>
                    <a:pt x="25" y="71"/>
                  </a:lnTo>
                  <a:lnTo>
                    <a:pt x="23" y="58"/>
                  </a:lnTo>
                  <a:lnTo>
                    <a:pt x="22" y="46"/>
                  </a:lnTo>
                  <a:lnTo>
                    <a:pt x="19" y="38"/>
                  </a:lnTo>
                  <a:lnTo>
                    <a:pt x="18" y="30"/>
                  </a:lnTo>
                  <a:lnTo>
                    <a:pt x="13" y="21"/>
                  </a:lnTo>
                  <a:lnTo>
                    <a:pt x="9" y="15"/>
                  </a:lnTo>
                  <a:lnTo>
                    <a:pt x="5" y="14"/>
                  </a:lnTo>
                  <a:lnTo>
                    <a:pt x="3" y="15"/>
                  </a:lnTo>
                  <a:lnTo>
                    <a:pt x="0" y="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8" name="Freeform 623"/>
            <p:cNvSpPr>
              <a:spLocks/>
            </p:cNvSpPr>
            <p:nvPr/>
          </p:nvSpPr>
          <p:spPr bwMode="auto">
            <a:xfrm>
              <a:off x="9020" y="1901"/>
              <a:ext cx="6" cy="107"/>
            </a:xfrm>
            <a:custGeom>
              <a:avLst/>
              <a:gdLst>
                <a:gd name="T0" fmla="*/ 0 w 42"/>
                <a:gd name="T1" fmla="*/ 0 h 1001"/>
                <a:gd name="T2" fmla="*/ 0 w 42"/>
                <a:gd name="T3" fmla="*/ 0 h 1001"/>
                <a:gd name="T4" fmla="*/ 0 w 42"/>
                <a:gd name="T5" fmla="*/ 0 h 1001"/>
                <a:gd name="T6" fmla="*/ 0 w 42"/>
                <a:gd name="T7" fmla="*/ 0 h 1001"/>
                <a:gd name="T8" fmla="*/ 0 w 42"/>
                <a:gd name="T9" fmla="*/ 0 h 1001"/>
                <a:gd name="T10" fmla="*/ 0 w 42"/>
                <a:gd name="T11" fmla="*/ 0 h 1001"/>
                <a:gd name="T12" fmla="*/ 0 w 42"/>
                <a:gd name="T13" fmla="*/ 0 h 1001"/>
                <a:gd name="T14" fmla="*/ 0 w 42"/>
                <a:gd name="T15" fmla="*/ 0 h 1001"/>
                <a:gd name="T16" fmla="*/ 0 w 42"/>
                <a:gd name="T17" fmla="*/ 0 h 1001"/>
                <a:gd name="T18" fmla="*/ 0 w 42"/>
                <a:gd name="T19" fmla="*/ 0 h 1001"/>
                <a:gd name="T20" fmla="*/ 0 w 42"/>
                <a:gd name="T21" fmla="*/ 0 h 1001"/>
                <a:gd name="T22" fmla="*/ 0 w 42"/>
                <a:gd name="T23" fmla="*/ 0 h 1001"/>
                <a:gd name="T24" fmla="*/ 0 w 42"/>
                <a:gd name="T25" fmla="*/ 0 h 1001"/>
                <a:gd name="T26" fmla="*/ 0 w 42"/>
                <a:gd name="T27" fmla="*/ 0 h 1001"/>
                <a:gd name="T28" fmla="*/ 0 w 42"/>
                <a:gd name="T29" fmla="*/ 0 h 1001"/>
                <a:gd name="T30" fmla="*/ 0 w 42"/>
                <a:gd name="T31" fmla="*/ 0 h 1001"/>
                <a:gd name="T32" fmla="*/ 0 w 42"/>
                <a:gd name="T33" fmla="*/ 0 h 1001"/>
                <a:gd name="T34" fmla="*/ 0 w 42"/>
                <a:gd name="T35" fmla="*/ 0 h 1001"/>
                <a:gd name="T36" fmla="*/ 0 w 42"/>
                <a:gd name="T37" fmla="*/ 0 h 1001"/>
                <a:gd name="T38" fmla="*/ 0 w 42"/>
                <a:gd name="T39" fmla="*/ 0 h 1001"/>
                <a:gd name="T40" fmla="*/ 0 w 42"/>
                <a:gd name="T41" fmla="*/ 0 h 1001"/>
                <a:gd name="T42" fmla="*/ 0 w 42"/>
                <a:gd name="T43" fmla="*/ 0 h 1001"/>
                <a:gd name="T44" fmla="*/ 0 w 42"/>
                <a:gd name="T45" fmla="*/ 0 h 1001"/>
                <a:gd name="T46" fmla="*/ 0 w 42"/>
                <a:gd name="T47" fmla="*/ 0 h 1001"/>
                <a:gd name="T48" fmla="*/ 0 w 42"/>
                <a:gd name="T49" fmla="*/ 0 h 1001"/>
                <a:gd name="T50" fmla="*/ 0 w 42"/>
                <a:gd name="T51" fmla="*/ 0 h 1001"/>
                <a:gd name="T52" fmla="*/ 0 w 42"/>
                <a:gd name="T53" fmla="*/ 0 h 1001"/>
                <a:gd name="T54" fmla="*/ 0 w 42"/>
                <a:gd name="T55" fmla="*/ 0 h 1001"/>
                <a:gd name="T56" fmla="*/ 0 w 42"/>
                <a:gd name="T57" fmla="*/ 0 h 1001"/>
                <a:gd name="T58" fmla="*/ 0 w 42"/>
                <a:gd name="T59" fmla="*/ 0 h 1001"/>
                <a:gd name="T60" fmla="*/ 0 w 42"/>
                <a:gd name="T61" fmla="*/ 0 h 1001"/>
                <a:gd name="T62" fmla="*/ 0 w 42"/>
                <a:gd name="T63" fmla="*/ 0 h 1001"/>
                <a:gd name="T64" fmla="*/ 0 w 42"/>
                <a:gd name="T65" fmla="*/ 0 h 1001"/>
                <a:gd name="T66" fmla="*/ 0 w 42"/>
                <a:gd name="T67" fmla="*/ 0 h 1001"/>
                <a:gd name="T68" fmla="*/ 0 w 42"/>
                <a:gd name="T69" fmla="*/ 0 h 1001"/>
                <a:gd name="T70" fmla="*/ 0 w 42"/>
                <a:gd name="T71" fmla="*/ 0 h 1001"/>
                <a:gd name="T72" fmla="*/ 0 w 42"/>
                <a:gd name="T73" fmla="*/ 0 h 1001"/>
                <a:gd name="T74" fmla="*/ 0 w 42"/>
                <a:gd name="T75" fmla="*/ 0 h 1001"/>
                <a:gd name="T76" fmla="*/ 0 w 42"/>
                <a:gd name="T77" fmla="*/ 0 h 1001"/>
                <a:gd name="T78" fmla="*/ 0 w 42"/>
                <a:gd name="T79" fmla="*/ 0 h 1001"/>
                <a:gd name="T80" fmla="*/ 0 w 42"/>
                <a:gd name="T81" fmla="*/ 0 h 1001"/>
                <a:gd name="T82" fmla="*/ 0 w 42"/>
                <a:gd name="T83" fmla="*/ 0 h 1001"/>
                <a:gd name="T84" fmla="*/ 0 w 42"/>
                <a:gd name="T85" fmla="*/ 0 h 1001"/>
                <a:gd name="T86" fmla="*/ 0 w 42"/>
                <a:gd name="T87" fmla="*/ 0 h 1001"/>
                <a:gd name="T88" fmla="*/ 0 w 42"/>
                <a:gd name="T89" fmla="*/ 0 h 1001"/>
                <a:gd name="T90" fmla="*/ 0 w 42"/>
                <a:gd name="T91" fmla="*/ 0 h 1001"/>
                <a:gd name="T92" fmla="*/ 0 w 42"/>
                <a:gd name="T93" fmla="*/ 0 h 1001"/>
                <a:gd name="T94" fmla="*/ 0 w 42"/>
                <a:gd name="T95" fmla="*/ 0 h 1001"/>
                <a:gd name="T96" fmla="*/ 0 w 42"/>
                <a:gd name="T97" fmla="*/ 0 h 100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2"/>
                <a:gd name="T148" fmla="*/ 0 h 1001"/>
                <a:gd name="T149" fmla="*/ 42 w 42"/>
                <a:gd name="T150" fmla="*/ 1001 h 100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2" h="1001">
                  <a:moveTo>
                    <a:pt x="32" y="0"/>
                  </a:moveTo>
                  <a:lnTo>
                    <a:pt x="32" y="10"/>
                  </a:lnTo>
                  <a:lnTo>
                    <a:pt x="34" y="21"/>
                  </a:lnTo>
                  <a:lnTo>
                    <a:pt x="34" y="55"/>
                  </a:lnTo>
                  <a:lnTo>
                    <a:pt x="35" y="77"/>
                  </a:lnTo>
                  <a:lnTo>
                    <a:pt x="36" y="104"/>
                  </a:lnTo>
                  <a:lnTo>
                    <a:pt x="36" y="133"/>
                  </a:lnTo>
                  <a:lnTo>
                    <a:pt x="37" y="165"/>
                  </a:lnTo>
                  <a:lnTo>
                    <a:pt x="39" y="200"/>
                  </a:lnTo>
                  <a:lnTo>
                    <a:pt x="39" y="237"/>
                  </a:lnTo>
                  <a:lnTo>
                    <a:pt x="40" y="277"/>
                  </a:lnTo>
                  <a:lnTo>
                    <a:pt x="41" y="318"/>
                  </a:lnTo>
                  <a:lnTo>
                    <a:pt x="41" y="361"/>
                  </a:lnTo>
                  <a:lnTo>
                    <a:pt x="42" y="453"/>
                  </a:lnTo>
                  <a:lnTo>
                    <a:pt x="41" y="644"/>
                  </a:lnTo>
                  <a:lnTo>
                    <a:pt x="39" y="736"/>
                  </a:lnTo>
                  <a:lnTo>
                    <a:pt x="39" y="779"/>
                  </a:lnTo>
                  <a:lnTo>
                    <a:pt x="37" y="821"/>
                  </a:lnTo>
                  <a:lnTo>
                    <a:pt x="36" y="859"/>
                  </a:lnTo>
                  <a:lnTo>
                    <a:pt x="36" y="894"/>
                  </a:lnTo>
                  <a:lnTo>
                    <a:pt x="35" y="925"/>
                  </a:lnTo>
                  <a:lnTo>
                    <a:pt x="34" y="951"/>
                  </a:lnTo>
                  <a:lnTo>
                    <a:pt x="34" y="973"/>
                  </a:lnTo>
                  <a:lnTo>
                    <a:pt x="32" y="989"/>
                  </a:lnTo>
                  <a:lnTo>
                    <a:pt x="32" y="1001"/>
                  </a:lnTo>
                  <a:lnTo>
                    <a:pt x="5" y="1001"/>
                  </a:lnTo>
                  <a:lnTo>
                    <a:pt x="5" y="972"/>
                  </a:lnTo>
                  <a:lnTo>
                    <a:pt x="6" y="949"/>
                  </a:lnTo>
                  <a:lnTo>
                    <a:pt x="6" y="890"/>
                  </a:lnTo>
                  <a:lnTo>
                    <a:pt x="7" y="855"/>
                  </a:lnTo>
                  <a:lnTo>
                    <a:pt x="7" y="774"/>
                  </a:lnTo>
                  <a:lnTo>
                    <a:pt x="9" y="730"/>
                  </a:lnTo>
                  <a:lnTo>
                    <a:pt x="9" y="636"/>
                  </a:lnTo>
                  <a:lnTo>
                    <a:pt x="10" y="443"/>
                  </a:lnTo>
                  <a:lnTo>
                    <a:pt x="10" y="353"/>
                  </a:lnTo>
                  <a:lnTo>
                    <a:pt x="9" y="310"/>
                  </a:lnTo>
                  <a:lnTo>
                    <a:pt x="9" y="269"/>
                  </a:lnTo>
                  <a:lnTo>
                    <a:pt x="7" y="231"/>
                  </a:lnTo>
                  <a:lnTo>
                    <a:pt x="6" y="193"/>
                  </a:lnTo>
                  <a:lnTo>
                    <a:pt x="6" y="160"/>
                  </a:lnTo>
                  <a:lnTo>
                    <a:pt x="5" y="129"/>
                  </a:lnTo>
                  <a:lnTo>
                    <a:pt x="4" y="101"/>
                  </a:lnTo>
                  <a:lnTo>
                    <a:pt x="4" y="76"/>
                  </a:lnTo>
                  <a:lnTo>
                    <a:pt x="2" y="55"/>
                  </a:lnTo>
                  <a:lnTo>
                    <a:pt x="1" y="37"/>
                  </a:lnTo>
                  <a:lnTo>
                    <a:pt x="1" y="22"/>
                  </a:lnTo>
                  <a:lnTo>
                    <a:pt x="0" y="11"/>
                  </a:lnTo>
                  <a:lnTo>
                    <a:pt x="0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2EBEB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99" name="Group 624"/>
            <p:cNvGrpSpPr>
              <a:grpSpLocks/>
            </p:cNvGrpSpPr>
            <p:nvPr/>
          </p:nvGrpSpPr>
          <p:grpSpPr bwMode="auto">
            <a:xfrm flipH="1">
              <a:off x="8648" y="3318"/>
              <a:ext cx="375" cy="94"/>
              <a:chOff x="4508" y="3928"/>
              <a:chExt cx="799" cy="94"/>
            </a:xfrm>
          </p:grpSpPr>
          <p:sp>
            <p:nvSpPr>
              <p:cNvPr id="473" name="Rectangle 625"/>
              <p:cNvSpPr>
                <a:spLocks noChangeArrowheads="1"/>
              </p:cNvSpPr>
              <p:nvPr/>
            </p:nvSpPr>
            <p:spPr bwMode="auto">
              <a:xfrm flipH="1">
                <a:off x="4989" y="3996"/>
                <a:ext cx="181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4" name="Rectangle 626"/>
              <p:cNvSpPr>
                <a:spLocks noChangeArrowheads="1"/>
              </p:cNvSpPr>
              <p:nvPr/>
            </p:nvSpPr>
            <p:spPr bwMode="auto">
              <a:xfrm flipH="1">
                <a:off x="5277" y="3996"/>
                <a:ext cx="30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5" name="Rectangle 627"/>
              <p:cNvSpPr>
                <a:spLocks noChangeArrowheads="1"/>
              </p:cNvSpPr>
              <p:nvPr/>
            </p:nvSpPr>
            <p:spPr bwMode="auto">
              <a:xfrm flipH="1">
                <a:off x="4989" y="3996"/>
                <a:ext cx="185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6" name="Rectangle 628"/>
              <p:cNvSpPr>
                <a:spLocks noChangeArrowheads="1"/>
              </p:cNvSpPr>
              <p:nvPr/>
            </p:nvSpPr>
            <p:spPr bwMode="auto">
              <a:xfrm flipH="1">
                <a:off x="5277" y="3996"/>
                <a:ext cx="3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7" name="Rectangle 629"/>
              <p:cNvSpPr>
                <a:spLocks noChangeArrowheads="1"/>
              </p:cNvSpPr>
              <p:nvPr/>
            </p:nvSpPr>
            <p:spPr bwMode="auto">
              <a:xfrm flipH="1">
                <a:off x="4990" y="3996"/>
                <a:ext cx="18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8" name="Rectangle 630"/>
              <p:cNvSpPr>
                <a:spLocks noChangeArrowheads="1"/>
              </p:cNvSpPr>
              <p:nvPr/>
            </p:nvSpPr>
            <p:spPr bwMode="auto">
              <a:xfrm flipH="1">
                <a:off x="5276" y="3996"/>
                <a:ext cx="3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9" name="Rectangle 631"/>
              <p:cNvSpPr>
                <a:spLocks noChangeArrowheads="1"/>
              </p:cNvSpPr>
              <p:nvPr/>
            </p:nvSpPr>
            <p:spPr bwMode="auto">
              <a:xfrm flipH="1">
                <a:off x="4991" y="3996"/>
                <a:ext cx="18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0" name="Rectangle 632"/>
              <p:cNvSpPr>
                <a:spLocks noChangeArrowheads="1"/>
              </p:cNvSpPr>
              <p:nvPr/>
            </p:nvSpPr>
            <p:spPr bwMode="auto">
              <a:xfrm flipH="1">
                <a:off x="5275" y="3996"/>
                <a:ext cx="3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1" name="Rectangle 633"/>
              <p:cNvSpPr>
                <a:spLocks noChangeArrowheads="1"/>
              </p:cNvSpPr>
              <p:nvPr/>
            </p:nvSpPr>
            <p:spPr bwMode="auto">
              <a:xfrm flipH="1">
                <a:off x="4992" y="3996"/>
                <a:ext cx="18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2" name="Rectangle 634"/>
              <p:cNvSpPr>
                <a:spLocks noChangeArrowheads="1"/>
              </p:cNvSpPr>
              <p:nvPr/>
            </p:nvSpPr>
            <p:spPr bwMode="auto">
              <a:xfrm flipH="1">
                <a:off x="5274" y="3996"/>
                <a:ext cx="33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3" name="Rectangle 635"/>
              <p:cNvSpPr>
                <a:spLocks noChangeArrowheads="1"/>
              </p:cNvSpPr>
              <p:nvPr/>
            </p:nvSpPr>
            <p:spPr bwMode="auto">
              <a:xfrm flipH="1">
                <a:off x="4993" y="3996"/>
                <a:ext cx="18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4" name="Rectangle 636"/>
              <p:cNvSpPr>
                <a:spLocks noChangeArrowheads="1"/>
              </p:cNvSpPr>
              <p:nvPr/>
            </p:nvSpPr>
            <p:spPr bwMode="auto">
              <a:xfrm flipH="1">
                <a:off x="5273" y="3996"/>
                <a:ext cx="3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5" name="Rectangle 637"/>
              <p:cNvSpPr>
                <a:spLocks noChangeArrowheads="1"/>
              </p:cNvSpPr>
              <p:nvPr/>
            </p:nvSpPr>
            <p:spPr bwMode="auto">
              <a:xfrm flipH="1">
                <a:off x="4994" y="3996"/>
                <a:ext cx="19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6" name="Rectangle 638"/>
              <p:cNvSpPr>
                <a:spLocks noChangeArrowheads="1"/>
              </p:cNvSpPr>
              <p:nvPr/>
            </p:nvSpPr>
            <p:spPr bwMode="auto">
              <a:xfrm flipH="1">
                <a:off x="5271" y="3997"/>
                <a:ext cx="3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7" name="Rectangle 639"/>
              <p:cNvSpPr>
                <a:spLocks noChangeArrowheads="1"/>
              </p:cNvSpPr>
              <p:nvPr/>
            </p:nvSpPr>
            <p:spPr bwMode="auto">
              <a:xfrm flipH="1">
                <a:off x="4995" y="3997"/>
                <a:ext cx="19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8" name="Rectangle 640"/>
              <p:cNvSpPr>
                <a:spLocks noChangeArrowheads="1"/>
              </p:cNvSpPr>
              <p:nvPr/>
            </p:nvSpPr>
            <p:spPr bwMode="auto">
              <a:xfrm flipH="1">
                <a:off x="5269" y="3997"/>
                <a:ext cx="3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9" name="Rectangle 641"/>
              <p:cNvSpPr>
                <a:spLocks noChangeArrowheads="1"/>
              </p:cNvSpPr>
              <p:nvPr/>
            </p:nvSpPr>
            <p:spPr bwMode="auto">
              <a:xfrm flipH="1">
                <a:off x="4996" y="3997"/>
                <a:ext cx="19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0" name="Rectangle 642"/>
              <p:cNvSpPr>
                <a:spLocks noChangeArrowheads="1"/>
              </p:cNvSpPr>
              <p:nvPr/>
            </p:nvSpPr>
            <p:spPr bwMode="auto">
              <a:xfrm flipH="1">
                <a:off x="5268" y="3997"/>
                <a:ext cx="3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1" name="Rectangle 643"/>
              <p:cNvSpPr>
                <a:spLocks noChangeArrowheads="1"/>
              </p:cNvSpPr>
              <p:nvPr/>
            </p:nvSpPr>
            <p:spPr bwMode="auto">
              <a:xfrm flipH="1">
                <a:off x="4997" y="3997"/>
                <a:ext cx="19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2" name="Rectangle 644"/>
              <p:cNvSpPr>
                <a:spLocks noChangeArrowheads="1"/>
              </p:cNvSpPr>
              <p:nvPr/>
            </p:nvSpPr>
            <p:spPr bwMode="auto">
              <a:xfrm flipH="1">
                <a:off x="5267" y="3997"/>
                <a:ext cx="4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3" name="Rectangle 645"/>
              <p:cNvSpPr>
                <a:spLocks noChangeArrowheads="1"/>
              </p:cNvSpPr>
              <p:nvPr/>
            </p:nvSpPr>
            <p:spPr bwMode="auto">
              <a:xfrm flipH="1">
                <a:off x="4998" y="3997"/>
                <a:ext cx="19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4" name="Rectangle 646"/>
              <p:cNvSpPr>
                <a:spLocks noChangeArrowheads="1"/>
              </p:cNvSpPr>
              <p:nvPr/>
            </p:nvSpPr>
            <p:spPr bwMode="auto">
              <a:xfrm flipH="1">
                <a:off x="5264" y="3997"/>
                <a:ext cx="43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5" name="Rectangle 647"/>
              <p:cNvSpPr>
                <a:spLocks noChangeArrowheads="1"/>
              </p:cNvSpPr>
              <p:nvPr/>
            </p:nvSpPr>
            <p:spPr bwMode="auto">
              <a:xfrm flipH="1">
                <a:off x="4999" y="3997"/>
                <a:ext cx="20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6" name="Rectangle 648"/>
              <p:cNvSpPr>
                <a:spLocks noChangeArrowheads="1"/>
              </p:cNvSpPr>
              <p:nvPr/>
            </p:nvSpPr>
            <p:spPr bwMode="auto">
              <a:xfrm flipH="1">
                <a:off x="5262" y="3998"/>
                <a:ext cx="4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7" name="Rectangle 649"/>
              <p:cNvSpPr>
                <a:spLocks noChangeArrowheads="1"/>
              </p:cNvSpPr>
              <p:nvPr/>
            </p:nvSpPr>
            <p:spPr bwMode="auto">
              <a:xfrm flipH="1">
                <a:off x="5000" y="3998"/>
                <a:ext cx="20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8" name="Rectangle 650"/>
              <p:cNvSpPr>
                <a:spLocks noChangeArrowheads="1"/>
              </p:cNvSpPr>
              <p:nvPr/>
            </p:nvSpPr>
            <p:spPr bwMode="auto">
              <a:xfrm flipH="1">
                <a:off x="5260" y="3998"/>
                <a:ext cx="4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9" name="Rectangle 651"/>
              <p:cNvSpPr>
                <a:spLocks noChangeArrowheads="1"/>
              </p:cNvSpPr>
              <p:nvPr/>
            </p:nvSpPr>
            <p:spPr bwMode="auto">
              <a:xfrm flipH="1">
                <a:off x="5001" y="3998"/>
                <a:ext cx="20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0" name="Rectangle 652"/>
              <p:cNvSpPr>
                <a:spLocks noChangeArrowheads="1"/>
              </p:cNvSpPr>
              <p:nvPr/>
            </p:nvSpPr>
            <p:spPr bwMode="auto">
              <a:xfrm flipH="1">
                <a:off x="5259" y="3998"/>
                <a:ext cx="4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1" name="Rectangle 653"/>
              <p:cNvSpPr>
                <a:spLocks noChangeArrowheads="1"/>
              </p:cNvSpPr>
              <p:nvPr/>
            </p:nvSpPr>
            <p:spPr bwMode="auto">
              <a:xfrm flipH="1">
                <a:off x="5002" y="3998"/>
                <a:ext cx="21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2" name="Rectangle 654"/>
              <p:cNvSpPr>
                <a:spLocks noChangeArrowheads="1"/>
              </p:cNvSpPr>
              <p:nvPr/>
            </p:nvSpPr>
            <p:spPr bwMode="auto">
              <a:xfrm flipH="1">
                <a:off x="5253" y="3998"/>
                <a:ext cx="5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3" name="Rectangle 655"/>
              <p:cNvSpPr>
                <a:spLocks noChangeArrowheads="1"/>
              </p:cNvSpPr>
              <p:nvPr/>
            </p:nvSpPr>
            <p:spPr bwMode="auto">
              <a:xfrm flipH="1">
                <a:off x="5002" y="3998"/>
                <a:ext cx="21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4" name="Rectangle 656"/>
              <p:cNvSpPr>
                <a:spLocks noChangeArrowheads="1"/>
              </p:cNvSpPr>
              <p:nvPr/>
            </p:nvSpPr>
            <p:spPr bwMode="auto">
              <a:xfrm flipH="1">
                <a:off x="5251" y="3998"/>
                <a:ext cx="5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5" name="Rectangle 657"/>
              <p:cNvSpPr>
                <a:spLocks noChangeArrowheads="1"/>
              </p:cNvSpPr>
              <p:nvPr/>
            </p:nvSpPr>
            <p:spPr bwMode="auto">
              <a:xfrm flipH="1">
                <a:off x="5003" y="3998"/>
                <a:ext cx="22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6" name="Rectangle 658"/>
              <p:cNvSpPr>
                <a:spLocks noChangeArrowheads="1"/>
              </p:cNvSpPr>
              <p:nvPr/>
            </p:nvSpPr>
            <p:spPr bwMode="auto">
              <a:xfrm flipH="1">
                <a:off x="5243" y="3999"/>
                <a:ext cx="6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7" name="Rectangle 659"/>
              <p:cNvSpPr>
                <a:spLocks noChangeArrowheads="1"/>
              </p:cNvSpPr>
              <p:nvPr/>
            </p:nvSpPr>
            <p:spPr bwMode="auto">
              <a:xfrm flipH="1">
                <a:off x="5004" y="3999"/>
                <a:ext cx="22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8" name="Rectangle 660"/>
              <p:cNvSpPr>
                <a:spLocks noChangeArrowheads="1"/>
              </p:cNvSpPr>
              <p:nvPr/>
            </p:nvSpPr>
            <p:spPr bwMode="auto">
              <a:xfrm flipH="1">
                <a:off x="5006" y="3999"/>
                <a:ext cx="30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9" name="Rectangle 661"/>
              <p:cNvSpPr>
                <a:spLocks noChangeArrowheads="1"/>
              </p:cNvSpPr>
              <p:nvPr/>
            </p:nvSpPr>
            <p:spPr bwMode="auto">
              <a:xfrm flipH="1">
                <a:off x="5007" y="3999"/>
                <a:ext cx="30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0" name="Rectangle 662"/>
              <p:cNvSpPr>
                <a:spLocks noChangeArrowheads="1"/>
              </p:cNvSpPr>
              <p:nvPr/>
            </p:nvSpPr>
            <p:spPr bwMode="auto">
              <a:xfrm flipH="1">
                <a:off x="5007" y="3999"/>
                <a:ext cx="30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1" name="Rectangle 663"/>
              <p:cNvSpPr>
                <a:spLocks noChangeArrowheads="1"/>
              </p:cNvSpPr>
              <p:nvPr/>
            </p:nvSpPr>
            <p:spPr bwMode="auto">
              <a:xfrm flipH="1">
                <a:off x="5008" y="4000"/>
                <a:ext cx="29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2" name="Rectangle 664"/>
              <p:cNvSpPr>
                <a:spLocks noChangeArrowheads="1"/>
              </p:cNvSpPr>
              <p:nvPr/>
            </p:nvSpPr>
            <p:spPr bwMode="auto">
              <a:xfrm flipH="1">
                <a:off x="5009" y="4000"/>
                <a:ext cx="29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3" name="Rectangle 665"/>
              <p:cNvSpPr>
                <a:spLocks noChangeArrowheads="1"/>
              </p:cNvSpPr>
              <p:nvPr/>
            </p:nvSpPr>
            <p:spPr bwMode="auto">
              <a:xfrm flipH="1">
                <a:off x="5010" y="4000"/>
                <a:ext cx="29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4" name="Rectangle 666"/>
              <p:cNvSpPr>
                <a:spLocks noChangeArrowheads="1"/>
              </p:cNvSpPr>
              <p:nvPr/>
            </p:nvSpPr>
            <p:spPr bwMode="auto">
              <a:xfrm flipH="1">
                <a:off x="5013" y="4000"/>
                <a:ext cx="29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5" name="Rectangle 667"/>
              <p:cNvSpPr>
                <a:spLocks noChangeArrowheads="1"/>
              </p:cNvSpPr>
              <p:nvPr/>
            </p:nvSpPr>
            <p:spPr bwMode="auto">
              <a:xfrm flipH="1">
                <a:off x="5013" y="4000"/>
                <a:ext cx="29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6" name="Rectangle 668"/>
              <p:cNvSpPr>
                <a:spLocks noChangeArrowheads="1"/>
              </p:cNvSpPr>
              <p:nvPr/>
            </p:nvSpPr>
            <p:spPr bwMode="auto">
              <a:xfrm flipH="1">
                <a:off x="5014" y="4001"/>
                <a:ext cx="293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7" name="Rectangle 669"/>
              <p:cNvSpPr>
                <a:spLocks noChangeArrowheads="1"/>
              </p:cNvSpPr>
              <p:nvPr/>
            </p:nvSpPr>
            <p:spPr bwMode="auto">
              <a:xfrm flipH="1">
                <a:off x="5015" y="4001"/>
                <a:ext cx="292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8" name="Rectangle 670"/>
              <p:cNvSpPr>
                <a:spLocks noChangeArrowheads="1"/>
              </p:cNvSpPr>
              <p:nvPr/>
            </p:nvSpPr>
            <p:spPr bwMode="auto">
              <a:xfrm flipH="1">
                <a:off x="5016" y="4001"/>
                <a:ext cx="291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9" name="Rectangle 671"/>
              <p:cNvSpPr>
                <a:spLocks noChangeArrowheads="1"/>
              </p:cNvSpPr>
              <p:nvPr/>
            </p:nvSpPr>
            <p:spPr bwMode="auto">
              <a:xfrm flipH="1">
                <a:off x="5017" y="4001"/>
                <a:ext cx="290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0" name="Rectangle 672"/>
              <p:cNvSpPr>
                <a:spLocks noChangeArrowheads="1"/>
              </p:cNvSpPr>
              <p:nvPr/>
            </p:nvSpPr>
            <p:spPr bwMode="auto">
              <a:xfrm flipH="1">
                <a:off x="5018" y="4001"/>
                <a:ext cx="289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1" name="Rectangle 673"/>
              <p:cNvSpPr>
                <a:spLocks noChangeArrowheads="1"/>
              </p:cNvSpPr>
              <p:nvPr/>
            </p:nvSpPr>
            <p:spPr bwMode="auto">
              <a:xfrm flipH="1">
                <a:off x="5019" y="4001"/>
                <a:ext cx="28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2" name="Rectangle 674"/>
              <p:cNvSpPr>
                <a:spLocks noChangeArrowheads="1"/>
              </p:cNvSpPr>
              <p:nvPr/>
            </p:nvSpPr>
            <p:spPr bwMode="auto">
              <a:xfrm flipH="1">
                <a:off x="5020" y="4001"/>
                <a:ext cx="28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3" name="Rectangle 677"/>
              <p:cNvSpPr>
                <a:spLocks noChangeArrowheads="1"/>
              </p:cNvSpPr>
              <p:nvPr/>
            </p:nvSpPr>
            <p:spPr bwMode="auto">
              <a:xfrm flipH="1">
                <a:off x="5022" y="4002"/>
                <a:ext cx="28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4" name="Rectangle 678"/>
              <p:cNvSpPr>
                <a:spLocks noChangeArrowheads="1"/>
              </p:cNvSpPr>
              <p:nvPr/>
            </p:nvSpPr>
            <p:spPr bwMode="auto">
              <a:xfrm flipH="1">
                <a:off x="5023" y="4002"/>
                <a:ext cx="284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5" name="Rectangle 679"/>
              <p:cNvSpPr>
                <a:spLocks noChangeArrowheads="1"/>
              </p:cNvSpPr>
              <p:nvPr/>
            </p:nvSpPr>
            <p:spPr bwMode="auto">
              <a:xfrm flipH="1">
                <a:off x="5024" y="4002"/>
                <a:ext cx="28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6" name="Rectangle 680"/>
              <p:cNvSpPr>
                <a:spLocks noChangeArrowheads="1"/>
              </p:cNvSpPr>
              <p:nvPr/>
            </p:nvSpPr>
            <p:spPr bwMode="auto">
              <a:xfrm flipH="1">
                <a:off x="5025" y="4002"/>
                <a:ext cx="28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7" name="Rectangle 681"/>
              <p:cNvSpPr>
                <a:spLocks noChangeArrowheads="1"/>
              </p:cNvSpPr>
              <p:nvPr/>
            </p:nvSpPr>
            <p:spPr bwMode="auto">
              <a:xfrm flipH="1">
                <a:off x="5026" y="4002"/>
                <a:ext cx="28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8" name="Rectangle 682"/>
              <p:cNvSpPr>
                <a:spLocks noChangeArrowheads="1"/>
              </p:cNvSpPr>
              <p:nvPr/>
            </p:nvSpPr>
            <p:spPr bwMode="auto">
              <a:xfrm flipH="1">
                <a:off x="5027" y="4003"/>
                <a:ext cx="28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9" name="Rectangle 683"/>
              <p:cNvSpPr>
                <a:spLocks noChangeArrowheads="1"/>
              </p:cNvSpPr>
              <p:nvPr/>
            </p:nvSpPr>
            <p:spPr bwMode="auto">
              <a:xfrm flipH="1">
                <a:off x="5028" y="4003"/>
                <a:ext cx="27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0" name="Rectangle 684"/>
              <p:cNvSpPr>
                <a:spLocks noChangeArrowheads="1"/>
              </p:cNvSpPr>
              <p:nvPr/>
            </p:nvSpPr>
            <p:spPr bwMode="auto">
              <a:xfrm flipH="1">
                <a:off x="5029" y="4003"/>
                <a:ext cx="27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1" name="Rectangle 685"/>
              <p:cNvSpPr>
                <a:spLocks noChangeArrowheads="1"/>
              </p:cNvSpPr>
              <p:nvPr/>
            </p:nvSpPr>
            <p:spPr bwMode="auto">
              <a:xfrm flipH="1">
                <a:off x="5030" y="4003"/>
                <a:ext cx="27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2" name="Rectangle 686"/>
              <p:cNvSpPr>
                <a:spLocks noChangeArrowheads="1"/>
              </p:cNvSpPr>
              <p:nvPr/>
            </p:nvSpPr>
            <p:spPr bwMode="auto">
              <a:xfrm flipH="1">
                <a:off x="5031" y="4003"/>
                <a:ext cx="276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3" name="Rectangle 687"/>
              <p:cNvSpPr>
                <a:spLocks noChangeArrowheads="1"/>
              </p:cNvSpPr>
              <p:nvPr/>
            </p:nvSpPr>
            <p:spPr bwMode="auto">
              <a:xfrm flipH="1">
                <a:off x="5032" y="4004"/>
                <a:ext cx="27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4" name="Rectangle 688"/>
              <p:cNvSpPr>
                <a:spLocks noChangeArrowheads="1"/>
              </p:cNvSpPr>
              <p:nvPr/>
            </p:nvSpPr>
            <p:spPr bwMode="auto">
              <a:xfrm flipH="1">
                <a:off x="5034" y="4004"/>
                <a:ext cx="27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5" name="Rectangle 689"/>
              <p:cNvSpPr>
                <a:spLocks noChangeArrowheads="1"/>
              </p:cNvSpPr>
              <p:nvPr/>
            </p:nvSpPr>
            <p:spPr bwMode="auto">
              <a:xfrm flipH="1">
                <a:off x="5035" y="4004"/>
                <a:ext cx="27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6" name="Rectangle 690"/>
              <p:cNvSpPr>
                <a:spLocks noChangeArrowheads="1"/>
              </p:cNvSpPr>
              <p:nvPr/>
            </p:nvSpPr>
            <p:spPr bwMode="auto">
              <a:xfrm flipH="1">
                <a:off x="5036" y="4004"/>
                <a:ext cx="27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7" name="Rectangle 691"/>
              <p:cNvSpPr>
                <a:spLocks noChangeArrowheads="1"/>
              </p:cNvSpPr>
              <p:nvPr/>
            </p:nvSpPr>
            <p:spPr bwMode="auto">
              <a:xfrm flipH="1">
                <a:off x="5037" y="4005"/>
                <a:ext cx="27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8" name="Rectangle 692"/>
              <p:cNvSpPr>
                <a:spLocks noChangeArrowheads="1"/>
              </p:cNvSpPr>
              <p:nvPr/>
            </p:nvSpPr>
            <p:spPr bwMode="auto">
              <a:xfrm flipH="1">
                <a:off x="5037" y="4005"/>
                <a:ext cx="27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9" name="Rectangle 693"/>
              <p:cNvSpPr>
                <a:spLocks noChangeArrowheads="1"/>
              </p:cNvSpPr>
              <p:nvPr/>
            </p:nvSpPr>
            <p:spPr bwMode="auto">
              <a:xfrm flipH="1">
                <a:off x="5038" y="4005"/>
                <a:ext cx="26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0" name="Rectangle 694"/>
              <p:cNvSpPr>
                <a:spLocks noChangeArrowheads="1"/>
              </p:cNvSpPr>
              <p:nvPr/>
            </p:nvSpPr>
            <p:spPr bwMode="auto">
              <a:xfrm flipH="1">
                <a:off x="5039" y="4005"/>
                <a:ext cx="26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1" name="Rectangle 695"/>
              <p:cNvSpPr>
                <a:spLocks noChangeArrowheads="1"/>
              </p:cNvSpPr>
              <p:nvPr/>
            </p:nvSpPr>
            <p:spPr bwMode="auto">
              <a:xfrm flipH="1">
                <a:off x="5040" y="4005"/>
                <a:ext cx="26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2" name="Rectangle 696"/>
              <p:cNvSpPr>
                <a:spLocks noChangeArrowheads="1"/>
              </p:cNvSpPr>
              <p:nvPr/>
            </p:nvSpPr>
            <p:spPr bwMode="auto">
              <a:xfrm flipH="1">
                <a:off x="5042" y="4006"/>
                <a:ext cx="265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3" name="Rectangle 697"/>
              <p:cNvSpPr>
                <a:spLocks noChangeArrowheads="1"/>
              </p:cNvSpPr>
              <p:nvPr/>
            </p:nvSpPr>
            <p:spPr bwMode="auto">
              <a:xfrm flipH="1">
                <a:off x="5043" y="4006"/>
                <a:ext cx="264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4" name="Rectangle 698"/>
              <p:cNvSpPr>
                <a:spLocks noChangeArrowheads="1"/>
              </p:cNvSpPr>
              <p:nvPr/>
            </p:nvSpPr>
            <p:spPr bwMode="auto">
              <a:xfrm flipH="1">
                <a:off x="5044" y="4006"/>
                <a:ext cx="263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5" name="Rectangle 699"/>
              <p:cNvSpPr>
                <a:spLocks noChangeArrowheads="1"/>
              </p:cNvSpPr>
              <p:nvPr/>
            </p:nvSpPr>
            <p:spPr bwMode="auto">
              <a:xfrm flipH="1">
                <a:off x="5045" y="4006"/>
                <a:ext cx="262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6" name="Rectangle 700"/>
              <p:cNvSpPr>
                <a:spLocks noChangeArrowheads="1"/>
              </p:cNvSpPr>
              <p:nvPr/>
            </p:nvSpPr>
            <p:spPr bwMode="auto">
              <a:xfrm flipH="1">
                <a:off x="5047" y="4006"/>
                <a:ext cx="260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7" name="Rectangle 701"/>
              <p:cNvSpPr>
                <a:spLocks noChangeArrowheads="1"/>
              </p:cNvSpPr>
              <p:nvPr/>
            </p:nvSpPr>
            <p:spPr bwMode="auto">
              <a:xfrm flipH="1">
                <a:off x="5047" y="4006"/>
                <a:ext cx="26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8" name="Rectangle 702"/>
              <p:cNvSpPr>
                <a:spLocks noChangeArrowheads="1"/>
              </p:cNvSpPr>
              <p:nvPr/>
            </p:nvSpPr>
            <p:spPr bwMode="auto">
              <a:xfrm flipH="1">
                <a:off x="5048" y="4006"/>
                <a:ext cx="25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9" name="Rectangle 703"/>
              <p:cNvSpPr>
                <a:spLocks noChangeArrowheads="1"/>
              </p:cNvSpPr>
              <p:nvPr/>
            </p:nvSpPr>
            <p:spPr bwMode="auto">
              <a:xfrm flipH="1">
                <a:off x="5049" y="4006"/>
                <a:ext cx="25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0" name="Rectangle 704"/>
              <p:cNvSpPr>
                <a:spLocks noChangeArrowheads="1"/>
              </p:cNvSpPr>
              <p:nvPr/>
            </p:nvSpPr>
            <p:spPr bwMode="auto">
              <a:xfrm flipH="1">
                <a:off x="5050" y="4006"/>
                <a:ext cx="25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1" name="Rectangle 705"/>
              <p:cNvSpPr>
                <a:spLocks noChangeArrowheads="1"/>
              </p:cNvSpPr>
              <p:nvPr/>
            </p:nvSpPr>
            <p:spPr bwMode="auto">
              <a:xfrm flipH="1">
                <a:off x="5052" y="4007"/>
                <a:ext cx="25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2" name="Rectangle 706"/>
              <p:cNvSpPr>
                <a:spLocks noChangeArrowheads="1"/>
              </p:cNvSpPr>
              <p:nvPr/>
            </p:nvSpPr>
            <p:spPr bwMode="auto">
              <a:xfrm flipH="1">
                <a:off x="5052" y="4007"/>
                <a:ext cx="25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3" name="Rectangle 707"/>
              <p:cNvSpPr>
                <a:spLocks noChangeArrowheads="1"/>
              </p:cNvSpPr>
              <p:nvPr/>
            </p:nvSpPr>
            <p:spPr bwMode="auto">
              <a:xfrm flipH="1">
                <a:off x="5054" y="4007"/>
                <a:ext cx="25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4" name="Rectangle 708"/>
              <p:cNvSpPr>
                <a:spLocks noChangeArrowheads="1"/>
              </p:cNvSpPr>
              <p:nvPr/>
            </p:nvSpPr>
            <p:spPr bwMode="auto">
              <a:xfrm flipH="1">
                <a:off x="5055" y="4007"/>
                <a:ext cx="25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5" name="Rectangle 709"/>
              <p:cNvSpPr>
                <a:spLocks noChangeArrowheads="1"/>
              </p:cNvSpPr>
              <p:nvPr/>
            </p:nvSpPr>
            <p:spPr bwMode="auto">
              <a:xfrm flipH="1">
                <a:off x="5056" y="4007"/>
                <a:ext cx="25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6" name="Rectangle 710"/>
              <p:cNvSpPr>
                <a:spLocks noChangeArrowheads="1"/>
              </p:cNvSpPr>
              <p:nvPr/>
            </p:nvSpPr>
            <p:spPr bwMode="auto">
              <a:xfrm flipH="1">
                <a:off x="5057" y="4008"/>
                <a:ext cx="25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7" name="Rectangle 711"/>
              <p:cNvSpPr>
                <a:spLocks noChangeArrowheads="1"/>
              </p:cNvSpPr>
              <p:nvPr/>
            </p:nvSpPr>
            <p:spPr bwMode="auto">
              <a:xfrm flipH="1">
                <a:off x="5058" y="4008"/>
                <a:ext cx="24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8" name="Rectangle 712"/>
              <p:cNvSpPr>
                <a:spLocks noChangeArrowheads="1"/>
              </p:cNvSpPr>
              <p:nvPr/>
            </p:nvSpPr>
            <p:spPr bwMode="auto">
              <a:xfrm flipH="1">
                <a:off x="5059" y="4008"/>
                <a:ext cx="24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9" name="Rectangle 715"/>
              <p:cNvSpPr>
                <a:spLocks noChangeArrowheads="1"/>
              </p:cNvSpPr>
              <p:nvPr/>
            </p:nvSpPr>
            <p:spPr bwMode="auto">
              <a:xfrm flipH="1">
                <a:off x="5062" y="4009"/>
                <a:ext cx="244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0" name="Rectangle 716"/>
              <p:cNvSpPr>
                <a:spLocks noChangeArrowheads="1"/>
              </p:cNvSpPr>
              <p:nvPr/>
            </p:nvSpPr>
            <p:spPr bwMode="auto">
              <a:xfrm flipH="1">
                <a:off x="5063" y="4009"/>
                <a:ext cx="242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1" name="Rectangle 717"/>
              <p:cNvSpPr>
                <a:spLocks noChangeArrowheads="1"/>
              </p:cNvSpPr>
              <p:nvPr/>
            </p:nvSpPr>
            <p:spPr bwMode="auto">
              <a:xfrm flipH="1">
                <a:off x="5064" y="4009"/>
                <a:ext cx="24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2" name="Rectangle 718"/>
              <p:cNvSpPr>
                <a:spLocks noChangeArrowheads="1"/>
              </p:cNvSpPr>
              <p:nvPr/>
            </p:nvSpPr>
            <p:spPr bwMode="auto">
              <a:xfrm flipH="1">
                <a:off x="5065" y="4009"/>
                <a:ext cx="23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3" name="Rectangle 719"/>
              <p:cNvSpPr>
                <a:spLocks noChangeArrowheads="1"/>
              </p:cNvSpPr>
              <p:nvPr/>
            </p:nvSpPr>
            <p:spPr bwMode="auto">
              <a:xfrm flipH="1">
                <a:off x="5066" y="4010"/>
                <a:ext cx="238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4" name="Rectangle 720"/>
              <p:cNvSpPr>
                <a:spLocks noChangeArrowheads="1"/>
              </p:cNvSpPr>
              <p:nvPr/>
            </p:nvSpPr>
            <p:spPr bwMode="auto">
              <a:xfrm flipH="1">
                <a:off x="5067" y="4010"/>
                <a:ext cx="236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5" name="Rectangle 721"/>
              <p:cNvSpPr>
                <a:spLocks noChangeArrowheads="1"/>
              </p:cNvSpPr>
              <p:nvPr/>
            </p:nvSpPr>
            <p:spPr bwMode="auto">
              <a:xfrm flipH="1">
                <a:off x="5068" y="4010"/>
                <a:ext cx="235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6" name="Rectangle 722"/>
              <p:cNvSpPr>
                <a:spLocks noChangeArrowheads="1"/>
              </p:cNvSpPr>
              <p:nvPr/>
            </p:nvSpPr>
            <p:spPr bwMode="auto">
              <a:xfrm flipH="1">
                <a:off x="5070" y="4010"/>
                <a:ext cx="232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7" name="Rectangle 723"/>
              <p:cNvSpPr>
                <a:spLocks noChangeArrowheads="1"/>
              </p:cNvSpPr>
              <p:nvPr/>
            </p:nvSpPr>
            <p:spPr bwMode="auto">
              <a:xfrm flipH="1">
                <a:off x="5071" y="4010"/>
                <a:ext cx="231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8" name="Rectangle 724"/>
              <p:cNvSpPr>
                <a:spLocks noChangeArrowheads="1"/>
              </p:cNvSpPr>
              <p:nvPr/>
            </p:nvSpPr>
            <p:spPr bwMode="auto">
              <a:xfrm flipH="1">
                <a:off x="5072" y="4010"/>
                <a:ext cx="22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9" name="Rectangle 725"/>
              <p:cNvSpPr>
                <a:spLocks noChangeArrowheads="1"/>
              </p:cNvSpPr>
              <p:nvPr/>
            </p:nvSpPr>
            <p:spPr bwMode="auto">
              <a:xfrm flipH="1">
                <a:off x="5073" y="4010"/>
                <a:ext cx="22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0" name="Rectangle 726"/>
              <p:cNvSpPr>
                <a:spLocks noChangeArrowheads="1"/>
              </p:cNvSpPr>
              <p:nvPr/>
            </p:nvSpPr>
            <p:spPr bwMode="auto">
              <a:xfrm flipH="1">
                <a:off x="5074" y="4010"/>
                <a:ext cx="22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1" name="Rectangle 727"/>
              <p:cNvSpPr>
                <a:spLocks noChangeArrowheads="1"/>
              </p:cNvSpPr>
              <p:nvPr/>
            </p:nvSpPr>
            <p:spPr bwMode="auto">
              <a:xfrm flipH="1">
                <a:off x="5075" y="4010"/>
                <a:ext cx="225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2" name="Rectangle 728"/>
              <p:cNvSpPr>
                <a:spLocks noChangeArrowheads="1"/>
              </p:cNvSpPr>
              <p:nvPr/>
            </p:nvSpPr>
            <p:spPr bwMode="auto">
              <a:xfrm flipH="1">
                <a:off x="5076" y="4010"/>
                <a:ext cx="22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3" name="Rectangle 729"/>
              <p:cNvSpPr>
                <a:spLocks noChangeArrowheads="1"/>
              </p:cNvSpPr>
              <p:nvPr/>
            </p:nvSpPr>
            <p:spPr bwMode="auto">
              <a:xfrm flipH="1">
                <a:off x="5077" y="4011"/>
                <a:ext cx="222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4" name="Rectangle 730"/>
              <p:cNvSpPr>
                <a:spLocks noChangeArrowheads="1"/>
              </p:cNvSpPr>
              <p:nvPr/>
            </p:nvSpPr>
            <p:spPr bwMode="auto">
              <a:xfrm flipH="1">
                <a:off x="5078" y="4011"/>
                <a:ext cx="22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5" name="Rectangle 731"/>
              <p:cNvSpPr>
                <a:spLocks noChangeArrowheads="1"/>
              </p:cNvSpPr>
              <p:nvPr/>
            </p:nvSpPr>
            <p:spPr bwMode="auto">
              <a:xfrm flipH="1">
                <a:off x="5079" y="4011"/>
                <a:ext cx="21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6" name="Rectangle 732"/>
              <p:cNvSpPr>
                <a:spLocks noChangeArrowheads="1"/>
              </p:cNvSpPr>
              <p:nvPr/>
            </p:nvSpPr>
            <p:spPr bwMode="auto">
              <a:xfrm flipH="1">
                <a:off x="5080" y="4011"/>
                <a:ext cx="217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7" name="Rectangle 733"/>
              <p:cNvSpPr>
                <a:spLocks noChangeArrowheads="1"/>
              </p:cNvSpPr>
              <p:nvPr/>
            </p:nvSpPr>
            <p:spPr bwMode="auto">
              <a:xfrm flipH="1">
                <a:off x="5082" y="4012"/>
                <a:ext cx="215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8" name="Rectangle 734"/>
              <p:cNvSpPr>
                <a:spLocks noChangeArrowheads="1"/>
              </p:cNvSpPr>
              <p:nvPr/>
            </p:nvSpPr>
            <p:spPr bwMode="auto">
              <a:xfrm flipH="1">
                <a:off x="5083" y="4012"/>
                <a:ext cx="21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9" name="Rectangle 735"/>
              <p:cNvSpPr>
                <a:spLocks noChangeArrowheads="1"/>
              </p:cNvSpPr>
              <p:nvPr/>
            </p:nvSpPr>
            <p:spPr bwMode="auto">
              <a:xfrm flipH="1">
                <a:off x="5085" y="4012"/>
                <a:ext cx="21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0" name="Rectangle 736"/>
              <p:cNvSpPr>
                <a:spLocks noChangeArrowheads="1"/>
              </p:cNvSpPr>
              <p:nvPr/>
            </p:nvSpPr>
            <p:spPr bwMode="auto">
              <a:xfrm flipH="1">
                <a:off x="5086" y="4012"/>
                <a:ext cx="20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1" name="Rectangle 737"/>
              <p:cNvSpPr>
                <a:spLocks noChangeArrowheads="1"/>
              </p:cNvSpPr>
              <p:nvPr/>
            </p:nvSpPr>
            <p:spPr bwMode="auto">
              <a:xfrm flipH="1">
                <a:off x="5087" y="4012"/>
                <a:ext cx="20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2" name="Rectangle 738"/>
              <p:cNvSpPr>
                <a:spLocks noChangeArrowheads="1"/>
              </p:cNvSpPr>
              <p:nvPr/>
            </p:nvSpPr>
            <p:spPr bwMode="auto">
              <a:xfrm flipH="1">
                <a:off x="5088" y="4013"/>
                <a:ext cx="20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3" name="Rectangle 739"/>
              <p:cNvSpPr>
                <a:spLocks noChangeArrowheads="1"/>
              </p:cNvSpPr>
              <p:nvPr/>
            </p:nvSpPr>
            <p:spPr bwMode="auto">
              <a:xfrm flipH="1">
                <a:off x="5089" y="4013"/>
                <a:ext cx="204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4" name="Rectangle 740"/>
              <p:cNvSpPr>
                <a:spLocks noChangeArrowheads="1"/>
              </p:cNvSpPr>
              <p:nvPr/>
            </p:nvSpPr>
            <p:spPr bwMode="auto">
              <a:xfrm flipH="1">
                <a:off x="5090" y="4013"/>
                <a:ext cx="20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5" name="Rectangle 741"/>
              <p:cNvSpPr>
                <a:spLocks noChangeArrowheads="1"/>
              </p:cNvSpPr>
              <p:nvPr/>
            </p:nvSpPr>
            <p:spPr bwMode="auto">
              <a:xfrm flipH="1">
                <a:off x="5092" y="4013"/>
                <a:ext cx="20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6" name="Rectangle 742"/>
              <p:cNvSpPr>
                <a:spLocks noChangeArrowheads="1"/>
              </p:cNvSpPr>
              <p:nvPr/>
            </p:nvSpPr>
            <p:spPr bwMode="auto">
              <a:xfrm flipH="1">
                <a:off x="5092" y="4013"/>
                <a:ext cx="20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7" name="Rectangle 743"/>
              <p:cNvSpPr>
                <a:spLocks noChangeArrowheads="1"/>
              </p:cNvSpPr>
              <p:nvPr/>
            </p:nvSpPr>
            <p:spPr bwMode="auto">
              <a:xfrm flipH="1">
                <a:off x="5094" y="4014"/>
                <a:ext cx="197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8" name="Rectangle 744"/>
              <p:cNvSpPr>
                <a:spLocks noChangeArrowheads="1"/>
              </p:cNvSpPr>
              <p:nvPr/>
            </p:nvSpPr>
            <p:spPr bwMode="auto">
              <a:xfrm flipH="1">
                <a:off x="5095" y="4014"/>
                <a:ext cx="19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9" name="Rectangle 745"/>
              <p:cNvSpPr>
                <a:spLocks noChangeArrowheads="1"/>
              </p:cNvSpPr>
              <p:nvPr/>
            </p:nvSpPr>
            <p:spPr bwMode="auto">
              <a:xfrm flipH="1">
                <a:off x="5096" y="4014"/>
                <a:ext cx="19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0" name="Rectangle 746"/>
              <p:cNvSpPr>
                <a:spLocks noChangeArrowheads="1"/>
              </p:cNvSpPr>
              <p:nvPr/>
            </p:nvSpPr>
            <p:spPr bwMode="auto">
              <a:xfrm flipH="1">
                <a:off x="5097" y="4014"/>
                <a:ext cx="19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1" name="Rectangle 747"/>
              <p:cNvSpPr>
                <a:spLocks noChangeArrowheads="1"/>
              </p:cNvSpPr>
              <p:nvPr/>
            </p:nvSpPr>
            <p:spPr bwMode="auto">
              <a:xfrm flipH="1">
                <a:off x="5099" y="4014"/>
                <a:ext cx="18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2" name="Rectangle 748"/>
              <p:cNvSpPr>
                <a:spLocks noChangeArrowheads="1"/>
              </p:cNvSpPr>
              <p:nvPr/>
            </p:nvSpPr>
            <p:spPr bwMode="auto">
              <a:xfrm flipH="1">
                <a:off x="5100" y="4015"/>
                <a:ext cx="187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3" name="Rectangle 749"/>
              <p:cNvSpPr>
                <a:spLocks noChangeArrowheads="1"/>
              </p:cNvSpPr>
              <p:nvPr/>
            </p:nvSpPr>
            <p:spPr bwMode="auto">
              <a:xfrm flipH="1">
                <a:off x="5102" y="4015"/>
                <a:ext cx="185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4" name="Rectangle 750"/>
              <p:cNvSpPr>
                <a:spLocks noChangeArrowheads="1"/>
              </p:cNvSpPr>
              <p:nvPr/>
            </p:nvSpPr>
            <p:spPr bwMode="auto">
              <a:xfrm flipH="1">
                <a:off x="5103" y="4015"/>
                <a:ext cx="183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5" name="Rectangle 751"/>
              <p:cNvSpPr>
                <a:spLocks noChangeArrowheads="1"/>
              </p:cNvSpPr>
              <p:nvPr/>
            </p:nvSpPr>
            <p:spPr bwMode="auto">
              <a:xfrm flipH="1">
                <a:off x="5104" y="4015"/>
                <a:ext cx="182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6" name="Rectangle 757"/>
              <p:cNvSpPr>
                <a:spLocks noChangeArrowheads="1"/>
              </p:cNvSpPr>
              <p:nvPr/>
            </p:nvSpPr>
            <p:spPr bwMode="auto">
              <a:xfrm flipH="1">
                <a:off x="5113" y="4016"/>
                <a:ext cx="168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7" name="Rectangle 758"/>
              <p:cNvSpPr>
                <a:spLocks noChangeArrowheads="1"/>
              </p:cNvSpPr>
              <p:nvPr/>
            </p:nvSpPr>
            <p:spPr bwMode="auto">
              <a:xfrm flipH="1">
                <a:off x="5114" y="4016"/>
                <a:ext cx="16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8" name="Rectangle 759"/>
              <p:cNvSpPr>
                <a:spLocks noChangeArrowheads="1"/>
              </p:cNvSpPr>
              <p:nvPr/>
            </p:nvSpPr>
            <p:spPr bwMode="auto">
              <a:xfrm flipH="1">
                <a:off x="5117" y="4016"/>
                <a:ext cx="16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9" name="Rectangle 760"/>
              <p:cNvSpPr>
                <a:spLocks noChangeArrowheads="1"/>
              </p:cNvSpPr>
              <p:nvPr/>
            </p:nvSpPr>
            <p:spPr bwMode="auto">
              <a:xfrm flipH="1">
                <a:off x="5118" y="4016"/>
                <a:ext cx="16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0" name="Rectangle 761"/>
              <p:cNvSpPr>
                <a:spLocks noChangeArrowheads="1"/>
              </p:cNvSpPr>
              <p:nvPr/>
            </p:nvSpPr>
            <p:spPr bwMode="auto">
              <a:xfrm flipH="1">
                <a:off x="5119" y="4016"/>
                <a:ext cx="159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1" name="Rectangle 762"/>
              <p:cNvSpPr>
                <a:spLocks noChangeArrowheads="1"/>
              </p:cNvSpPr>
              <p:nvPr/>
            </p:nvSpPr>
            <p:spPr bwMode="auto">
              <a:xfrm flipH="1">
                <a:off x="5121" y="4017"/>
                <a:ext cx="15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2" name="Rectangle 763"/>
              <p:cNvSpPr>
                <a:spLocks noChangeArrowheads="1"/>
              </p:cNvSpPr>
              <p:nvPr/>
            </p:nvSpPr>
            <p:spPr bwMode="auto">
              <a:xfrm flipH="1">
                <a:off x="5122" y="4017"/>
                <a:ext cx="15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3" name="Rectangle 764"/>
              <p:cNvSpPr>
                <a:spLocks noChangeArrowheads="1"/>
              </p:cNvSpPr>
              <p:nvPr/>
            </p:nvSpPr>
            <p:spPr bwMode="auto">
              <a:xfrm flipH="1">
                <a:off x="5124" y="4017"/>
                <a:ext cx="15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4" name="Rectangle 765"/>
              <p:cNvSpPr>
                <a:spLocks noChangeArrowheads="1"/>
              </p:cNvSpPr>
              <p:nvPr/>
            </p:nvSpPr>
            <p:spPr bwMode="auto">
              <a:xfrm flipH="1">
                <a:off x="5126" y="4017"/>
                <a:ext cx="149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5" name="Rectangle 766"/>
              <p:cNvSpPr>
                <a:spLocks noChangeArrowheads="1"/>
              </p:cNvSpPr>
              <p:nvPr/>
            </p:nvSpPr>
            <p:spPr bwMode="auto">
              <a:xfrm flipH="1">
                <a:off x="5127" y="4018"/>
                <a:ext cx="14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6" name="Rectangle 767"/>
              <p:cNvSpPr>
                <a:spLocks noChangeArrowheads="1"/>
              </p:cNvSpPr>
              <p:nvPr/>
            </p:nvSpPr>
            <p:spPr bwMode="auto">
              <a:xfrm flipH="1">
                <a:off x="5128" y="4018"/>
                <a:ext cx="14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7" name="Rectangle 768"/>
              <p:cNvSpPr>
                <a:spLocks noChangeArrowheads="1"/>
              </p:cNvSpPr>
              <p:nvPr/>
            </p:nvSpPr>
            <p:spPr bwMode="auto">
              <a:xfrm flipH="1">
                <a:off x="5130" y="4018"/>
                <a:ext cx="142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8" name="Rectangle 769"/>
              <p:cNvSpPr>
                <a:spLocks noChangeArrowheads="1"/>
              </p:cNvSpPr>
              <p:nvPr/>
            </p:nvSpPr>
            <p:spPr bwMode="auto">
              <a:xfrm flipH="1">
                <a:off x="5131" y="4018"/>
                <a:ext cx="14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9" name="Rectangle 770"/>
              <p:cNvSpPr>
                <a:spLocks noChangeArrowheads="1"/>
              </p:cNvSpPr>
              <p:nvPr/>
            </p:nvSpPr>
            <p:spPr bwMode="auto">
              <a:xfrm flipH="1">
                <a:off x="5133" y="4018"/>
                <a:ext cx="13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0" name="Rectangle 771"/>
              <p:cNvSpPr>
                <a:spLocks noChangeArrowheads="1"/>
              </p:cNvSpPr>
              <p:nvPr/>
            </p:nvSpPr>
            <p:spPr bwMode="auto">
              <a:xfrm flipH="1">
                <a:off x="5136" y="4019"/>
                <a:ext cx="13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1" name="Rectangle 772"/>
              <p:cNvSpPr>
                <a:spLocks noChangeArrowheads="1"/>
              </p:cNvSpPr>
              <p:nvPr/>
            </p:nvSpPr>
            <p:spPr bwMode="auto">
              <a:xfrm flipH="1">
                <a:off x="5137" y="4019"/>
                <a:ext cx="13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2" name="Rectangle 773"/>
              <p:cNvSpPr>
                <a:spLocks noChangeArrowheads="1"/>
              </p:cNvSpPr>
              <p:nvPr/>
            </p:nvSpPr>
            <p:spPr bwMode="auto">
              <a:xfrm flipH="1">
                <a:off x="5139" y="4019"/>
                <a:ext cx="12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3" name="Rectangle 774"/>
              <p:cNvSpPr>
                <a:spLocks noChangeArrowheads="1"/>
              </p:cNvSpPr>
              <p:nvPr/>
            </p:nvSpPr>
            <p:spPr bwMode="auto">
              <a:xfrm flipH="1">
                <a:off x="5141" y="4019"/>
                <a:ext cx="12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4" name="Rectangle 775"/>
              <p:cNvSpPr>
                <a:spLocks noChangeArrowheads="1"/>
              </p:cNvSpPr>
              <p:nvPr/>
            </p:nvSpPr>
            <p:spPr bwMode="auto">
              <a:xfrm flipH="1">
                <a:off x="5142" y="4019"/>
                <a:ext cx="122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5" name="Rectangle 776"/>
              <p:cNvSpPr>
                <a:spLocks noChangeArrowheads="1"/>
              </p:cNvSpPr>
              <p:nvPr/>
            </p:nvSpPr>
            <p:spPr bwMode="auto">
              <a:xfrm flipH="1">
                <a:off x="5146" y="4020"/>
                <a:ext cx="117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6" name="Rectangle 777"/>
              <p:cNvSpPr>
                <a:spLocks noChangeArrowheads="1"/>
              </p:cNvSpPr>
              <p:nvPr/>
            </p:nvSpPr>
            <p:spPr bwMode="auto">
              <a:xfrm flipH="1">
                <a:off x="5147" y="4020"/>
                <a:ext cx="115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7" name="Rectangle 778"/>
              <p:cNvSpPr>
                <a:spLocks noChangeArrowheads="1"/>
              </p:cNvSpPr>
              <p:nvPr/>
            </p:nvSpPr>
            <p:spPr bwMode="auto">
              <a:xfrm flipH="1">
                <a:off x="5150" y="4020"/>
                <a:ext cx="111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8" name="Rectangle 779"/>
              <p:cNvSpPr>
                <a:spLocks noChangeArrowheads="1"/>
              </p:cNvSpPr>
              <p:nvPr/>
            </p:nvSpPr>
            <p:spPr bwMode="auto">
              <a:xfrm flipH="1">
                <a:off x="5153" y="4020"/>
                <a:ext cx="106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9" name="Rectangle 780"/>
              <p:cNvSpPr>
                <a:spLocks noChangeArrowheads="1"/>
              </p:cNvSpPr>
              <p:nvPr/>
            </p:nvSpPr>
            <p:spPr bwMode="auto">
              <a:xfrm flipH="1">
                <a:off x="5157" y="4020"/>
                <a:ext cx="10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0" name="Rectangle 781"/>
              <p:cNvSpPr>
                <a:spLocks noChangeArrowheads="1"/>
              </p:cNvSpPr>
              <p:nvPr/>
            </p:nvSpPr>
            <p:spPr bwMode="auto">
              <a:xfrm flipH="1">
                <a:off x="5160" y="4020"/>
                <a:ext cx="9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1" name="Rectangle 782"/>
              <p:cNvSpPr>
                <a:spLocks noChangeArrowheads="1"/>
              </p:cNvSpPr>
              <p:nvPr/>
            </p:nvSpPr>
            <p:spPr bwMode="auto">
              <a:xfrm flipH="1">
                <a:off x="5163" y="4020"/>
                <a:ext cx="9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2" name="Rectangle 783"/>
              <p:cNvSpPr>
                <a:spLocks noChangeArrowheads="1"/>
              </p:cNvSpPr>
              <p:nvPr/>
            </p:nvSpPr>
            <p:spPr bwMode="auto">
              <a:xfrm flipH="1">
                <a:off x="5166" y="4020"/>
                <a:ext cx="85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3" name="Rectangle 784"/>
              <p:cNvSpPr>
                <a:spLocks noChangeArrowheads="1"/>
              </p:cNvSpPr>
              <p:nvPr/>
            </p:nvSpPr>
            <p:spPr bwMode="auto">
              <a:xfrm flipH="1">
                <a:off x="5169" y="4020"/>
                <a:ext cx="8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4" name="Rectangle 785"/>
              <p:cNvSpPr>
                <a:spLocks noChangeArrowheads="1"/>
              </p:cNvSpPr>
              <p:nvPr/>
            </p:nvSpPr>
            <p:spPr bwMode="auto">
              <a:xfrm flipH="1">
                <a:off x="5177" y="4021"/>
                <a:ext cx="7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5" name="Rectangle 786"/>
              <p:cNvSpPr>
                <a:spLocks noChangeArrowheads="1"/>
              </p:cNvSpPr>
              <p:nvPr/>
            </p:nvSpPr>
            <p:spPr bwMode="auto">
              <a:xfrm flipH="1">
                <a:off x="5183" y="4021"/>
                <a:ext cx="6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6" name="Rectangle 787"/>
              <p:cNvSpPr>
                <a:spLocks noChangeArrowheads="1"/>
              </p:cNvSpPr>
              <p:nvPr/>
            </p:nvSpPr>
            <p:spPr bwMode="auto">
              <a:xfrm flipH="1">
                <a:off x="5199" y="4021"/>
                <a:ext cx="4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7" name="Rectangle 789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1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8" name="Rectangle 790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2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9" name="Rectangle 791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0" name="Rectangle 792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1" name="Rectangle 793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6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2" name="Rectangle 794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3" name="Rectangle 795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9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4" name="Rectangle 796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1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5" name="Rectangle 797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1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6" name="Rectangle 798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3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7" name="Rectangle 799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4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8" name="Rectangle 800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6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9" name="Rectangle 801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9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0" name="Rectangle 802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1" name="Rectangle 803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3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2" name="Rectangle 804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3" name="Rectangle 805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5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4" name="Rectangle 806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2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5" name="Rectangle 807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2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6" name="Rectangle 808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7" name="Rectangle 809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2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8" name="Rectangle 810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9" name="Rectangle 811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6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0" name="Rectangle 812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1" name="Rectangle 813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9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2" name="Rectangle 814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41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3" name="Rectangle 815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4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4" name="Rectangle 816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5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5" name="Rectangle 817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6" name="Rectangle 818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7" name="Rectangle 820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3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8" name="Rectangle 821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9" name="Rectangle 822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60" name="Rectangle 823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61" name="Rectangle 824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6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sp>
          <p:nvSpPr>
            <p:cNvPr id="370" name="Freeform 825"/>
            <p:cNvSpPr>
              <a:spLocks/>
            </p:cNvSpPr>
            <p:nvPr/>
          </p:nvSpPr>
          <p:spPr bwMode="auto">
            <a:xfrm flipH="1">
              <a:off x="8883" y="1856"/>
              <a:ext cx="75" cy="83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1" name="Freeform 826"/>
            <p:cNvSpPr>
              <a:spLocks/>
            </p:cNvSpPr>
            <p:nvPr/>
          </p:nvSpPr>
          <p:spPr bwMode="auto">
            <a:xfrm flipH="1">
              <a:off x="8922" y="1867"/>
              <a:ext cx="9" cy="55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2" name="Freeform 827"/>
            <p:cNvSpPr>
              <a:spLocks/>
            </p:cNvSpPr>
            <p:nvPr/>
          </p:nvSpPr>
          <p:spPr bwMode="auto">
            <a:xfrm flipH="1">
              <a:off x="8894" y="1794"/>
              <a:ext cx="51" cy="88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3" name="Freeform 828"/>
            <p:cNvSpPr>
              <a:spLocks/>
            </p:cNvSpPr>
            <p:nvPr/>
          </p:nvSpPr>
          <p:spPr bwMode="auto">
            <a:xfrm flipH="1">
              <a:off x="8900" y="1781"/>
              <a:ext cx="48" cy="38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4" name="Freeform 829"/>
            <p:cNvSpPr>
              <a:spLocks/>
            </p:cNvSpPr>
            <p:nvPr/>
          </p:nvSpPr>
          <p:spPr bwMode="auto">
            <a:xfrm flipH="1">
              <a:off x="8898" y="1780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5" name="Freeform 830"/>
            <p:cNvSpPr>
              <a:spLocks/>
            </p:cNvSpPr>
            <p:nvPr/>
          </p:nvSpPr>
          <p:spPr bwMode="auto">
            <a:xfrm flipH="1">
              <a:off x="8924" y="1782"/>
              <a:ext cx="26" cy="28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6" name="Freeform 831"/>
            <p:cNvSpPr>
              <a:spLocks/>
            </p:cNvSpPr>
            <p:nvPr/>
          </p:nvSpPr>
          <p:spPr bwMode="auto">
            <a:xfrm flipH="1">
              <a:off x="8914" y="1794"/>
              <a:ext cx="27" cy="11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7" name="Freeform 832"/>
            <p:cNvSpPr>
              <a:spLocks/>
            </p:cNvSpPr>
            <p:nvPr/>
          </p:nvSpPr>
          <p:spPr bwMode="auto">
            <a:xfrm flipH="1">
              <a:off x="8903" y="1798"/>
              <a:ext cx="11" cy="21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8" name="Freeform 833"/>
            <p:cNvSpPr>
              <a:spLocks/>
            </p:cNvSpPr>
            <p:nvPr/>
          </p:nvSpPr>
          <p:spPr bwMode="auto">
            <a:xfrm flipH="1">
              <a:off x="8918" y="1808"/>
              <a:ext cx="9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9" name="Freeform 834"/>
            <p:cNvSpPr>
              <a:spLocks/>
            </p:cNvSpPr>
            <p:nvPr/>
          </p:nvSpPr>
          <p:spPr bwMode="auto">
            <a:xfrm flipH="1">
              <a:off x="8922" y="1810"/>
              <a:ext cx="12" cy="27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0" name="Freeform 835"/>
            <p:cNvSpPr>
              <a:spLocks/>
            </p:cNvSpPr>
            <p:nvPr/>
          </p:nvSpPr>
          <p:spPr bwMode="auto">
            <a:xfrm flipH="1">
              <a:off x="8936" y="1811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1" name="Freeform 836"/>
            <p:cNvSpPr>
              <a:spLocks/>
            </p:cNvSpPr>
            <p:nvPr/>
          </p:nvSpPr>
          <p:spPr bwMode="auto">
            <a:xfrm flipH="1">
              <a:off x="8920" y="1815"/>
              <a:ext cx="6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2" name="Freeform 837"/>
            <p:cNvSpPr>
              <a:spLocks/>
            </p:cNvSpPr>
            <p:nvPr/>
          </p:nvSpPr>
          <p:spPr bwMode="auto">
            <a:xfrm flipH="1">
              <a:off x="8934" y="1818"/>
              <a:ext cx="5" cy="5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3" name="Freeform 838"/>
            <p:cNvSpPr>
              <a:spLocks/>
            </p:cNvSpPr>
            <p:nvPr/>
          </p:nvSpPr>
          <p:spPr bwMode="auto">
            <a:xfrm flipH="1">
              <a:off x="8937" y="1839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4" name="Freeform 839"/>
            <p:cNvSpPr>
              <a:spLocks/>
            </p:cNvSpPr>
            <p:nvPr/>
          </p:nvSpPr>
          <p:spPr bwMode="auto">
            <a:xfrm flipH="1">
              <a:off x="8920" y="1840"/>
              <a:ext cx="7" cy="6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5" name="Freeform 840"/>
            <p:cNvSpPr>
              <a:spLocks/>
            </p:cNvSpPr>
            <p:nvPr/>
          </p:nvSpPr>
          <p:spPr bwMode="auto">
            <a:xfrm flipH="1">
              <a:off x="8893" y="1845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6" name="Freeform 841"/>
            <p:cNvSpPr>
              <a:spLocks/>
            </p:cNvSpPr>
            <p:nvPr/>
          </p:nvSpPr>
          <p:spPr bwMode="auto">
            <a:xfrm flipH="1">
              <a:off x="8893" y="1852"/>
              <a:ext cx="6" cy="24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7" name="Freeform 842"/>
            <p:cNvSpPr>
              <a:spLocks/>
            </p:cNvSpPr>
            <p:nvPr/>
          </p:nvSpPr>
          <p:spPr bwMode="auto">
            <a:xfrm flipH="1">
              <a:off x="8882" y="1860"/>
              <a:ext cx="10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8" name="Freeform 843"/>
            <p:cNvSpPr>
              <a:spLocks/>
            </p:cNvSpPr>
            <p:nvPr/>
          </p:nvSpPr>
          <p:spPr bwMode="auto">
            <a:xfrm flipH="1">
              <a:off x="8937" y="1866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9" name="Freeform 844"/>
            <p:cNvSpPr>
              <a:spLocks/>
            </p:cNvSpPr>
            <p:nvPr/>
          </p:nvSpPr>
          <p:spPr bwMode="auto">
            <a:xfrm flipH="1">
              <a:off x="8937" y="1876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0" name="Freeform 845"/>
            <p:cNvSpPr>
              <a:spLocks/>
            </p:cNvSpPr>
            <p:nvPr/>
          </p:nvSpPr>
          <p:spPr bwMode="auto">
            <a:xfrm flipH="1">
              <a:off x="8896" y="1877"/>
              <a:ext cx="12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1" name="Freeform 846"/>
            <p:cNvSpPr>
              <a:spLocks/>
            </p:cNvSpPr>
            <p:nvPr/>
          </p:nvSpPr>
          <p:spPr bwMode="auto">
            <a:xfrm flipH="1">
              <a:off x="8888" y="1884"/>
              <a:ext cx="19" cy="34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2" name="Freeform 847"/>
            <p:cNvSpPr>
              <a:spLocks/>
            </p:cNvSpPr>
            <p:nvPr/>
          </p:nvSpPr>
          <p:spPr bwMode="auto">
            <a:xfrm flipH="1">
              <a:off x="8915" y="1886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3" name="Freeform 848"/>
            <p:cNvSpPr>
              <a:spLocks/>
            </p:cNvSpPr>
            <p:nvPr/>
          </p:nvSpPr>
          <p:spPr bwMode="auto">
            <a:xfrm flipH="1">
              <a:off x="8917" y="1890"/>
              <a:ext cx="2" cy="2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4" name="Freeform 849"/>
            <p:cNvSpPr>
              <a:spLocks/>
            </p:cNvSpPr>
            <p:nvPr/>
          </p:nvSpPr>
          <p:spPr bwMode="auto">
            <a:xfrm flipH="1">
              <a:off x="8892" y="1898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5" name="Freeform 850"/>
            <p:cNvSpPr>
              <a:spLocks/>
            </p:cNvSpPr>
            <p:nvPr/>
          </p:nvSpPr>
          <p:spPr bwMode="auto">
            <a:xfrm flipH="1">
              <a:off x="8917" y="1897"/>
              <a:ext cx="2" cy="3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6" name="Freeform 851"/>
            <p:cNvSpPr>
              <a:spLocks/>
            </p:cNvSpPr>
            <p:nvPr/>
          </p:nvSpPr>
          <p:spPr bwMode="auto">
            <a:xfrm flipH="1">
              <a:off x="8917" y="1905"/>
              <a:ext cx="2" cy="2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7" name="Freeform 852"/>
            <p:cNvSpPr>
              <a:spLocks/>
            </p:cNvSpPr>
            <p:nvPr/>
          </p:nvSpPr>
          <p:spPr bwMode="auto">
            <a:xfrm flipH="1">
              <a:off x="8918" y="1908"/>
              <a:ext cx="2" cy="2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8" name="Freeform 853"/>
            <p:cNvSpPr>
              <a:spLocks/>
            </p:cNvSpPr>
            <p:nvPr/>
          </p:nvSpPr>
          <p:spPr bwMode="auto">
            <a:xfrm flipH="1">
              <a:off x="8917" y="1911"/>
              <a:ext cx="2" cy="2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9" name="Freeform 854"/>
            <p:cNvSpPr>
              <a:spLocks/>
            </p:cNvSpPr>
            <p:nvPr/>
          </p:nvSpPr>
          <p:spPr bwMode="auto">
            <a:xfrm flipH="1">
              <a:off x="8925" y="1868"/>
              <a:ext cx="8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0" name="Freeform 855"/>
            <p:cNvSpPr>
              <a:spLocks/>
            </p:cNvSpPr>
            <p:nvPr/>
          </p:nvSpPr>
          <p:spPr bwMode="auto">
            <a:xfrm flipH="1">
              <a:off x="8805" y="1875"/>
              <a:ext cx="75" cy="83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1" name="Freeform 856"/>
            <p:cNvSpPr>
              <a:spLocks/>
            </p:cNvSpPr>
            <p:nvPr/>
          </p:nvSpPr>
          <p:spPr bwMode="auto">
            <a:xfrm flipH="1">
              <a:off x="8844" y="1886"/>
              <a:ext cx="9" cy="55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2" name="Freeform 857"/>
            <p:cNvSpPr>
              <a:spLocks/>
            </p:cNvSpPr>
            <p:nvPr/>
          </p:nvSpPr>
          <p:spPr bwMode="auto">
            <a:xfrm flipH="1">
              <a:off x="8816" y="1813"/>
              <a:ext cx="51" cy="88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3" name="Freeform 858"/>
            <p:cNvSpPr>
              <a:spLocks/>
            </p:cNvSpPr>
            <p:nvPr/>
          </p:nvSpPr>
          <p:spPr bwMode="auto">
            <a:xfrm flipH="1">
              <a:off x="8822" y="1800"/>
              <a:ext cx="47" cy="38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4" name="Freeform 859"/>
            <p:cNvSpPr>
              <a:spLocks/>
            </p:cNvSpPr>
            <p:nvPr/>
          </p:nvSpPr>
          <p:spPr bwMode="auto">
            <a:xfrm flipH="1">
              <a:off x="8820" y="1799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5" name="Freeform 860"/>
            <p:cNvSpPr>
              <a:spLocks/>
            </p:cNvSpPr>
            <p:nvPr/>
          </p:nvSpPr>
          <p:spPr bwMode="auto">
            <a:xfrm flipH="1">
              <a:off x="8845" y="1801"/>
              <a:ext cx="26" cy="28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6" name="Freeform 861"/>
            <p:cNvSpPr>
              <a:spLocks/>
            </p:cNvSpPr>
            <p:nvPr/>
          </p:nvSpPr>
          <p:spPr bwMode="auto">
            <a:xfrm flipH="1">
              <a:off x="8836" y="1813"/>
              <a:ext cx="27" cy="11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7" name="Freeform 862"/>
            <p:cNvSpPr>
              <a:spLocks/>
            </p:cNvSpPr>
            <p:nvPr/>
          </p:nvSpPr>
          <p:spPr bwMode="auto">
            <a:xfrm flipH="1">
              <a:off x="8825" y="1817"/>
              <a:ext cx="11" cy="21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8" name="Freeform 863"/>
            <p:cNvSpPr>
              <a:spLocks/>
            </p:cNvSpPr>
            <p:nvPr/>
          </p:nvSpPr>
          <p:spPr bwMode="auto">
            <a:xfrm flipH="1">
              <a:off x="8840" y="1827"/>
              <a:ext cx="8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9" name="Freeform 864"/>
            <p:cNvSpPr>
              <a:spLocks/>
            </p:cNvSpPr>
            <p:nvPr/>
          </p:nvSpPr>
          <p:spPr bwMode="auto">
            <a:xfrm flipH="1">
              <a:off x="8844" y="1829"/>
              <a:ext cx="11" cy="27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0" name="Freeform 865"/>
            <p:cNvSpPr>
              <a:spLocks/>
            </p:cNvSpPr>
            <p:nvPr/>
          </p:nvSpPr>
          <p:spPr bwMode="auto">
            <a:xfrm flipH="1">
              <a:off x="8858" y="1830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1" name="Freeform 866"/>
            <p:cNvSpPr>
              <a:spLocks/>
            </p:cNvSpPr>
            <p:nvPr/>
          </p:nvSpPr>
          <p:spPr bwMode="auto">
            <a:xfrm flipH="1">
              <a:off x="8842" y="1834"/>
              <a:ext cx="5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2" name="Freeform 867"/>
            <p:cNvSpPr>
              <a:spLocks/>
            </p:cNvSpPr>
            <p:nvPr/>
          </p:nvSpPr>
          <p:spPr bwMode="auto">
            <a:xfrm flipH="1">
              <a:off x="8855" y="1837"/>
              <a:ext cx="5" cy="5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3" name="Freeform 868"/>
            <p:cNvSpPr>
              <a:spLocks/>
            </p:cNvSpPr>
            <p:nvPr/>
          </p:nvSpPr>
          <p:spPr bwMode="auto">
            <a:xfrm flipH="1">
              <a:off x="8859" y="1858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4" name="Freeform 869"/>
            <p:cNvSpPr>
              <a:spLocks/>
            </p:cNvSpPr>
            <p:nvPr/>
          </p:nvSpPr>
          <p:spPr bwMode="auto">
            <a:xfrm flipH="1">
              <a:off x="8842" y="1859"/>
              <a:ext cx="7" cy="6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5" name="Freeform 870"/>
            <p:cNvSpPr>
              <a:spLocks/>
            </p:cNvSpPr>
            <p:nvPr/>
          </p:nvSpPr>
          <p:spPr bwMode="auto">
            <a:xfrm flipH="1">
              <a:off x="8815" y="1864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6" name="Freeform 871"/>
            <p:cNvSpPr>
              <a:spLocks/>
            </p:cNvSpPr>
            <p:nvPr/>
          </p:nvSpPr>
          <p:spPr bwMode="auto">
            <a:xfrm flipH="1">
              <a:off x="8815" y="1871"/>
              <a:ext cx="6" cy="24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7" name="Freeform 872"/>
            <p:cNvSpPr>
              <a:spLocks/>
            </p:cNvSpPr>
            <p:nvPr/>
          </p:nvSpPr>
          <p:spPr bwMode="auto">
            <a:xfrm flipH="1">
              <a:off x="8803" y="1879"/>
              <a:ext cx="11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8" name="Freeform 873"/>
            <p:cNvSpPr>
              <a:spLocks/>
            </p:cNvSpPr>
            <p:nvPr/>
          </p:nvSpPr>
          <p:spPr bwMode="auto">
            <a:xfrm flipH="1">
              <a:off x="8859" y="1885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9" name="Freeform 874"/>
            <p:cNvSpPr>
              <a:spLocks/>
            </p:cNvSpPr>
            <p:nvPr/>
          </p:nvSpPr>
          <p:spPr bwMode="auto">
            <a:xfrm flipH="1">
              <a:off x="8859" y="1895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0" name="Freeform 875"/>
            <p:cNvSpPr>
              <a:spLocks/>
            </p:cNvSpPr>
            <p:nvPr/>
          </p:nvSpPr>
          <p:spPr bwMode="auto">
            <a:xfrm flipH="1">
              <a:off x="8817" y="1896"/>
              <a:ext cx="13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1" name="Freeform 876"/>
            <p:cNvSpPr>
              <a:spLocks/>
            </p:cNvSpPr>
            <p:nvPr/>
          </p:nvSpPr>
          <p:spPr bwMode="auto">
            <a:xfrm flipH="1">
              <a:off x="8810" y="1903"/>
              <a:ext cx="19" cy="34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2" name="Freeform 877"/>
            <p:cNvSpPr>
              <a:spLocks/>
            </p:cNvSpPr>
            <p:nvPr/>
          </p:nvSpPr>
          <p:spPr bwMode="auto">
            <a:xfrm flipH="1">
              <a:off x="8837" y="1905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3" name="Freeform 878"/>
            <p:cNvSpPr>
              <a:spLocks/>
            </p:cNvSpPr>
            <p:nvPr/>
          </p:nvSpPr>
          <p:spPr bwMode="auto">
            <a:xfrm flipH="1">
              <a:off x="8838" y="1909"/>
              <a:ext cx="3" cy="2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4" name="Freeform 879"/>
            <p:cNvSpPr>
              <a:spLocks/>
            </p:cNvSpPr>
            <p:nvPr/>
          </p:nvSpPr>
          <p:spPr bwMode="auto">
            <a:xfrm flipH="1">
              <a:off x="8814" y="1917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5" name="Freeform 880"/>
            <p:cNvSpPr>
              <a:spLocks/>
            </p:cNvSpPr>
            <p:nvPr/>
          </p:nvSpPr>
          <p:spPr bwMode="auto">
            <a:xfrm flipH="1">
              <a:off x="8838" y="1916"/>
              <a:ext cx="3" cy="3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6" name="Freeform 881"/>
            <p:cNvSpPr>
              <a:spLocks/>
            </p:cNvSpPr>
            <p:nvPr/>
          </p:nvSpPr>
          <p:spPr bwMode="auto">
            <a:xfrm flipH="1">
              <a:off x="8838" y="1924"/>
              <a:ext cx="3" cy="2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7" name="Freeform 882"/>
            <p:cNvSpPr>
              <a:spLocks/>
            </p:cNvSpPr>
            <p:nvPr/>
          </p:nvSpPr>
          <p:spPr bwMode="auto">
            <a:xfrm flipH="1">
              <a:off x="8840" y="1927"/>
              <a:ext cx="1" cy="2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8" name="Freeform 883"/>
            <p:cNvSpPr>
              <a:spLocks/>
            </p:cNvSpPr>
            <p:nvPr/>
          </p:nvSpPr>
          <p:spPr bwMode="auto">
            <a:xfrm flipH="1">
              <a:off x="8838" y="1930"/>
              <a:ext cx="3" cy="2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9" name="Freeform 884"/>
            <p:cNvSpPr>
              <a:spLocks/>
            </p:cNvSpPr>
            <p:nvPr/>
          </p:nvSpPr>
          <p:spPr bwMode="auto">
            <a:xfrm flipH="1">
              <a:off x="8846" y="1887"/>
              <a:ext cx="9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0" name="Freeform 885"/>
            <p:cNvSpPr>
              <a:spLocks/>
            </p:cNvSpPr>
            <p:nvPr/>
          </p:nvSpPr>
          <p:spPr bwMode="auto">
            <a:xfrm flipH="1">
              <a:off x="8742" y="1893"/>
              <a:ext cx="75" cy="84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1" name="Freeform 886"/>
            <p:cNvSpPr>
              <a:spLocks/>
            </p:cNvSpPr>
            <p:nvPr/>
          </p:nvSpPr>
          <p:spPr bwMode="auto">
            <a:xfrm flipH="1">
              <a:off x="8781" y="1904"/>
              <a:ext cx="9" cy="56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2" name="Freeform 887"/>
            <p:cNvSpPr>
              <a:spLocks/>
            </p:cNvSpPr>
            <p:nvPr/>
          </p:nvSpPr>
          <p:spPr bwMode="auto">
            <a:xfrm flipH="1">
              <a:off x="8753" y="1831"/>
              <a:ext cx="51" cy="89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3" name="Freeform 888"/>
            <p:cNvSpPr>
              <a:spLocks/>
            </p:cNvSpPr>
            <p:nvPr/>
          </p:nvSpPr>
          <p:spPr bwMode="auto">
            <a:xfrm flipH="1">
              <a:off x="8759" y="1818"/>
              <a:ext cx="48" cy="39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4" name="Freeform 889"/>
            <p:cNvSpPr>
              <a:spLocks/>
            </p:cNvSpPr>
            <p:nvPr/>
          </p:nvSpPr>
          <p:spPr bwMode="auto">
            <a:xfrm flipH="1">
              <a:off x="8757" y="1817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5" name="Freeform 890"/>
            <p:cNvSpPr>
              <a:spLocks/>
            </p:cNvSpPr>
            <p:nvPr/>
          </p:nvSpPr>
          <p:spPr bwMode="auto">
            <a:xfrm flipH="1">
              <a:off x="8783" y="1819"/>
              <a:ext cx="25" cy="29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6" name="Freeform 891"/>
            <p:cNvSpPr>
              <a:spLocks/>
            </p:cNvSpPr>
            <p:nvPr/>
          </p:nvSpPr>
          <p:spPr bwMode="auto">
            <a:xfrm flipH="1">
              <a:off x="8773" y="1832"/>
              <a:ext cx="27" cy="10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7" name="Freeform 892"/>
            <p:cNvSpPr>
              <a:spLocks/>
            </p:cNvSpPr>
            <p:nvPr/>
          </p:nvSpPr>
          <p:spPr bwMode="auto">
            <a:xfrm flipH="1">
              <a:off x="8762" y="1836"/>
              <a:ext cx="11" cy="20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8" name="Freeform 893"/>
            <p:cNvSpPr>
              <a:spLocks/>
            </p:cNvSpPr>
            <p:nvPr/>
          </p:nvSpPr>
          <p:spPr bwMode="auto">
            <a:xfrm flipH="1">
              <a:off x="8777" y="1845"/>
              <a:ext cx="8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9" name="Freeform 894"/>
            <p:cNvSpPr>
              <a:spLocks/>
            </p:cNvSpPr>
            <p:nvPr/>
          </p:nvSpPr>
          <p:spPr bwMode="auto">
            <a:xfrm flipH="1">
              <a:off x="8781" y="1848"/>
              <a:ext cx="11" cy="26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0" name="Freeform 895"/>
            <p:cNvSpPr>
              <a:spLocks/>
            </p:cNvSpPr>
            <p:nvPr/>
          </p:nvSpPr>
          <p:spPr bwMode="auto">
            <a:xfrm flipH="1">
              <a:off x="8795" y="1848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1" name="Freeform 896"/>
            <p:cNvSpPr>
              <a:spLocks/>
            </p:cNvSpPr>
            <p:nvPr/>
          </p:nvSpPr>
          <p:spPr bwMode="auto">
            <a:xfrm flipH="1">
              <a:off x="8779" y="1853"/>
              <a:ext cx="6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2" name="Freeform 897"/>
            <p:cNvSpPr>
              <a:spLocks/>
            </p:cNvSpPr>
            <p:nvPr/>
          </p:nvSpPr>
          <p:spPr bwMode="auto">
            <a:xfrm flipH="1">
              <a:off x="8792" y="1855"/>
              <a:ext cx="6" cy="6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3" name="Freeform 898"/>
            <p:cNvSpPr>
              <a:spLocks/>
            </p:cNvSpPr>
            <p:nvPr/>
          </p:nvSpPr>
          <p:spPr bwMode="auto">
            <a:xfrm flipH="1">
              <a:off x="8796" y="1876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4" name="Freeform 899"/>
            <p:cNvSpPr>
              <a:spLocks/>
            </p:cNvSpPr>
            <p:nvPr/>
          </p:nvSpPr>
          <p:spPr bwMode="auto">
            <a:xfrm flipH="1">
              <a:off x="8779" y="1878"/>
              <a:ext cx="7" cy="5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5" name="Freeform 900"/>
            <p:cNvSpPr>
              <a:spLocks/>
            </p:cNvSpPr>
            <p:nvPr/>
          </p:nvSpPr>
          <p:spPr bwMode="auto">
            <a:xfrm flipH="1">
              <a:off x="8752" y="1882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6" name="Freeform 901"/>
            <p:cNvSpPr>
              <a:spLocks/>
            </p:cNvSpPr>
            <p:nvPr/>
          </p:nvSpPr>
          <p:spPr bwMode="auto">
            <a:xfrm flipH="1">
              <a:off x="8752" y="1890"/>
              <a:ext cx="6" cy="23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7" name="Freeform 902"/>
            <p:cNvSpPr>
              <a:spLocks/>
            </p:cNvSpPr>
            <p:nvPr/>
          </p:nvSpPr>
          <p:spPr bwMode="auto">
            <a:xfrm flipH="1">
              <a:off x="8740" y="1897"/>
              <a:ext cx="11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8" name="Freeform 903"/>
            <p:cNvSpPr>
              <a:spLocks/>
            </p:cNvSpPr>
            <p:nvPr/>
          </p:nvSpPr>
          <p:spPr bwMode="auto">
            <a:xfrm flipH="1">
              <a:off x="8796" y="1903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9" name="Freeform 904"/>
            <p:cNvSpPr>
              <a:spLocks/>
            </p:cNvSpPr>
            <p:nvPr/>
          </p:nvSpPr>
          <p:spPr bwMode="auto">
            <a:xfrm flipH="1">
              <a:off x="8796" y="1913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0" name="Freeform 905"/>
            <p:cNvSpPr>
              <a:spLocks/>
            </p:cNvSpPr>
            <p:nvPr/>
          </p:nvSpPr>
          <p:spPr bwMode="auto">
            <a:xfrm flipH="1">
              <a:off x="8754" y="1914"/>
              <a:ext cx="13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1" name="Freeform 906"/>
            <p:cNvSpPr>
              <a:spLocks/>
            </p:cNvSpPr>
            <p:nvPr/>
          </p:nvSpPr>
          <p:spPr bwMode="auto">
            <a:xfrm flipH="1">
              <a:off x="8747" y="1922"/>
              <a:ext cx="19" cy="33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2" name="Freeform 907"/>
            <p:cNvSpPr>
              <a:spLocks/>
            </p:cNvSpPr>
            <p:nvPr/>
          </p:nvSpPr>
          <p:spPr bwMode="auto">
            <a:xfrm flipH="1">
              <a:off x="8774" y="1923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3" name="Freeform 908"/>
            <p:cNvSpPr>
              <a:spLocks/>
            </p:cNvSpPr>
            <p:nvPr/>
          </p:nvSpPr>
          <p:spPr bwMode="auto">
            <a:xfrm flipH="1">
              <a:off x="8776" y="1928"/>
              <a:ext cx="2" cy="1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4" name="Freeform 909"/>
            <p:cNvSpPr>
              <a:spLocks/>
            </p:cNvSpPr>
            <p:nvPr/>
          </p:nvSpPr>
          <p:spPr bwMode="auto">
            <a:xfrm flipH="1">
              <a:off x="8751" y="1935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5" name="Freeform 910"/>
            <p:cNvSpPr>
              <a:spLocks/>
            </p:cNvSpPr>
            <p:nvPr/>
          </p:nvSpPr>
          <p:spPr bwMode="auto">
            <a:xfrm flipH="1">
              <a:off x="8776" y="1935"/>
              <a:ext cx="2" cy="2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6" name="Freeform 911"/>
            <p:cNvSpPr>
              <a:spLocks/>
            </p:cNvSpPr>
            <p:nvPr/>
          </p:nvSpPr>
          <p:spPr bwMode="auto">
            <a:xfrm flipH="1">
              <a:off x="8776" y="1942"/>
              <a:ext cx="2" cy="3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7" name="Freeform 912"/>
            <p:cNvSpPr>
              <a:spLocks/>
            </p:cNvSpPr>
            <p:nvPr/>
          </p:nvSpPr>
          <p:spPr bwMode="auto">
            <a:xfrm flipH="1">
              <a:off x="8777" y="1945"/>
              <a:ext cx="1" cy="3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8" name="Freeform 913"/>
            <p:cNvSpPr>
              <a:spLocks/>
            </p:cNvSpPr>
            <p:nvPr/>
          </p:nvSpPr>
          <p:spPr bwMode="auto">
            <a:xfrm flipH="1">
              <a:off x="8776" y="1949"/>
              <a:ext cx="2" cy="1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9" name="Freeform 914"/>
            <p:cNvSpPr>
              <a:spLocks/>
            </p:cNvSpPr>
            <p:nvPr/>
          </p:nvSpPr>
          <p:spPr bwMode="auto">
            <a:xfrm flipH="1">
              <a:off x="8784" y="1905"/>
              <a:ext cx="8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0" name="Freeform 915"/>
            <p:cNvSpPr>
              <a:spLocks/>
            </p:cNvSpPr>
            <p:nvPr/>
          </p:nvSpPr>
          <p:spPr bwMode="auto">
            <a:xfrm flipH="1">
              <a:off x="9008" y="2028"/>
              <a:ext cx="29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1" name="Freeform 916"/>
            <p:cNvSpPr>
              <a:spLocks/>
            </p:cNvSpPr>
            <p:nvPr/>
          </p:nvSpPr>
          <p:spPr bwMode="auto">
            <a:xfrm flipH="1">
              <a:off x="8996" y="2023"/>
              <a:ext cx="121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2" name="Freeform 917"/>
            <p:cNvSpPr>
              <a:spLocks/>
            </p:cNvSpPr>
            <p:nvPr/>
          </p:nvSpPr>
          <p:spPr bwMode="auto">
            <a:xfrm flipH="1">
              <a:off x="8883" y="2028"/>
              <a:ext cx="29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3" name="Freeform 918"/>
            <p:cNvSpPr>
              <a:spLocks/>
            </p:cNvSpPr>
            <p:nvPr/>
          </p:nvSpPr>
          <p:spPr bwMode="auto">
            <a:xfrm flipH="1">
              <a:off x="8871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4" name="Freeform 919"/>
            <p:cNvSpPr>
              <a:spLocks/>
            </p:cNvSpPr>
            <p:nvPr/>
          </p:nvSpPr>
          <p:spPr bwMode="auto">
            <a:xfrm flipH="1">
              <a:off x="8767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5" name="Freeform 920"/>
            <p:cNvSpPr>
              <a:spLocks/>
            </p:cNvSpPr>
            <p:nvPr/>
          </p:nvSpPr>
          <p:spPr bwMode="auto">
            <a:xfrm flipH="1">
              <a:off x="8756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6" name="Freeform 921"/>
            <p:cNvSpPr>
              <a:spLocks/>
            </p:cNvSpPr>
            <p:nvPr/>
          </p:nvSpPr>
          <p:spPr bwMode="auto">
            <a:xfrm flipH="1">
              <a:off x="8641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7" name="Freeform 922"/>
            <p:cNvSpPr>
              <a:spLocks/>
            </p:cNvSpPr>
            <p:nvPr/>
          </p:nvSpPr>
          <p:spPr bwMode="auto">
            <a:xfrm flipH="1">
              <a:off x="8630" y="2023"/>
              <a:ext cx="121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8" name="Freeform 923"/>
            <p:cNvSpPr>
              <a:spLocks/>
            </p:cNvSpPr>
            <p:nvPr/>
          </p:nvSpPr>
          <p:spPr bwMode="auto">
            <a:xfrm flipH="1">
              <a:off x="8631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9" name="Freeform 924"/>
            <p:cNvSpPr>
              <a:spLocks/>
            </p:cNvSpPr>
            <p:nvPr/>
          </p:nvSpPr>
          <p:spPr bwMode="auto">
            <a:xfrm flipH="1">
              <a:off x="8620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102" name="Group 925"/>
            <p:cNvGrpSpPr>
              <a:grpSpLocks/>
            </p:cNvGrpSpPr>
            <p:nvPr/>
          </p:nvGrpSpPr>
          <p:grpSpPr bwMode="auto">
            <a:xfrm flipH="1">
              <a:off x="8573" y="2163"/>
              <a:ext cx="120" cy="17"/>
              <a:chOff x="8844" y="5575"/>
              <a:chExt cx="368" cy="40"/>
            </a:xfrm>
          </p:grpSpPr>
          <p:sp>
            <p:nvSpPr>
              <p:cNvPr id="471" name="Freeform 926"/>
              <p:cNvSpPr>
                <a:spLocks/>
              </p:cNvSpPr>
              <p:nvPr/>
            </p:nvSpPr>
            <p:spPr bwMode="auto">
              <a:xfrm>
                <a:off x="9088" y="5586"/>
                <a:ext cx="89" cy="12"/>
              </a:xfrm>
              <a:custGeom>
                <a:avLst/>
                <a:gdLst>
                  <a:gd name="T0" fmla="*/ 0 w 532"/>
                  <a:gd name="T1" fmla="*/ 0 h 87"/>
                  <a:gd name="T2" fmla="*/ 0 w 532"/>
                  <a:gd name="T3" fmla="*/ 0 h 87"/>
                  <a:gd name="T4" fmla="*/ 0 w 532"/>
                  <a:gd name="T5" fmla="*/ 0 h 87"/>
                  <a:gd name="T6" fmla="*/ 0 w 532"/>
                  <a:gd name="T7" fmla="*/ 0 h 87"/>
                  <a:gd name="T8" fmla="*/ 0 w 532"/>
                  <a:gd name="T9" fmla="*/ 0 h 87"/>
                  <a:gd name="T10" fmla="*/ 0 w 532"/>
                  <a:gd name="T11" fmla="*/ 0 h 87"/>
                  <a:gd name="T12" fmla="*/ 0 w 532"/>
                  <a:gd name="T13" fmla="*/ 0 h 87"/>
                  <a:gd name="T14" fmla="*/ 0 w 532"/>
                  <a:gd name="T15" fmla="*/ 0 h 87"/>
                  <a:gd name="T16" fmla="*/ 0 w 532"/>
                  <a:gd name="T17" fmla="*/ 0 h 87"/>
                  <a:gd name="T18" fmla="*/ 0 w 532"/>
                  <a:gd name="T19" fmla="*/ 0 h 87"/>
                  <a:gd name="T20" fmla="*/ 0 w 532"/>
                  <a:gd name="T21" fmla="*/ 0 h 87"/>
                  <a:gd name="T22" fmla="*/ 0 w 532"/>
                  <a:gd name="T23" fmla="*/ 0 h 87"/>
                  <a:gd name="T24" fmla="*/ 0 w 532"/>
                  <a:gd name="T25" fmla="*/ 0 h 87"/>
                  <a:gd name="T26" fmla="*/ 0 w 532"/>
                  <a:gd name="T27" fmla="*/ 0 h 87"/>
                  <a:gd name="T28" fmla="*/ 0 w 532"/>
                  <a:gd name="T29" fmla="*/ 0 h 87"/>
                  <a:gd name="T30" fmla="*/ 0 w 532"/>
                  <a:gd name="T31" fmla="*/ 0 h 87"/>
                  <a:gd name="T32" fmla="*/ 0 w 532"/>
                  <a:gd name="T33" fmla="*/ 0 h 87"/>
                  <a:gd name="T34" fmla="*/ 0 w 532"/>
                  <a:gd name="T35" fmla="*/ 0 h 87"/>
                  <a:gd name="T36" fmla="*/ 0 w 532"/>
                  <a:gd name="T37" fmla="*/ 0 h 87"/>
                  <a:gd name="T38" fmla="*/ 0 w 532"/>
                  <a:gd name="T39" fmla="*/ 0 h 87"/>
                  <a:gd name="T40" fmla="*/ 0 w 532"/>
                  <a:gd name="T41" fmla="*/ 0 h 87"/>
                  <a:gd name="T42" fmla="*/ 0 w 532"/>
                  <a:gd name="T43" fmla="*/ 0 h 87"/>
                  <a:gd name="T44" fmla="*/ 0 w 532"/>
                  <a:gd name="T45" fmla="*/ 0 h 87"/>
                  <a:gd name="T46" fmla="*/ 0 w 532"/>
                  <a:gd name="T47" fmla="*/ 0 h 87"/>
                  <a:gd name="T48" fmla="*/ 0 w 532"/>
                  <a:gd name="T49" fmla="*/ 0 h 87"/>
                  <a:gd name="T50" fmla="*/ 0 w 532"/>
                  <a:gd name="T51" fmla="*/ 0 h 87"/>
                  <a:gd name="T52" fmla="*/ 0 w 532"/>
                  <a:gd name="T53" fmla="*/ 0 h 87"/>
                  <a:gd name="T54" fmla="*/ 0 w 532"/>
                  <a:gd name="T55" fmla="*/ 0 h 87"/>
                  <a:gd name="T56" fmla="*/ 0 w 532"/>
                  <a:gd name="T57" fmla="*/ 0 h 87"/>
                  <a:gd name="T58" fmla="*/ 0 w 532"/>
                  <a:gd name="T59" fmla="*/ 0 h 87"/>
                  <a:gd name="T60" fmla="*/ 0 w 532"/>
                  <a:gd name="T61" fmla="*/ 0 h 87"/>
                  <a:gd name="T62" fmla="*/ 0 w 532"/>
                  <a:gd name="T63" fmla="*/ 0 h 87"/>
                  <a:gd name="T64" fmla="*/ 0 w 532"/>
                  <a:gd name="T65" fmla="*/ 0 h 87"/>
                  <a:gd name="T66" fmla="*/ 0 w 532"/>
                  <a:gd name="T67" fmla="*/ 0 h 87"/>
                  <a:gd name="T68" fmla="*/ 0 w 532"/>
                  <a:gd name="T69" fmla="*/ 0 h 87"/>
                  <a:gd name="T70" fmla="*/ 0 w 532"/>
                  <a:gd name="T71" fmla="*/ 0 h 87"/>
                  <a:gd name="T72" fmla="*/ 0 w 532"/>
                  <a:gd name="T73" fmla="*/ 0 h 87"/>
                  <a:gd name="T74" fmla="*/ 0 w 532"/>
                  <a:gd name="T75" fmla="*/ 0 h 87"/>
                  <a:gd name="T76" fmla="*/ 0 w 532"/>
                  <a:gd name="T77" fmla="*/ 0 h 87"/>
                  <a:gd name="T78" fmla="*/ 0 w 532"/>
                  <a:gd name="T79" fmla="*/ 0 h 87"/>
                  <a:gd name="T80" fmla="*/ 0 w 532"/>
                  <a:gd name="T81" fmla="*/ 0 h 87"/>
                  <a:gd name="T82" fmla="*/ 0 w 532"/>
                  <a:gd name="T83" fmla="*/ 0 h 87"/>
                  <a:gd name="T84" fmla="*/ 0 w 532"/>
                  <a:gd name="T85" fmla="*/ 0 h 87"/>
                  <a:gd name="T86" fmla="*/ 0 w 532"/>
                  <a:gd name="T87" fmla="*/ 0 h 87"/>
                  <a:gd name="T88" fmla="*/ 0 w 532"/>
                  <a:gd name="T89" fmla="*/ 0 h 87"/>
                  <a:gd name="T90" fmla="*/ 0 w 532"/>
                  <a:gd name="T91" fmla="*/ 0 h 87"/>
                  <a:gd name="T92" fmla="*/ 0 w 532"/>
                  <a:gd name="T93" fmla="*/ 0 h 87"/>
                  <a:gd name="T94" fmla="*/ 0 w 532"/>
                  <a:gd name="T95" fmla="*/ 0 h 87"/>
                  <a:gd name="T96" fmla="*/ 0 w 532"/>
                  <a:gd name="T97" fmla="*/ 0 h 87"/>
                  <a:gd name="T98" fmla="*/ 0 w 532"/>
                  <a:gd name="T99" fmla="*/ 0 h 87"/>
                  <a:gd name="T100" fmla="*/ 0 w 532"/>
                  <a:gd name="T101" fmla="*/ 0 h 87"/>
                  <a:gd name="T102" fmla="*/ 0 w 532"/>
                  <a:gd name="T103" fmla="*/ 0 h 87"/>
                  <a:gd name="T104" fmla="*/ 0 w 532"/>
                  <a:gd name="T105" fmla="*/ 0 h 8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32"/>
                  <a:gd name="T160" fmla="*/ 0 h 87"/>
                  <a:gd name="T161" fmla="*/ 532 w 532"/>
                  <a:gd name="T162" fmla="*/ 87 h 8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32" h="87">
                    <a:moveTo>
                      <a:pt x="0" y="44"/>
                    </a:moveTo>
                    <a:lnTo>
                      <a:pt x="37" y="34"/>
                    </a:lnTo>
                    <a:lnTo>
                      <a:pt x="46" y="23"/>
                    </a:lnTo>
                    <a:lnTo>
                      <a:pt x="61" y="19"/>
                    </a:lnTo>
                    <a:lnTo>
                      <a:pt x="73" y="17"/>
                    </a:lnTo>
                    <a:lnTo>
                      <a:pt x="86" y="14"/>
                    </a:lnTo>
                    <a:lnTo>
                      <a:pt x="100" y="14"/>
                    </a:lnTo>
                    <a:lnTo>
                      <a:pt x="119" y="14"/>
                    </a:lnTo>
                    <a:lnTo>
                      <a:pt x="133" y="9"/>
                    </a:lnTo>
                    <a:lnTo>
                      <a:pt x="146" y="8"/>
                    </a:lnTo>
                    <a:lnTo>
                      <a:pt x="168" y="9"/>
                    </a:lnTo>
                    <a:lnTo>
                      <a:pt x="182" y="3"/>
                    </a:lnTo>
                    <a:lnTo>
                      <a:pt x="196" y="0"/>
                    </a:lnTo>
                    <a:lnTo>
                      <a:pt x="208" y="0"/>
                    </a:lnTo>
                    <a:lnTo>
                      <a:pt x="222" y="6"/>
                    </a:lnTo>
                    <a:lnTo>
                      <a:pt x="235" y="14"/>
                    </a:lnTo>
                    <a:lnTo>
                      <a:pt x="252" y="19"/>
                    </a:lnTo>
                    <a:lnTo>
                      <a:pt x="277" y="23"/>
                    </a:lnTo>
                    <a:lnTo>
                      <a:pt x="290" y="18"/>
                    </a:lnTo>
                    <a:lnTo>
                      <a:pt x="306" y="19"/>
                    </a:lnTo>
                    <a:lnTo>
                      <a:pt x="318" y="23"/>
                    </a:lnTo>
                    <a:lnTo>
                      <a:pt x="335" y="34"/>
                    </a:lnTo>
                    <a:lnTo>
                      <a:pt x="349" y="48"/>
                    </a:lnTo>
                    <a:lnTo>
                      <a:pt x="370" y="55"/>
                    </a:lnTo>
                    <a:lnTo>
                      <a:pt x="403" y="52"/>
                    </a:lnTo>
                    <a:lnTo>
                      <a:pt x="419" y="61"/>
                    </a:lnTo>
                    <a:lnTo>
                      <a:pt x="433" y="66"/>
                    </a:lnTo>
                    <a:lnTo>
                      <a:pt x="452" y="68"/>
                    </a:lnTo>
                    <a:lnTo>
                      <a:pt x="532" y="83"/>
                    </a:lnTo>
                    <a:lnTo>
                      <a:pt x="445" y="77"/>
                    </a:lnTo>
                    <a:lnTo>
                      <a:pt x="429" y="82"/>
                    </a:lnTo>
                    <a:lnTo>
                      <a:pt x="415" y="87"/>
                    </a:lnTo>
                    <a:lnTo>
                      <a:pt x="405" y="86"/>
                    </a:lnTo>
                    <a:lnTo>
                      <a:pt x="392" y="83"/>
                    </a:lnTo>
                    <a:lnTo>
                      <a:pt x="376" y="75"/>
                    </a:lnTo>
                    <a:lnTo>
                      <a:pt x="353" y="72"/>
                    </a:lnTo>
                    <a:lnTo>
                      <a:pt x="331" y="65"/>
                    </a:lnTo>
                    <a:lnTo>
                      <a:pt x="318" y="66"/>
                    </a:lnTo>
                    <a:lnTo>
                      <a:pt x="301" y="68"/>
                    </a:lnTo>
                    <a:lnTo>
                      <a:pt x="266" y="61"/>
                    </a:lnTo>
                    <a:lnTo>
                      <a:pt x="249" y="58"/>
                    </a:lnTo>
                    <a:lnTo>
                      <a:pt x="226" y="48"/>
                    </a:lnTo>
                    <a:lnTo>
                      <a:pt x="203" y="48"/>
                    </a:lnTo>
                    <a:lnTo>
                      <a:pt x="175" y="48"/>
                    </a:lnTo>
                    <a:lnTo>
                      <a:pt x="155" y="49"/>
                    </a:lnTo>
                    <a:lnTo>
                      <a:pt x="137" y="46"/>
                    </a:lnTo>
                    <a:lnTo>
                      <a:pt x="119" y="38"/>
                    </a:lnTo>
                    <a:lnTo>
                      <a:pt x="100" y="44"/>
                    </a:lnTo>
                    <a:lnTo>
                      <a:pt x="84" y="35"/>
                    </a:lnTo>
                    <a:lnTo>
                      <a:pt x="70" y="38"/>
                    </a:lnTo>
                    <a:lnTo>
                      <a:pt x="51" y="40"/>
                    </a:lnTo>
                    <a:lnTo>
                      <a:pt x="30" y="4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C4"/>
              </a:solidFill>
              <a:ln w="9525">
                <a:noFill/>
                <a:round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2" name="Freeform 927"/>
              <p:cNvSpPr>
                <a:spLocks/>
              </p:cNvSpPr>
              <p:nvPr/>
            </p:nvSpPr>
            <p:spPr bwMode="auto">
              <a:xfrm>
                <a:off x="8844" y="5575"/>
                <a:ext cx="368" cy="40"/>
              </a:xfrm>
              <a:custGeom>
                <a:avLst/>
                <a:gdLst>
                  <a:gd name="T0" fmla="*/ 0 w 2209"/>
                  <a:gd name="T1" fmla="*/ 0 h 278"/>
                  <a:gd name="T2" fmla="*/ 0 w 2209"/>
                  <a:gd name="T3" fmla="*/ 0 h 278"/>
                  <a:gd name="T4" fmla="*/ 0 w 2209"/>
                  <a:gd name="T5" fmla="*/ 0 h 278"/>
                  <a:gd name="T6" fmla="*/ 0 w 2209"/>
                  <a:gd name="T7" fmla="*/ 0 h 278"/>
                  <a:gd name="T8" fmla="*/ 0 w 2209"/>
                  <a:gd name="T9" fmla="*/ 0 h 278"/>
                  <a:gd name="T10" fmla="*/ 0 w 2209"/>
                  <a:gd name="T11" fmla="*/ 0 h 278"/>
                  <a:gd name="T12" fmla="*/ 0 w 2209"/>
                  <a:gd name="T13" fmla="*/ 0 h 278"/>
                  <a:gd name="T14" fmla="*/ 0 w 2209"/>
                  <a:gd name="T15" fmla="*/ 0 h 278"/>
                  <a:gd name="T16" fmla="*/ 0 w 2209"/>
                  <a:gd name="T17" fmla="*/ 0 h 278"/>
                  <a:gd name="T18" fmla="*/ 0 w 2209"/>
                  <a:gd name="T19" fmla="*/ 0 h 278"/>
                  <a:gd name="T20" fmla="*/ 0 w 2209"/>
                  <a:gd name="T21" fmla="*/ 0 h 278"/>
                  <a:gd name="T22" fmla="*/ 0 w 2209"/>
                  <a:gd name="T23" fmla="*/ 0 h 278"/>
                  <a:gd name="T24" fmla="*/ 0 w 2209"/>
                  <a:gd name="T25" fmla="*/ 0 h 278"/>
                  <a:gd name="T26" fmla="*/ 0 w 2209"/>
                  <a:gd name="T27" fmla="*/ 0 h 278"/>
                  <a:gd name="T28" fmla="*/ 0 w 2209"/>
                  <a:gd name="T29" fmla="*/ 0 h 278"/>
                  <a:gd name="T30" fmla="*/ 0 w 2209"/>
                  <a:gd name="T31" fmla="*/ 0 h 278"/>
                  <a:gd name="T32" fmla="*/ 0 w 2209"/>
                  <a:gd name="T33" fmla="*/ 0 h 278"/>
                  <a:gd name="T34" fmla="*/ 0 w 2209"/>
                  <a:gd name="T35" fmla="*/ 0 h 278"/>
                  <a:gd name="T36" fmla="*/ 0 w 2209"/>
                  <a:gd name="T37" fmla="*/ 0 h 278"/>
                  <a:gd name="T38" fmla="*/ 0 w 2209"/>
                  <a:gd name="T39" fmla="*/ 0 h 278"/>
                  <a:gd name="T40" fmla="*/ 0 w 2209"/>
                  <a:gd name="T41" fmla="*/ 0 h 278"/>
                  <a:gd name="T42" fmla="*/ 0 w 2209"/>
                  <a:gd name="T43" fmla="*/ 0 h 278"/>
                  <a:gd name="T44" fmla="*/ 0 w 2209"/>
                  <a:gd name="T45" fmla="*/ 0 h 278"/>
                  <a:gd name="T46" fmla="*/ 0 w 2209"/>
                  <a:gd name="T47" fmla="*/ 0 h 278"/>
                  <a:gd name="T48" fmla="*/ 0 w 2209"/>
                  <a:gd name="T49" fmla="*/ 0 h 278"/>
                  <a:gd name="T50" fmla="*/ 0 w 2209"/>
                  <a:gd name="T51" fmla="*/ 0 h 278"/>
                  <a:gd name="T52" fmla="*/ 0 w 2209"/>
                  <a:gd name="T53" fmla="*/ 0 h 278"/>
                  <a:gd name="T54" fmla="*/ 0 w 2209"/>
                  <a:gd name="T55" fmla="*/ 0 h 278"/>
                  <a:gd name="T56" fmla="*/ 0 w 2209"/>
                  <a:gd name="T57" fmla="*/ 0 h 278"/>
                  <a:gd name="T58" fmla="*/ 0 w 2209"/>
                  <a:gd name="T59" fmla="*/ 0 h 278"/>
                  <a:gd name="T60" fmla="*/ 0 w 2209"/>
                  <a:gd name="T61" fmla="*/ 0 h 278"/>
                  <a:gd name="T62" fmla="*/ 0 w 2209"/>
                  <a:gd name="T63" fmla="*/ 0 h 278"/>
                  <a:gd name="T64" fmla="*/ 0 w 2209"/>
                  <a:gd name="T65" fmla="*/ 0 h 278"/>
                  <a:gd name="T66" fmla="*/ 0 w 2209"/>
                  <a:gd name="T67" fmla="*/ 0 h 278"/>
                  <a:gd name="T68" fmla="*/ 0 w 2209"/>
                  <a:gd name="T69" fmla="*/ 0 h 278"/>
                  <a:gd name="T70" fmla="*/ 0 w 2209"/>
                  <a:gd name="T71" fmla="*/ 0 h 278"/>
                  <a:gd name="T72" fmla="*/ 0 w 2209"/>
                  <a:gd name="T73" fmla="*/ 0 h 278"/>
                  <a:gd name="T74" fmla="*/ 0 w 2209"/>
                  <a:gd name="T75" fmla="*/ 0 h 278"/>
                  <a:gd name="T76" fmla="*/ 0 w 2209"/>
                  <a:gd name="T77" fmla="*/ 0 h 278"/>
                  <a:gd name="T78" fmla="*/ 0 w 2209"/>
                  <a:gd name="T79" fmla="*/ 0 h 278"/>
                  <a:gd name="T80" fmla="*/ 0 w 2209"/>
                  <a:gd name="T81" fmla="*/ 0 h 278"/>
                  <a:gd name="T82" fmla="*/ 0 w 2209"/>
                  <a:gd name="T83" fmla="*/ 0 h 278"/>
                  <a:gd name="T84" fmla="*/ 0 w 2209"/>
                  <a:gd name="T85" fmla="*/ 0 h 278"/>
                  <a:gd name="T86" fmla="*/ 0 w 2209"/>
                  <a:gd name="T87" fmla="*/ 0 h 278"/>
                  <a:gd name="T88" fmla="*/ 0 w 2209"/>
                  <a:gd name="T89" fmla="*/ 0 h 278"/>
                  <a:gd name="T90" fmla="*/ 0 w 2209"/>
                  <a:gd name="T91" fmla="*/ 0 h 278"/>
                  <a:gd name="T92" fmla="*/ 0 w 2209"/>
                  <a:gd name="T93" fmla="*/ 0 h 278"/>
                  <a:gd name="T94" fmla="*/ 0 w 2209"/>
                  <a:gd name="T95" fmla="*/ 0 h 278"/>
                  <a:gd name="T96" fmla="*/ 0 w 2209"/>
                  <a:gd name="T97" fmla="*/ 0 h 278"/>
                  <a:gd name="T98" fmla="*/ 0 w 2209"/>
                  <a:gd name="T99" fmla="*/ 0 h 278"/>
                  <a:gd name="T100" fmla="*/ 0 w 2209"/>
                  <a:gd name="T101" fmla="*/ 0 h 278"/>
                  <a:gd name="T102" fmla="*/ 0 w 2209"/>
                  <a:gd name="T103" fmla="*/ 0 h 278"/>
                  <a:gd name="T104" fmla="*/ 0 w 2209"/>
                  <a:gd name="T105" fmla="*/ 0 h 278"/>
                  <a:gd name="T106" fmla="*/ 0 w 2209"/>
                  <a:gd name="T107" fmla="*/ 0 h 278"/>
                  <a:gd name="T108" fmla="*/ 0 w 2209"/>
                  <a:gd name="T109" fmla="*/ 0 h 27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209"/>
                  <a:gd name="T166" fmla="*/ 0 h 278"/>
                  <a:gd name="T167" fmla="*/ 2209 w 2209"/>
                  <a:gd name="T168" fmla="*/ 278 h 27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209" h="278">
                    <a:moveTo>
                      <a:pt x="414" y="0"/>
                    </a:moveTo>
                    <a:lnTo>
                      <a:pt x="396" y="6"/>
                    </a:lnTo>
                    <a:lnTo>
                      <a:pt x="382" y="10"/>
                    </a:lnTo>
                    <a:lnTo>
                      <a:pt x="371" y="18"/>
                    </a:lnTo>
                    <a:lnTo>
                      <a:pt x="364" y="25"/>
                    </a:lnTo>
                    <a:lnTo>
                      <a:pt x="359" y="36"/>
                    </a:lnTo>
                    <a:lnTo>
                      <a:pt x="341" y="37"/>
                    </a:lnTo>
                    <a:lnTo>
                      <a:pt x="330" y="41"/>
                    </a:lnTo>
                    <a:lnTo>
                      <a:pt x="320" y="47"/>
                    </a:lnTo>
                    <a:lnTo>
                      <a:pt x="307" y="53"/>
                    </a:lnTo>
                    <a:lnTo>
                      <a:pt x="292" y="53"/>
                    </a:lnTo>
                    <a:lnTo>
                      <a:pt x="273" y="65"/>
                    </a:lnTo>
                    <a:lnTo>
                      <a:pt x="251" y="54"/>
                    </a:lnTo>
                    <a:lnTo>
                      <a:pt x="264" y="78"/>
                    </a:lnTo>
                    <a:lnTo>
                      <a:pt x="243" y="78"/>
                    </a:lnTo>
                    <a:lnTo>
                      <a:pt x="217" y="79"/>
                    </a:lnTo>
                    <a:lnTo>
                      <a:pt x="197" y="73"/>
                    </a:lnTo>
                    <a:lnTo>
                      <a:pt x="174" y="87"/>
                    </a:lnTo>
                    <a:lnTo>
                      <a:pt x="153" y="78"/>
                    </a:lnTo>
                    <a:lnTo>
                      <a:pt x="148" y="79"/>
                    </a:lnTo>
                    <a:lnTo>
                      <a:pt x="142" y="85"/>
                    </a:lnTo>
                    <a:lnTo>
                      <a:pt x="135" y="92"/>
                    </a:lnTo>
                    <a:lnTo>
                      <a:pt x="130" y="101"/>
                    </a:lnTo>
                    <a:lnTo>
                      <a:pt x="122" y="108"/>
                    </a:lnTo>
                    <a:lnTo>
                      <a:pt x="117" y="112"/>
                    </a:lnTo>
                    <a:lnTo>
                      <a:pt x="103" y="112"/>
                    </a:lnTo>
                    <a:lnTo>
                      <a:pt x="88" y="112"/>
                    </a:lnTo>
                    <a:lnTo>
                      <a:pt x="81" y="119"/>
                    </a:lnTo>
                    <a:lnTo>
                      <a:pt x="71" y="127"/>
                    </a:lnTo>
                    <a:lnTo>
                      <a:pt x="61" y="127"/>
                    </a:lnTo>
                    <a:lnTo>
                      <a:pt x="48" y="128"/>
                    </a:lnTo>
                    <a:lnTo>
                      <a:pt x="30" y="128"/>
                    </a:lnTo>
                    <a:lnTo>
                      <a:pt x="14" y="136"/>
                    </a:lnTo>
                    <a:lnTo>
                      <a:pt x="0" y="155"/>
                    </a:lnTo>
                    <a:lnTo>
                      <a:pt x="12" y="154"/>
                    </a:lnTo>
                    <a:lnTo>
                      <a:pt x="30" y="147"/>
                    </a:lnTo>
                    <a:lnTo>
                      <a:pt x="49" y="146"/>
                    </a:lnTo>
                    <a:lnTo>
                      <a:pt x="63" y="147"/>
                    </a:lnTo>
                    <a:lnTo>
                      <a:pt x="75" y="155"/>
                    </a:lnTo>
                    <a:lnTo>
                      <a:pt x="89" y="159"/>
                    </a:lnTo>
                    <a:lnTo>
                      <a:pt x="103" y="154"/>
                    </a:lnTo>
                    <a:lnTo>
                      <a:pt x="118" y="147"/>
                    </a:lnTo>
                    <a:lnTo>
                      <a:pt x="132" y="143"/>
                    </a:lnTo>
                    <a:lnTo>
                      <a:pt x="144" y="143"/>
                    </a:lnTo>
                    <a:lnTo>
                      <a:pt x="153" y="154"/>
                    </a:lnTo>
                    <a:lnTo>
                      <a:pt x="162" y="163"/>
                    </a:lnTo>
                    <a:lnTo>
                      <a:pt x="177" y="163"/>
                    </a:lnTo>
                    <a:lnTo>
                      <a:pt x="190" y="160"/>
                    </a:lnTo>
                    <a:lnTo>
                      <a:pt x="206" y="154"/>
                    </a:lnTo>
                    <a:lnTo>
                      <a:pt x="220" y="150"/>
                    </a:lnTo>
                    <a:lnTo>
                      <a:pt x="234" y="159"/>
                    </a:lnTo>
                    <a:lnTo>
                      <a:pt x="248" y="168"/>
                    </a:lnTo>
                    <a:lnTo>
                      <a:pt x="262" y="172"/>
                    </a:lnTo>
                    <a:lnTo>
                      <a:pt x="275" y="176"/>
                    </a:lnTo>
                    <a:lnTo>
                      <a:pt x="294" y="178"/>
                    </a:lnTo>
                    <a:lnTo>
                      <a:pt x="312" y="180"/>
                    </a:lnTo>
                    <a:lnTo>
                      <a:pt x="330" y="178"/>
                    </a:lnTo>
                    <a:lnTo>
                      <a:pt x="350" y="173"/>
                    </a:lnTo>
                    <a:lnTo>
                      <a:pt x="341" y="156"/>
                    </a:lnTo>
                    <a:lnTo>
                      <a:pt x="343" y="146"/>
                    </a:lnTo>
                    <a:lnTo>
                      <a:pt x="353" y="141"/>
                    </a:lnTo>
                    <a:lnTo>
                      <a:pt x="355" y="152"/>
                    </a:lnTo>
                    <a:lnTo>
                      <a:pt x="366" y="163"/>
                    </a:lnTo>
                    <a:lnTo>
                      <a:pt x="378" y="168"/>
                    </a:lnTo>
                    <a:lnTo>
                      <a:pt x="390" y="172"/>
                    </a:lnTo>
                    <a:lnTo>
                      <a:pt x="405" y="178"/>
                    </a:lnTo>
                    <a:lnTo>
                      <a:pt x="420" y="181"/>
                    </a:lnTo>
                    <a:lnTo>
                      <a:pt x="442" y="185"/>
                    </a:lnTo>
                    <a:lnTo>
                      <a:pt x="456" y="182"/>
                    </a:lnTo>
                    <a:lnTo>
                      <a:pt x="473" y="185"/>
                    </a:lnTo>
                    <a:lnTo>
                      <a:pt x="501" y="192"/>
                    </a:lnTo>
                    <a:lnTo>
                      <a:pt x="492" y="199"/>
                    </a:lnTo>
                    <a:lnTo>
                      <a:pt x="479" y="208"/>
                    </a:lnTo>
                    <a:lnTo>
                      <a:pt x="455" y="224"/>
                    </a:lnTo>
                    <a:lnTo>
                      <a:pt x="470" y="225"/>
                    </a:lnTo>
                    <a:lnTo>
                      <a:pt x="484" y="228"/>
                    </a:lnTo>
                    <a:lnTo>
                      <a:pt x="503" y="232"/>
                    </a:lnTo>
                    <a:lnTo>
                      <a:pt x="524" y="235"/>
                    </a:lnTo>
                    <a:lnTo>
                      <a:pt x="535" y="233"/>
                    </a:lnTo>
                    <a:lnTo>
                      <a:pt x="545" y="225"/>
                    </a:lnTo>
                    <a:lnTo>
                      <a:pt x="557" y="221"/>
                    </a:lnTo>
                    <a:lnTo>
                      <a:pt x="575" y="220"/>
                    </a:lnTo>
                    <a:lnTo>
                      <a:pt x="598" y="219"/>
                    </a:lnTo>
                    <a:lnTo>
                      <a:pt x="614" y="208"/>
                    </a:lnTo>
                    <a:lnTo>
                      <a:pt x="636" y="201"/>
                    </a:lnTo>
                    <a:lnTo>
                      <a:pt x="654" y="195"/>
                    </a:lnTo>
                    <a:lnTo>
                      <a:pt x="667" y="196"/>
                    </a:lnTo>
                    <a:lnTo>
                      <a:pt x="711" y="198"/>
                    </a:lnTo>
                    <a:lnTo>
                      <a:pt x="746" y="203"/>
                    </a:lnTo>
                    <a:lnTo>
                      <a:pt x="769" y="203"/>
                    </a:lnTo>
                    <a:lnTo>
                      <a:pt x="787" y="205"/>
                    </a:lnTo>
                    <a:lnTo>
                      <a:pt x="818" y="223"/>
                    </a:lnTo>
                    <a:lnTo>
                      <a:pt x="833" y="223"/>
                    </a:lnTo>
                    <a:lnTo>
                      <a:pt x="851" y="219"/>
                    </a:lnTo>
                    <a:lnTo>
                      <a:pt x="869" y="212"/>
                    </a:lnTo>
                    <a:lnTo>
                      <a:pt x="884" y="208"/>
                    </a:lnTo>
                    <a:lnTo>
                      <a:pt x="937" y="203"/>
                    </a:lnTo>
                    <a:lnTo>
                      <a:pt x="973" y="201"/>
                    </a:lnTo>
                    <a:lnTo>
                      <a:pt x="996" y="198"/>
                    </a:lnTo>
                    <a:lnTo>
                      <a:pt x="1014" y="196"/>
                    </a:lnTo>
                    <a:lnTo>
                      <a:pt x="1032" y="194"/>
                    </a:lnTo>
                    <a:lnTo>
                      <a:pt x="1054" y="189"/>
                    </a:lnTo>
                    <a:lnTo>
                      <a:pt x="1069" y="185"/>
                    </a:lnTo>
                    <a:lnTo>
                      <a:pt x="1092" y="177"/>
                    </a:lnTo>
                    <a:lnTo>
                      <a:pt x="1105" y="186"/>
                    </a:lnTo>
                    <a:lnTo>
                      <a:pt x="1112" y="196"/>
                    </a:lnTo>
                    <a:lnTo>
                      <a:pt x="1104" y="207"/>
                    </a:lnTo>
                    <a:lnTo>
                      <a:pt x="1088" y="214"/>
                    </a:lnTo>
                    <a:lnTo>
                      <a:pt x="1107" y="214"/>
                    </a:lnTo>
                    <a:lnTo>
                      <a:pt x="1097" y="223"/>
                    </a:lnTo>
                    <a:lnTo>
                      <a:pt x="1082" y="232"/>
                    </a:lnTo>
                    <a:lnTo>
                      <a:pt x="1060" y="244"/>
                    </a:lnTo>
                    <a:lnTo>
                      <a:pt x="1041" y="252"/>
                    </a:lnTo>
                    <a:lnTo>
                      <a:pt x="1065" y="248"/>
                    </a:lnTo>
                    <a:lnTo>
                      <a:pt x="1087" y="244"/>
                    </a:lnTo>
                    <a:lnTo>
                      <a:pt x="1107" y="237"/>
                    </a:lnTo>
                    <a:lnTo>
                      <a:pt x="1121" y="230"/>
                    </a:lnTo>
                    <a:lnTo>
                      <a:pt x="1128" y="228"/>
                    </a:lnTo>
                    <a:lnTo>
                      <a:pt x="1139" y="225"/>
                    </a:lnTo>
                    <a:lnTo>
                      <a:pt x="1153" y="225"/>
                    </a:lnTo>
                    <a:lnTo>
                      <a:pt x="1171" y="228"/>
                    </a:lnTo>
                    <a:lnTo>
                      <a:pt x="1185" y="232"/>
                    </a:lnTo>
                    <a:lnTo>
                      <a:pt x="1199" y="233"/>
                    </a:lnTo>
                    <a:lnTo>
                      <a:pt x="1218" y="232"/>
                    </a:lnTo>
                    <a:lnTo>
                      <a:pt x="1204" y="248"/>
                    </a:lnTo>
                    <a:lnTo>
                      <a:pt x="1189" y="259"/>
                    </a:lnTo>
                    <a:lnTo>
                      <a:pt x="1172" y="267"/>
                    </a:lnTo>
                    <a:lnTo>
                      <a:pt x="1191" y="264"/>
                    </a:lnTo>
                    <a:lnTo>
                      <a:pt x="1210" y="261"/>
                    </a:lnTo>
                    <a:lnTo>
                      <a:pt x="1229" y="258"/>
                    </a:lnTo>
                    <a:lnTo>
                      <a:pt x="1245" y="253"/>
                    </a:lnTo>
                    <a:lnTo>
                      <a:pt x="1266" y="250"/>
                    </a:lnTo>
                    <a:lnTo>
                      <a:pt x="1290" y="247"/>
                    </a:lnTo>
                    <a:lnTo>
                      <a:pt x="1312" y="247"/>
                    </a:lnTo>
                    <a:lnTo>
                      <a:pt x="1329" y="241"/>
                    </a:lnTo>
                    <a:lnTo>
                      <a:pt x="1334" y="237"/>
                    </a:lnTo>
                    <a:lnTo>
                      <a:pt x="1340" y="232"/>
                    </a:lnTo>
                    <a:lnTo>
                      <a:pt x="1352" y="232"/>
                    </a:lnTo>
                    <a:lnTo>
                      <a:pt x="1374" y="238"/>
                    </a:lnTo>
                    <a:lnTo>
                      <a:pt x="1401" y="241"/>
                    </a:lnTo>
                    <a:lnTo>
                      <a:pt x="1426" y="247"/>
                    </a:lnTo>
                    <a:lnTo>
                      <a:pt x="1440" y="250"/>
                    </a:lnTo>
                    <a:lnTo>
                      <a:pt x="1464" y="250"/>
                    </a:lnTo>
                    <a:lnTo>
                      <a:pt x="1491" y="252"/>
                    </a:lnTo>
                    <a:lnTo>
                      <a:pt x="1512" y="256"/>
                    </a:lnTo>
                    <a:lnTo>
                      <a:pt x="1538" y="264"/>
                    </a:lnTo>
                    <a:lnTo>
                      <a:pt x="1559" y="269"/>
                    </a:lnTo>
                    <a:lnTo>
                      <a:pt x="1578" y="272"/>
                    </a:lnTo>
                    <a:lnTo>
                      <a:pt x="1596" y="269"/>
                    </a:lnTo>
                    <a:lnTo>
                      <a:pt x="1625" y="259"/>
                    </a:lnTo>
                    <a:lnTo>
                      <a:pt x="1649" y="264"/>
                    </a:lnTo>
                    <a:lnTo>
                      <a:pt x="1671" y="264"/>
                    </a:lnTo>
                    <a:lnTo>
                      <a:pt x="1694" y="264"/>
                    </a:lnTo>
                    <a:lnTo>
                      <a:pt x="1717" y="263"/>
                    </a:lnTo>
                    <a:lnTo>
                      <a:pt x="1748" y="255"/>
                    </a:lnTo>
                    <a:lnTo>
                      <a:pt x="1763" y="255"/>
                    </a:lnTo>
                    <a:lnTo>
                      <a:pt x="1780" y="253"/>
                    </a:lnTo>
                    <a:lnTo>
                      <a:pt x="1812" y="258"/>
                    </a:lnTo>
                    <a:lnTo>
                      <a:pt x="1829" y="261"/>
                    </a:lnTo>
                    <a:lnTo>
                      <a:pt x="1842" y="259"/>
                    </a:lnTo>
                    <a:lnTo>
                      <a:pt x="1861" y="256"/>
                    </a:lnTo>
                    <a:lnTo>
                      <a:pt x="1879" y="255"/>
                    </a:lnTo>
                    <a:lnTo>
                      <a:pt x="1893" y="255"/>
                    </a:lnTo>
                    <a:lnTo>
                      <a:pt x="1899" y="258"/>
                    </a:lnTo>
                    <a:lnTo>
                      <a:pt x="1899" y="269"/>
                    </a:lnTo>
                    <a:lnTo>
                      <a:pt x="1906" y="272"/>
                    </a:lnTo>
                    <a:lnTo>
                      <a:pt x="1917" y="272"/>
                    </a:lnTo>
                    <a:lnTo>
                      <a:pt x="1929" y="269"/>
                    </a:lnTo>
                    <a:lnTo>
                      <a:pt x="1939" y="259"/>
                    </a:lnTo>
                    <a:lnTo>
                      <a:pt x="1946" y="250"/>
                    </a:lnTo>
                    <a:lnTo>
                      <a:pt x="1953" y="246"/>
                    </a:lnTo>
                    <a:lnTo>
                      <a:pt x="1971" y="246"/>
                    </a:lnTo>
                    <a:lnTo>
                      <a:pt x="1985" y="246"/>
                    </a:lnTo>
                    <a:lnTo>
                      <a:pt x="2002" y="255"/>
                    </a:lnTo>
                    <a:lnTo>
                      <a:pt x="2016" y="261"/>
                    </a:lnTo>
                    <a:lnTo>
                      <a:pt x="2032" y="269"/>
                    </a:lnTo>
                    <a:lnTo>
                      <a:pt x="2043" y="270"/>
                    </a:lnTo>
                    <a:lnTo>
                      <a:pt x="2053" y="272"/>
                    </a:lnTo>
                    <a:lnTo>
                      <a:pt x="2064" y="272"/>
                    </a:lnTo>
                    <a:lnTo>
                      <a:pt x="2083" y="269"/>
                    </a:lnTo>
                    <a:lnTo>
                      <a:pt x="2145" y="278"/>
                    </a:lnTo>
                    <a:lnTo>
                      <a:pt x="2127" y="269"/>
                    </a:lnTo>
                    <a:lnTo>
                      <a:pt x="2115" y="264"/>
                    </a:lnTo>
                    <a:lnTo>
                      <a:pt x="2110" y="255"/>
                    </a:lnTo>
                    <a:lnTo>
                      <a:pt x="2115" y="248"/>
                    </a:lnTo>
                    <a:lnTo>
                      <a:pt x="2137" y="242"/>
                    </a:lnTo>
                    <a:lnTo>
                      <a:pt x="2152" y="238"/>
                    </a:lnTo>
                    <a:lnTo>
                      <a:pt x="2170" y="232"/>
                    </a:lnTo>
                    <a:lnTo>
                      <a:pt x="2185" y="223"/>
                    </a:lnTo>
                    <a:lnTo>
                      <a:pt x="2209" y="212"/>
                    </a:lnTo>
                    <a:lnTo>
                      <a:pt x="2174" y="212"/>
                    </a:lnTo>
                    <a:lnTo>
                      <a:pt x="2151" y="211"/>
                    </a:lnTo>
                    <a:lnTo>
                      <a:pt x="2129" y="207"/>
                    </a:lnTo>
                    <a:lnTo>
                      <a:pt x="2110" y="205"/>
                    </a:lnTo>
                    <a:lnTo>
                      <a:pt x="2098" y="205"/>
                    </a:lnTo>
                    <a:lnTo>
                      <a:pt x="2087" y="207"/>
                    </a:lnTo>
                    <a:lnTo>
                      <a:pt x="2077" y="208"/>
                    </a:lnTo>
                    <a:lnTo>
                      <a:pt x="2063" y="214"/>
                    </a:lnTo>
                    <a:lnTo>
                      <a:pt x="2051" y="219"/>
                    </a:lnTo>
                    <a:lnTo>
                      <a:pt x="2069" y="224"/>
                    </a:lnTo>
                    <a:lnTo>
                      <a:pt x="2083" y="232"/>
                    </a:lnTo>
                    <a:lnTo>
                      <a:pt x="2092" y="241"/>
                    </a:lnTo>
                    <a:lnTo>
                      <a:pt x="2096" y="250"/>
                    </a:lnTo>
                    <a:lnTo>
                      <a:pt x="2092" y="259"/>
                    </a:lnTo>
                    <a:lnTo>
                      <a:pt x="2078" y="256"/>
                    </a:lnTo>
                    <a:lnTo>
                      <a:pt x="2068" y="253"/>
                    </a:lnTo>
                    <a:lnTo>
                      <a:pt x="2060" y="246"/>
                    </a:lnTo>
                    <a:lnTo>
                      <a:pt x="2046" y="238"/>
                    </a:lnTo>
                    <a:lnTo>
                      <a:pt x="2029" y="235"/>
                    </a:lnTo>
                    <a:lnTo>
                      <a:pt x="2014" y="232"/>
                    </a:lnTo>
                    <a:lnTo>
                      <a:pt x="1993" y="235"/>
                    </a:lnTo>
                    <a:lnTo>
                      <a:pt x="1979" y="233"/>
                    </a:lnTo>
                    <a:lnTo>
                      <a:pt x="1967" y="232"/>
                    </a:lnTo>
                    <a:lnTo>
                      <a:pt x="1953" y="228"/>
                    </a:lnTo>
                    <a:lnTo>
                      <a:pt x="1938" y="221"/>
                    </a:lnTo>
                    <a:lnTo>
                      <a:pt x="1925" y="214"/>
                    </a:lnTo>
                    <a:lnTo>
                      <a:pt x="1913" y="208"/>
                    </a:lnTo>
                    <a:lnTo>
                      <a:pt x="1901" y="208"/>
                    </a:lnTo>
                    <a:lnTo>
                      <a:pt x="1890" y="214"/>
                    </a:lnTo>
                    <a:lnTo>
                      <a:pt x="1876" y="219"/>
                    </a:lnTo>
                    <a:lnTo>
                      <a:pt x="1862" y="219"/>
                    </a:lnTo>
                    <a:lnTo>
                      <a:pt x="1844" y="219"/>
                    </a:lnTo>
                    <a:lnTo>
                      <a:pt x="1829" y="215"/>
                    </a:lnTo>
                    <a:lnTo>
                      <a:pt x="1814" y="212"/>
                    </a:lnTo>
                    <a:lnTo>
                      <a:pt x="1800" y="211"/>
                    </a:lnTo>
                    <a:lnTo>
                      <a:pt x="1788" y="212"/>
                    </a:lnTo>
                    <a:lnTo>
                      <a:pt x="1771" y="214"/>
                    </a:lnTo>
                    <a:lnTo>
                      <a:pt x="1757" y="216"/>
                    </a:lnTo>
                    <a:lnTo>
                      <a:pt x="1740" y="214"/>
                    </a:lnTo>
                    <a:lnTo>
                      <a:pt x="1720" y="212"/>
                    </a:lnTo>
                    <a:lnTo>
                      <a:pt x="1699" y="211"/>
                    </a:lnTo>
                    <a:lnTo>
                      <a:pt x="1677" y="208"/>
                    </a:lnTo>
                    <a:lnTo>
                      <a:pt x="1662" y="204"/>
                    </a:lnTo>
                    <a:lnTo>
                      <a:pt x="1647" y="198"/>
                    </a:lnTo>
                    <a:lnTo>
                      <a:pt x="1634" y="192"/>
                    </a:lnTo>
                    <a:lnTo>
                      <a:pt x="1623" y="189"/>
                    </a:lnTo>
                    <a:lnTo>
                      <a:pt x="1613" y="189"/>
                    </a:lnTo>
                    <a:lnTo>
                      <a:pt x="1602" y="190"/>
                    </a:lnTo>
                    <a:lnTo>
                      <a:pt x="1573" y="195"/>
                    </a:lnTo>
                    <a:lnTo>
                      <a:pt x="1605" y="198"/>
                    </a:lnTo>
                    <a:lnTo>
                      <a:pt x="1597" y="208"/>
                    </a:lnTo>
                    <a:lnTo>
                      <a:pt x="1586" y="220"/>
                    </a:lnTo>
                    <a:lnTo>
                      <a:pt x="1574" y="221"/>
                    </a:lnTo>
                    <a:lnTo>
                      <a:pt x="1421" y="196"/>
                    </a:lnTo>
                    <a:lnTo>
                      <a:pt x="1412" y="192"/>
                    </a:lnTo>
                    <a:lnTo>
                      <a:pt x="1440" y="181"/>
                    </a:lnTo>
                    <a:lnTo>
                      <a:pt x="1420" y="177"/>
                    </a:lnTo>
                    <a:lnTo>
                      <a:pt x="1408" y="176"/>
                    </a:lnTo>
                    <a:lnTo>
                      <a:pt x="1398" y="168"/>
                    </a:lnTo>
                    <a:lnTo>
                      <a:pt x="1386" y="163"/>
                    </a:lnTo>
                    <a:lnTo>
                      <a:pt x="1371" y="167"/>
                    </a:lnTo>
                    <a:lnTo>
                      <a:pt x="1356" y="169"/>
                    </a:lnTo>
                    <a:lnTo>
                      <a:pt x="1342" y="176"/>
                    </a:lnTo>
                    <a:lnTo>
                      <a:pt x="1329" y="168"/>
                    </a:lnTo>
                    <a:lnTo>
                      <a:pt x="1315" y="155"/>
                    </a:lnTo>
                    <a:lnTo>
                      <a:pt x="1302" y="146"/>
                    </a:lnTo>
                    <a:lnTo>
                      <a:pt x="1288" y="141"/>
                    </a:lnTo>
                    <a:lnTo>
                      <a:pt x="1273" y="136"/>
                    </a:lnTo>
                    <a:lnTo>
                      <a:pt x="1258" y="134"/>
                    </a:lnTo>
                    <a:lnTo>
                      <a:pt x="1234" y="136"/>
                    </a:lnTo>
                    <a:lnTo>
                      <a:pt x="1214" y="138"/>
                    </a:lnTo>
                    <a:lnTo>
                      <a:pt x="1195" y="142"/>
                    </a:lnTo>
                    <a:lnTo>
                      <a:pt x="1172" y="145"/>
                    </a:lnTo>
                    <a:lnTo>
                      <a:pt x="1149" y="150"/>
                    </a:lnTo>
                    <a:lnTo>
                      <a:pt x="1130" y="152"/>
                    </a:lnTo>
                    <a:lnTo>
                      <a:pt x="1114" y="160"/>
                    </a:lnTo>
                    <a:lnTo>
                      <a:pt x="1097" y="164"/>
                    </a:lnTo>
                    <a:lnTo>
                      <a:pt x="1081" y="164"/>
                    </a:lnTo>
                    <a:lnTo>
                      <a:pt x="1064" y="169"/>
                    </a:lnTo>
                    <a:lnTo>
                      <a:pt x="1046" y="173"/>
                    </a:lnTo>
                    <a:lnTo>
                      <a:pt x="1028" y="178"/>
                    </a:lnTo>
                    <a:lnTo>
                      <a:pt x="1009" y="178"/>
                    </a:lnTo>
                    <a:lnTo>
                      <a:pt x="991" y="178"/>
                    </a:lnTo>
                    <a:lnTo>
                      <a:pt x="977" y="177"/>
                    </a:lnTo>
                    <a:lnTo>
                      <a:pt x="965" y="181"/>
                    </a:lnTo>
                    <a:lnTo>
                      <a:pt x="947" y="187"/>
                    </a:lnTo>
                    <a:lnTo>
                      <a:pt x="929" y="187"/>
                    </a:lnTo>
                    <a:lnTo>
                      <a:pt x="907" y="187"/>
                    </a:lnTo>
                    <a:lnTo>
                      <a:pt x="889" y="187"/>
                    </a:lnTo>
                    <a:lnTo>
                      <a:pt x="866" y="187"/>
                    </a:lnTo>
                    <a:lnTo>
                      <a:pt x="823" y="195"/>
                    </a:lnTo>
                    <a:lnTo>
                      <a:pt x="814" y="190"/>
                    </a:lnTo>
                    <a:lnTo>
                      <a:pt x="805" y="182"/>
                    </a:lnTo>
                    <a:lnTo>
                      <a:pt x="792" y="178"/>
                    </a:lnTo>
                    <a:lnTo>
                      <a:pt x="781" y="177"/>
                    </a:lnTo>
                    <a:lnTo>
                      <a:pt x="764" y="178"/>
                    </a:lnTo>
                    <a:lnTo>
                      <a:pt x="746" y="182"/>
                    </a:lnTo>
                    <a:lnTo>
                      <a:pt x="716" y="186"/>
                    </a:lnTo>
                    <a:lnTo>
                      <a:pt x="703" y="180"/>
                    </a:lnTo>
                    <a:lnTo>
                      <a:pt x="694" y="173"/>
                    </a:lnTo>
                    <a:lnTo>
                      <a:pt x="684" y="171"/>
                    </a:lnTo>
                    <a:lnTo>
                      <a:pt x="670" y="169"/>
                    </a:lnTo>
                    <a:lnTo>
                      <a:pt x="659" y="164"/>
                    </a:lnTo>
                    <a:lnTo>
                      <a:pt x="654" y="155"/>
                    </a:lnTo>
                    <a:lnTo>
                      <a:pt x="645" y="142"/>
                    </a:lnTo>
                    <a:lnTo>
                      <a:pt x="634" y="137"/>
                    </a:lnTo>
                    <a:lnTo>
                      <a:pt x="621" y="134"/>
                    </a:lnTo>
                    <a:lnTo>
                      <a:pt x="608" y="134"/>
                    </a:lnTo>
                    <a:lnTo>
                      <a:pt x="602" y="141"/>
                    </a:lnTo>
                    <a:lnTo>
                      <a:pt x="594" y="155"/>
                    </a:lnTo>
                    <a:lnTo>
                      <a:pt x="585" y="152"/>
                    </a:lnTo>
                    <a:lnTo>
                      <a:pt x="575" y="151"/>
                    </a:lnTo>
                    <a:lnTo>
                      <a:pt x="562" y="152"/>
                    </a:lnTo>
                    <a:lnTo>
                      <a:pt x="550" y="159"/>
                    </a:lnTo>
                    <a:lnTo>
                      <a:pt x="535" y="163"/>
                    </a:lnTo>
                    <a:lnTo>
                      <a:pt x="517" y="163"/>
                    </a:lnTo>
                    <a:lnTo>
                      <a:pt x="531" y="150"/>
                    </a:lnTo>
                    <a:lnTo>
                      <a:pt x="537" y="141"/>
                    </a:lnTo>
                    <a:lnTo>
                      <a:pt x="524" y="143"/>
                    </a:lnTo>
                    <a:lnTo>
                      <a:pt x="500" y="150"/>
                    </a:lnTo>
                    <a:lnTo>
                      <a:pt x="479" y="147"/>
                    </a:lnTo>
                    <a:lnTo>
                      <a:pt x="478" y="141"/>
                    </a:lnTo>
                    <a:lnTo>
                      <a:pt x="474" y="133"/>
                    </a:lnTo>
                    <a:lnTo>
                      <a:pt x="470" y="127"/>
                    </a:lnTo>
                    <a:lnTo>
                      <a:pt x="458" y="122"/>
                    </a:lnTo>
                    <a:lnTo>
                      <a:pt x="446" y="122"/>
                    </a:lnTo>
                    <a:lnTo>
                      <a:pt x="430" y="124"/>
                    </a:lnTo>
                    <a:lnTo>
                      <a:pt x="415" y="127"/>
                    </a:lnTo>
                    <a:lnTo>
                      <a:pt x="400" y="122"/>
                    </a:lnTo>
                    <a:lnTo>
                      <a:pt x="382" y="114"/>
                    </a:lnTo>
                    <a:lnTo>
                      <a:pt x="371" y="105"/>
                    </a:lnTo>
                    <a:lnTo>
                      <a:pt x="384" y="87"/>
                    </a:lnTo>
                    <a:lnTo>
                      <a:pt x="396" y="80"/>
                    </a:lnTo>
                    <a:lnTo>
                      <a:pt x="410" y="73"/>
                    </a:lnTo>
                    <a:lnTo>
                      <a:pt x="419" y="68"/>
                    </a:lnTo>
                    <a:lnTo>
                      <a:pt x="427" y="59"/>
                    </a:lnTo>
                    <a:lnTo>
                      <a:pt x="432" y="50"/>
                    </a:lnTo>
                    <a:lnTo>
                      <a:pt x="434" y="41"/>
                    </a:lnTo>
                    <a:lnTo>
                      <a:pt x="438" y="31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0000C4"/>
              </a:solidFill>
              <a:ln w="9525">
                <a:noFill/>
                <a:round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</p:grpSp>
      <p:sp>
        <p:nvSpPr>
          <p:cNvPr id="702" name="AutoShape 108"/>
          <p:cNvSpPr>
            <a:spLocks noChangeArrowheads="1"/>
          </p:cNvSpPr>
          <p:nvPr/>
        </p:nvSpPr>
        <p:spPr bwMode="auto">
          <a:xfrm>
            <a:off x="2591134" y="940972"/>
            <a:ext cx="1420955" cy="278946"/>
          </a:xfrm>
          <a:prstGeom prst="wedgeRectCallout">
            <a:avLst>
              <a:gd name="adj1" fmla="val 115927"/>
              <a:gd name="adj2" fmla="val 23608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Администрация МО</a:t>
            </a:r>
            <a:endParaRPr lang="ru-RU" i="1" dirty="0"/>
          </a:p>
        </p:txBody>
      </p:sp>
      <p:sp>
        <p:nvSpPr>
          <p:cNvPr id="26" name="Прямоугольник 25"/>
          <p:cNvSpPr/>
          <p:nvPr/>
        </p:nvSpPr>
        <p:spPr>
          <a:xfrm rot="1974679">
            <a:off x="4777737" y="1000850"/>
            <a:ext cx="308606" cy="15918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62" name="Прямоугольник 661"/>
          <p:cNvSpPr/>
          <p:nvPr/>
        </p:nvSpPr>
        <p:spPr>
          <a:xfrm rot="2724950">
            <a:off x="5317017" y="2811442"/>
            <a:ext cx="308606" cy="15918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65" name="AutoShape 108"/>
          <p:cNvSpPr>
            <a:spLocks noChangeArrowheads="1"/>
          </p:cNvSpPr>
          <p:nvPr/>
        </p:nvSpPr>
        <p:spPr bwMode="auto">
          <a:xfrm>
            <a:off x="3183274" y="2751563"/>
            <a:ext cx="1349947" cy="278946"/>
          </a:xfrm>
          <a:prstGeom prst="wedgeRectCallout">
            <a:avLst>
              <a:gd name="adj1" fmla="val 115927"/>
              <a:gd name="adj2" fmla="val 23608"/>
            </a:avLst>
          </a:prstGeom>
          <a:solidFill>
            <a:srgbClr val="FFCC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Администрация </a:t>
            </a:r>
            <a:r>
              <a:rPr lang="ru-RU" b="1" u="sng" dirty="0" smtClean="0"/>
              <a:t>ЦР</a:t>
            </a:r>
            <a:endParaRPr lang="ru-RU" i="1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344" y="3306329"/>
            <a:ext cx="408236" cy="284130"/>
          </a:xfrm>
          <a:prstGeom prst="rect">
            <a:avLst/>
          </a:prstGeom>
        </p:spPr>
      </p:pic>
      <p:sp>
        <p:nvSpPr>
          <p:cNvPr id="668" name="AutoShape 135"/>
          <p:cNvSpPr>
            <a:spLocks noChangeArrowheads="1"/>
          </p:cNvSpPr>
          <p:nvPr/>
        </p:nvSpPr>
        <p:spPr bwMode="auto">
          <a:xfrm>
            <a:off x="4593653" y="3931763"/>
            <a:ext cx="1288803" cy="252299"/>
          </a:xfrm>
          <a:prstGeom prst="wedgeRectCallout">
            <a:avLst>
              <a:gd name="adj1" fmla="val 38545"/>
              <a:gd name="adj2" fmla="val -194502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Дом престарелых </a:t>
            </a:r>
          </a:p>
        </p:txBody>
      </p:sp>
      <p:grpSp>
        <p:nvGrpSpPr>
          <p:cNvPr id="673" name="Группа 672"/>
          <p:cNvGrpSpPr>
            <a:grpSpLocks/>
          </p:cNvGrpSpPr>
          <p:nvPr/>
        </p:nvGrpSpPr>
        <p:grpSpPr bwMode="auto">
          <a:xfrm>
            <a:off x="5126065" y="3528103"/>
            <a:ext cx="581706" cy="291194"/>
            <a:chOff x="3857623" y="5286406"/>
            <a:chExt cx="582840" cy="291195"/>
          </a:xfrm>
        </p:grpSpPr>
        <p:grpSp>
          <p:nvGrpSpPr>
            <p:cNvPr id="674" name="Group 53"/>
            <p:cNvGrpSpPr>
              <a:grpSpLocks/>
            </p:cNvGrpSpPr>
            <p:nvPr/>
          </p:nvGrpSpPr>
          <p:grpSpPr bwMode="auto">
            <a:xfrm>
              <a:off x="3857623" y="5286406"/>
              <a:ext cx="582840" cy="281215"/>
              <a:chOff x="2290" y="4020"/>
              <a:chExt cx="768" cy="218"/>
            </a:xfrm>
          </p:grpSpPr>
          <p:sp>
            <p:nvSpPr>
              <p:cNvPr id="704" name="Rectangle 54"/>
              <p:cNvSpPr>
                <a:spLocks noChangeArrowheads="1"/>
              </p:cNvSpPr>
              <p:nvPr/>
            </p:nvSpPr>
            <p:spPr bwMode="auto">
              <a:xfrm>
                <a:off x="2653" y="4039"/>
                <a:ext cx="405" cy="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24844" tIns="24844" rIns="24844" bIns="24844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algn="ctr" defTabSz="1276650"/>
                <a:r>
                  <a:rPr lang="ru-RU" sz="800" b="1" u="sng" dirty="0"/>
                  <a:t>№1</a:t>
                </a:r>
              </a:p>
              <a:p>
                <a:pPr algn="ctr" defTabSz="1276650"/>
                <a:r>
                  <a:rPr lang="ru-RU" sz="800" b="1" dirty="0"/>
                  <a:t> 583</a:t>
                </a:r>
                <a:endParaRPr lang="ru-RU" sz="2500" b="1" dirty="0"/>
              </a:p>
            </p:txBody>
          </p:sp>
          <p:grpSp>
            <p:nvGrpSpPr>
              <p:cNvPr id="705" name="Group 56"/>
              <p:cNvGrpSpPr>
                <a:grpSpLocks/>
              </p:cNvGrpSpPr>
              <p:nvPr/>
            </p:nvGrpSpPr>
            <p:grpSpPr bwMode="auto">
              <a:xfrm>
                <a:off x="2290" y="4020"/>
                <a:ext cx="361" cy="211"/>
                <a:chOff x="0" y="1"/>
                <a:chExt cx="20000" cy="19999"/>
              </a:xfrm>
            </p:grpSpPr>
            <p:sp>
              <p:nvSpPr>
                <p:cNvPr id="706" name="Rectangle 57"/>
                <p:cNvSpPr>
                  <a:spLocks noChangeArrowheads="1"/>
                </p:cNvSpPr>
                <p:nvPr/>
              </p:nvSpPr>
              <p:spPr bwMode="auto">
                <a:xfrm>
                  <a:off x="0" y="7756"/>
                  <a:ext cx="20000" cy="12244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178834" tIns="89416" rIns="178834" bIns="89416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6650"/>
                  <a:endParaRPr lang="ru-RU" sz="2500">
                    <a:latin typeface="Calibri" pitchFamily="34" charset="0"/>
                  </a:endParaRPr>
                </a:p>
              </p:txBody>
            </p:sp>
            <p:sp>
              <p:nvSpPr>
                <p:cNvPr id="707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161" y="1"/>
                  <a:ext cx="10170" cy="777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708" name="Line 59"/>
                <p:cNvSpPr>
                  <a:spLocks noChangeShapeType="1"/>
                </p:cNvSpPr>
                <p:nvPr/>
              </p:nvSpPr>
              <p:spPr bwMode="auto">
                <a:xfrm>
                  <a:off x="10475" y="1"/>
                  <a:ext cx="9364" cy="730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grpSp>
              <p:nvGrpSpPr>
                <p:cNvPr id="709" name="Group 60"/>
                <p:cNvGrpSpPr>
                  <a:grpSpLocks/>
                </p:cNvGrpSpPr>
                <p:nvPr/>
              </p:nvGrpSpPr>
              <p:grpSpPr bwMode="auto">
                <a:xfrm>
                  <a:off x="8652" y="3009"/>
                  <a:ext cx="3119" cy="3408"/>
                  <a:chOff x="-2659" y="0"/>
                  <a:chExt cx="26710" cy="20000"/>
                </a:xfrm>
              </p:grpSpPr>
              <p:sp>
                <p:nvSpPr>
                  <p:cNvPr id="710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9649" y="0"/>
                    <a:ext cx="137" cy="20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  <p:sp>
                <p:nvSpPr>
                  <p:cNvPr id="711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-2659" y="11007"/>
                    <a:ext cx="26710" cy="14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</p:grpSp>
          </p:grpSp>
        </p:grpSp>
        <p:sp>
          <p:nvSpPr>
            <p:cNvPr id="703" name="Rectangle 54"/>
            <p:cNvSpPr>
              <a:spLocks noChangeArrowheads="1"/>
            </p:cNvSpPr>
            <p:nvPr/>
          </p:nvSpPr>
          <p:spPr bwMode="auto">
            <a:xfrm>
              <a:off x="3907847" y="5404316"/>
              <a:ext cx="183580" cy="173285"/>
            </a:xfrm>
            <a:prstGeom prst="rect">
              <a:avLst/>
            </a:prstGeom>
            <a:solidFill>
              <a:schemeClr val="bg1">
                <a:alpha val="6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24844" tIns="24844" rIns="24844" bIns="24844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1276650"/>
              <a:r>
                <a:rPr lang="ru-RU" sz="800" b="1"/>
                <a:t>ГБ</a:t>
              </a:r>
              <a:endParaRPr lang="ru-RU" sz="2500" b="1"/>
            </a:p>
          </p:txBody>
        </p:sp>
      </p:grpSp>
      <p:grpSp>
        <p:nvGrpSpPr>
          <p:cNvPr id="712" name="Группа 711"/>
          <p:cNvGrpSpPr>
            <a:grpSpLocks/>
          </p:cNvGrpSpPr>
          <p:nvPr/>
        </p:nvGrpSpPr>
        <p:grpSpPr bwMode="auto">
          <a:xfrm>
            <a:off x="7302861" y="4928556"/>
            <a:ext cx="581706" cy="291194"/>
            <a:chOff x="3857623" y="5286406"/>
            <a:chExt cx="582840" cy="291195"/>
          </a:xfrm>
        </p:grpSpPr>
        <p:grpSp>
          <p:nvGrpSpPr>
            <p:cNvPr id="713" name="Group 53"/>
            <p:cNvGrpSpPr>
              <a:grpSpLocks/>
            </p:cNvGrpSpPr>
            <p:nvPr/>
          </p:nvGrpSpPr>
          <p:grpSpPr bwMode="auto">
            <a:xfrm>
              <a:off x="3857623" y="5286406"/>
              <a:ext cx="582840" cy="281215"/>
              <a:chOff x="2290" y="4020"/>
              <a:chExt cx="768" cy="218"/>
            </a:xfrm>
          </p:grpSpPr>
          <p:sp>
            <p:nvSpPr>
              <p:cNvPr id="715" name="Rectangle 54"/>
              <p:cNvSpPr>
                <a:spLocks noChangeArrowheads="1"/>
              </p:cNvSpPr>
              <p:nvPr/>
            </p:nvSpPr>
            <p:spPr bwMode="auto">
              <a:xfrm>
                <a:off x="2653" y="4039"/>
                <a:ext cx="405" cy="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24844" tIns="24844" rIns="24844" bIns="24844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algn="ctr" defTabSz="1276650"/>
                <a:r>
                  <a:rPr lang="ru-RU" sz="800" b="1" u="sng"/>
                  <a:t>№</a:t>
                </a:r>
                <a:r>
                  <a:rPr lang="en-US" sz="800" b="1" u="sng"/>
                  <a:t>3</a:t>
                </a:r>
                <a:endParaRPr lang="ru-RU" sz="800" b="1" u="sng"/>
              </a:p>
              <a:p>
                <a:pPr algn="ctr" defTabSz="1276650"/>
                <a:r>
                  <a:rPr lang="ru-RU" sz="800" b="1"/>
                  <a:t> 1</a:t>
                </a:r>
                <a:r>
                  <a:rPr lang="en-US" sz="800" b="1"/>
                  <a:t>2</a:t>
                </a:r>
                <a:r>
                  <a:rPr lang="ru-RU" sz="800" b="1"/>
                  <a:t>5</a:t>
                </a:r>
                <a:endParaRPr lang="ru-RU" sz="2500" b="1"/>
              </a:p>
            </p:txBody>
          </p:sp>
          <p:grpSp>
            <p:nvGrpSpPr>
              <p:cNvPr id="716" name="Group 56"/>
              <p:cNvGrpSpPr>
                <a:grpSpLocks/>
              </p:cNvGrpSpPr>
              <p:nvPr/>
            </p:nvGrpSpPr>
            <p:grpSpPr bwMode="auto">
              <a:xfrm>
                <a:off x="2290" y="4020"/>
                <a:ext cx="361" cy="211"/>
                <a:chOff x="0" y="1"/>
                <a:chExt cx="20000" cy="19999"/>
              </a:xfrm>
            </p:grpSpPr>
            <p:sp>
              <p:nvSpPr>
                <p:cNvPr id="717" name="Rectangle 57"/>
                <p:cNvSpPr>
                  <a:spLocks noChangeArrowheads="1"/>
                </p:cNvSpPr>
                <p:nvPr/>
              </p:nvSpPr>
              <p:spPr bwMode="auto">
                <a:xfrm>
                  <a:off x="0" y="7756"/>
                  <a:ext cx="20000" cy="12244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178834" tIns="89416" rIns="178834" bIns="89416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6650"/>
                  <a:endParaRPr lang="ru-RU" sz="2500">
                    <a:latin typeface="Calibri" pitchFamily="34" charset="0"/>
                  </a:endParaRPr>
                </a:p>
              </p:txBody>
            </p:sp>
            <p:sp>
              <p:nvSpPr>
                <p:cNvPr id="718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161" y="1"/>
                  <a:ext cx="10170" cy="777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719" name="Line 59"/>
                <p:cNvSpPr>
                  <a:spLocks noChangeShapeType="1"/>
                </p:cNvSpPr>
                <p:nvPr/>
              </p:nvSpPr>
              <p:spPr bwMode="auto">
                <a:xfrm>
                  <a:off x="10475" y="1"/>
                  <a:ext cx="9364" cy="730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grpSp>
              <p:nvGrpSpPr>
                <p:cNvPr id="720" name="Group 60"/>
                <p:cNvGrpSpPr>
                  <a:grpSpLocks/>
                </p:cNvGrpSpPr>
                <p:nvPr/>
              </p:nvGrpSpPr>
              <p:grpSpPr bwMode="auto">
                <a:xfrm>
                  <a:off x="8652" y="3009"/>
                  <a:ext cx="3119" cy="3408"/>
                  <a:chOff x="-2659" y="0"/>
                  <a:chExt cx="26710" cy="20000"/>
                </a:xfrm>
              </p:grpSpPr>
              <p:sp>
                <p:nvSpPr>
                  <p:cNvPr id="721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9649" y="0"/>
                    <a:ext cx="137" cy="20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  <p:sp>
                <p:nvSpPr>
                  <p:cNvPr id="722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-2659" y="11007"/>
                    <a:ext cx="26710" cy="14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</p:grpSp>
          </p:grpSp>
        </p:grpSp>
        <p:sp>
          <p:nvSpPr>
            <p:cNvPr id="714" name="Rectangle 54"/>
            <p:cNvSpPr>
              <a:spLocks noChangeArrowheads="1"/>
            </p:cNvSpPr>
            <p:nvPr/>
          </p:nvSpPr>
          <p:spPr bwMode="auto">
            <a:xfrm>
              <a:off x="3907847" y="5404316"/>
              <a:ext cx="183580" cy="173285"/>
            </a:xfrm>
            <a:prstGeom prst="rect">
              <a:avLst/>
            </a:prstGeom>
            <a:solidFill>
              <a:schemeClr val="bg1">
                <a:alpha val="6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24844" tIns="24844" rIns="24844" bIns="24844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1276650"/>
              <a:r>
                <a:rPr lang="ru-RU" sz="800" b="1" dirty="0"/>
                <a:t>ГБ</a:t>
              </a:r>
              <a:endParaRPr lang="ru-RU" sz="2500" b="1" dirty="0"/>
            </a:p>
          </p:txBody>
        </p:sp>
      </p:grpSp>
      <p:graphicFrame>
        <p:nvGraphicFramePr>
          <p:cNvPr id="72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062296"/>
              </p:ext>
            </p:extLst>
          </p:nvPr>
        </p:nvGraphicFramePr>
        <p:xfrm>
          <a:off x="7181826" y="1439890"/>
          <a:ext cx="238223" cy="336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5" name="Clip" r:id="rId7" imgW="527995" imgH="703385" progId="">
                  <p:embed/>
                </p:oleObj>
              </mc:Choice>
              <mc:Fallback>
                <p:oleObj name="Clip" r:id="rId7" imgW="527995" imgH="70338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1826" y="1439890"/>
                        <a:ext cx="238223" cy="3363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24" name="Group 487"/>
          <p:cNvGrpSpPr>
            <a:grpSpLocks/>
          </p:cNvGrpSpPr>
          <p:nvPr/>
        </p:nvGrpSpPr>
        <p:grpSpPr bwMode="auto">
          <a:xfrm flipH="1">
            <a:off x="7205907" y="2770688"/>
            <a:ext cx="477384" cy="271009"/>
            <a:chOff x="8573" y="1780"/>
            <a:chExt cx="544" cy="259"/>
          </a:xfrm>
        </p:grpSpPr>
        <p:sp>
          <p:nvSpPr>
            <p:cNvPr id="725" name="Rectangle 488"/>
            <p:cNvSpPr>
              <a:spLocks noChangeArrowheads="1"/>
            </p:cNvSpPr>
            <p:nvPr/>
          </p:nvSpPr>
          <p:spPr bwMode="auto">
            <a:xfrm>
              <a:off x="8781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26" name="Rectangle 489"/>
            <p:cNvSpPr>
              <a:spLocks noChangeArrowheads="1"/>
            </p:cNvSpPr>
            <p:nvPr/>
          </p:nvSpPr>
          <p:spPr bwMode="auto">
            <a:xfrm>
              <a:off x="8781" y="1968"/>
              <a:ext cx="67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27" name="Rectangle 490"/>
            <p:cNvSpPr>
              <a:spLocks noChangeArrowheads="1"/>
            </p:cNvSpPr>
            <p:nvPr/>
          </p:nvSpPr>
          <p:spPr bwMode="auto">
            <a:xfrm>
              <a:off x="8780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28" name="Rectangle 491"/>
            <p:cNvSpPr>
              <a:spLocks noChangeArrowheads="1"/>
            </p:cNvSpPr>
            <p:nvPr/>
          </p:nvSpPr>
          <p:spPr bwMode="auto">
            <a:xfrm>
              <a:off x="8780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29" name="Rectangle 492"/>
            <p:cNvSpPr>
              <a:spLocks noChangeArrowheads="1"/>
            </p:cNvSpPr>
            <p:nvPr/>
          </p:nvSpPr>
          <p:spPr bwMode="auto">
            <a:xfrm>
              <a:off x="8768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0" name="Rectangle 493"/>
            <p:cNvSpPr>
              <a:spLocks noChangeArrowheads="1"/>
            </p:cNvSpPr>
            <p:nvPr/>
          </p:nvSpPr>
          <p:spPr bwMode="auto">
            <a:xfrm>
              <a:off x="8768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1" name="Rectangle 494"/>
            <p:cNvSpPr>
              <a:spLocks noChangeArrowheads="1"/>
            </p:cNvSpPr>
            <p:nvPr/>
          </p:nvSpPr>
          <p:spPr bwMode="auto">
            <a:xfrm>
              <a:off x="8767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2" name="Rectangle 495"/>
            <p:cNvSpPr>
              <a:spLocks noChangeArrowheads="1"/>
            </p:cNvSpPr>
            <p:nvPr/>
          </p:nvSpPr>
          <p:spPr bwMode="auto">
            <a:xfrm>
              <a:off x="8767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3" name="Rectangle 496"/>
            <p:cNvSpPr>
              <a:spLocks noChangeArrowheads="1"/>
            </p:cNvSpPr>
            <p:nvPr/>
          </p:nvSpPr>
          <p:spPr bwMode="auto">
            <a:xfrm>
              <a:off x="8754" y="1975"/>
              <a:ext cx="72" cy="0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4" name="Rectangle 497"/>
            <p:cNvSpPr>
              <a:spLocks noChangeArrowheads="1"/>
            </p:cNvSpPr>
            <p:nvPr/>
          </p:nvSpPr>
          <p:spPr bwMode="auto">
            <a:xfrm>
              <a:off x="8754" y="1975"/>
              <a:ext cx="71" cy="0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5" name="Rectangle 498"/>
            <p:cNvSpPr>
              <a:spLocks noChangeArrowheads="1"/>
            </p:cNvSpPr>
            <p:nvPr/>
          </p:nvSpPr>
          <p:spPr bwMode="auto">
            <a:xfrm>
              <a:off x="8753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6" name="Rectangle 499"/>
            <p:cNvSpPr>
              <a:spLocks noChangeArrowheads="1"/>
            </p:cNvSpPr>
            <p:nvPr/>
          </p:nvSpPr>
          <p:spPr bwMode="auto">
            <a:xfrm>
              <a:off x="8753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7" name="Rectangle 500"/>
            <p:cNvSpPr>
              <a:spLocks noChangeArrowheads="1"/>
            </p:cNvSpPr>
            <p:nvPr/>
          </p:nvSpPr>
          <p:spPr bwMode="auto">
            <a:xfrm>
              <a:off x="8752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8" name="Rectangle 501"/>
            <p:cNvSpPr>
              <a:spLocks noChangeArrowheads="1"/>
            </p:cNvSpPr>
            <p:nvPr/>
          </p:nvSpPr>
          <p:spPr bwMode="auto">
            <a:xfrm>
              <a:off x="8737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9" name="Rectangle 502"/>
            <p:cNvSpPr>
              <a:spLocks noChangeArrowheads="1"/>
            </p:cNvSpPr>
            <p:nvPr/>
          </p:nvSpPr>
          <p:spPr bwMode="auto">
            <a:xfrm>
              <a:off x="8737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0" name="Rectangle 503"/>
            <p:cNvSpPr>
              <a:spLocks noChangeArrowheads="1"/>
            </p:cNvSpPr>
            <p:nvPr/>
          </p:nvSpPr>
          <p:spPr bwMode="auto">
            <a:xfrm>
              <a:off x="8736" y="1979"/>
              <a:ext cx="77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1" name="Rectangle 504"/>
            <p:cNvSpPr>
              <a:spLocks noChangeArrowheads="1"/>
            </p:cNvSpPr>
            <p:nvPr/>
          </p:nvSpPr>
          <p:spPr bwMode="auto">
            <a:xfrm>
              <a:off x="8736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2" name="Rectangle 505"/>
            <p:cNvSpPr>
              <a:spLocks noChangeArrowheads="1"/>
            </p:cNvSpPr>
            <p:nvPr/>
          </p:nvSpPr>
          <p:spPr bwMode="auto">
            <a:xfrm>
              <a:off x="8646" y="1982"/>
              <a:ext cx="7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3" name="Rectangle 506"/>
            <p:cNvSpPr>
              <a:spLocks noChangeArrowheads="1"/>
            </p:cNvSpPr>
            <p:nvPr/>
          </p:nvSpPr>
          <p:spPr bwMode="auto">
            <a:xfrm>
              <a:off x="8722" y="1982"/>
              <a:ext cx="80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4" name="Rectangle 507"/>
            <p:cNvSpPr>
              <a:spLocks noChangeArrowheads="1"/>
            </p:cNvSpPr>
            <p:nvPr/>
          </p:nvSpPr>
          <p:spPr bwMode="auto">
            <a:xfrm>
              <a:off x="8646" y="1982"/>
              <a:ext cx="7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5" name="Rectangle 508"/>
            <p:cNvSpPr>
              <a:spLocks noChangeArrowheads="1"/>
            </p:cNvSpPr>
            <p:nvPr/>
          </p:nvSpPr>
          <p:spPr bwMode="auto">
            <a:xfrm>
              <a:off x="8721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6" name="Rectangle 509"/>
            <p:cNvSpPr>
              <a:spLocks noChangeArrowheads="1"/>
            </p:cNvSpPr>
            <p:nvPr/>
          </p:nvSpPr>
          <p:spPr bwMode="auto">
            <a:xfrm>
              <a:off x="8646" y="1982"/>
              <a:ext cx="8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7" name="Rectangle 510"/>
            <p:cNvSpPr>
              <a:spLocks noChangeArrowheads="1"/>
            </p:cNvSpPr>
            <p:nvPr/>
          </p:nvSpPr>
          <p:spPr bwMode="auto">
            <a:xfrm>
              <a:off x="8720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8" name="Rectangle 511"/>
            <p:cNvSpPr>
              <a:spLocks noChangeArrowheads="1"/>
            </p:cNvSpPr>
            <p:nvPr/>
          </p:nvSpPr>
          <p:spPr bwMode="auto">
            <a:xfrm>
              <a:off x="8646" y="1982"/>
              <a:ext cx="8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9" name="Rectangle 512"/>
            <p:cNvSpPr>
              <a:spLocks noChangeArrowheads="1"/>
            </p:cNvSpPr>
            <p:nvPr/>
          </p:nvSpPr>
          <p:spPr bwMode="auto">
            <a:xfrm>
              <a:off x="8720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0" name="Rectangle 513"/>
            <p:cNvSpPr>
              <a:spLocks noChangeArrowheads="1"/>
            </p:cNvSpPr>
            <p:nvPr/>
          </p:nvSpPr>
          <p:spPr bwMode="auto">
            <a:xfrm>
              <a:off x="8988" y="1905"/>
              <a:ext cx="32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1" name="Rectangle 514"/>
            <p:cNvSpPr>
              <a:spLocks noChangeArrowheads="1"/>
            </p:cNvSpPr>
            <p:nvPr/>
          </p:nvSpPr>
          <p:spPr bwMode="auto">
            <a:xfrm>
              <a:off x="8987" y="1905"/>
              <a:ext cx="33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2" name="Rectangle 515"/>
            <p:cNvSpPr>
              <a:spLocks noChangeArrowheads="1"/>
            </p:cNvSpPr>
            <p:nvPr/>
          </p:nvSpPr>
          <p:spPr bwMode="auto">
            <a:xfrm>
              <a:off x="8986" y="1905"/>
              <a:ext cx="34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3" name="Rectangle 516"/>
            <p:cNvSpPr>
              <a:spLocks noChangeArrowheads="1"/>
            </p:cNvSpPr>
            <p:nvPr/>
          </p:nvSpPr>
          <p:spPr bwMode="auto">
            <a:xfrm>
              <a:off x="8985" y="1905"/>
              <a:ext cx="35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4" name="Rectangle 517"/>
            <p:cNvSpPr>
              <a:spLocks noChangeArrowheads="1"/>
            </p:cNvSpPr>
            <p:nvPr/>
          </p:nvSpPr>
          <p:spPr bwMode="auto">
            <a:xfrm>
              <a:off x="8965" y="1909"/>
              <a:ext cx="55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5" name="Rectangle 518"/>
            <p:cNvSpPr>
              <a:spLocks noChangeArrowheads="1"/>
            </p:cNvSpPr>
            <p:nvPr/>
          </p:nvSpPr>
          <p:spPr bwMode="auto">
            <a:xfrm>
              <a:off x="8964" y="1909"/>
              <a:ext cx="56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6" name="Rectangle 519"/>
            <p:cNvSpPr>
              <a:spLocks noChangeArrowheads="1"/>
            </p:cNvSpPr>
            <p:nvPr/>
          </p:nvSpPr>
          <p:spPr bwMode="auto">
            <a:xfrm>
              <a:off x="8963" y="1909"/>
              <a:ext cx="57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7" name="Rectangle 520"/>
            <p:cNvSpPr>
              <a:spLocks noChangeArrowheads="1"/>
            </p:cNvSpPr>
            <p:nvPr/>
          </p:nvSpPr>
          <p:spPr bwMode="auto">
            <a:xfrm>
              <a:off x="8963" y="1909"/>
              <a:ext cx="57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8" name="Rectangle 521"/>
            <p:cNvSpPr>
              <a:spLocks noChangeArrowheads="1"/>
            </p:cNvSpPr>
            <p:nvPr/>
          </p:nvSpPr>
          <p:spPr bwMode="auto">
            <a:xfrm>
              <a:off x="8962" y="1909"/>
              <a:ext cx="58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9" name="Rectangle 522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0" name="Rectangle 523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1" name="Rectangle 524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2" name="Rectangle 525"/>
            <p:cNvSpPr>
              <a:spLocks noChangeArrowheads="1"/>
            </p:cNvSpPr>
            <p:nvPr/>
          </p:nvSpPr>
          <p:spPr bwMode="auto">
            <a:xfrm>
              <a:off x="8942" y="1912"/>
              <a:ext cx="78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3" name="Rectangle 526"/>
            <p:cNvSpPr>
              <a:spLocks noChangeArrowheads="1"/>
            </p:cNvSpPr>
            <p:nvPr/>
          </p:nvSpPr>
          <p:spPr bwMode="auto">
            <a:xfrm>
              <a:off x="8941" y="1912"/>
              <a:ext cx="79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4" name="Rectangle 527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5" name="Rectangle 528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6" name="Rectangle 529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7" name="Rectangle 530"/>
            <p:cNvSpPr>
              <a:spLocks noChangeArrowheads="1"/>
            </p:cNvSpPr>
            <p:nvPr/>
          </p:nvSpPr>
          <p:spPr bwMode="auto">
            <a:xfrm>
              <a:off x="8920" y="1916"/>
              <a:ext cx="100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8" name="Rectangle 531"/>
            <p:cNvSpPr>
              <a:spLocks noChangeArrowheads="1"/>
            </p:cNvSpPr>
            <p:nvPr/>
          </p:nvSpPr>
          <p:spPr bwMode="auto">
            <a:xfrm>
              <a:off x="8905" y="1919"/>
              <a:ext cx="115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9" name="Rectangle 532"/>
            <p:cNvSpPr>
              <a:spLocks noChangeArrowheads="1"/>
            </p:cNvSpPr>
            <p:nvPr/>
          </p:nvSpPr>
          <p:spPr bwMode="auto">
            <a:xfrm>
              <a:off x="8904" y="1919"/>
              <a:ext cx="116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0" name="Rectangle 533"/>
            <p:cNvSpPr>
              <a:spLocks noChangeArrowheads="1"/>
            </p:cNvSpPr>
            <p:nvPr/>
          </p:nvSpPr>
          <p:spPr bwMode="auto">
            <a:xfrm>
              <a:off x="8904" y="1919"/>
              <a:ext cx="116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1" name="Rectangle 534"/>
            <p:cNvSpPr>
              <a:spLocks noChangeArrowheads="1"/>
            </p:cNvSpPr>
            <p:nvPr/>
          </p:nvSpPr>
          <p:spPr bwMode="auto">
            <a:xfrm>
              <a:off x="8903" y="1919"/>
              <a:ext cx="117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2" name="Rectangle 535"/>
            <p:cNvSpPr>
              <a:spLocks noChangeArrowheads="1"/>
            </p:cNvSpPr>
            <p:nvPr/>
          </p:nvSpPr>
          <p:spPr bwMode="auto">
            <a:xfrm>
              <a:off x="8902" y="1919"/>
              <a:ext cx="118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3" name="Rectangle 536"/>
            <p:cNvSpPr>
              <a:spLocks noChangeArrowheads="1"/>
            </p:cNvSpPr>
            <p:nvPr/>
          </p:nvSpPr>
          <p:spPr bwMode="auto">
            <a:xfrm>
              <a:off x="8890" y="1922"/>
              <a:ext cx="130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4" name="Rectangle 537"/>
            <p:cNvSpPr>
              <a:spLocks noChangeArrowheads="1"/>
            </p:cNvSpPr>
            <p:nvPr/>
          </p:nvSpPr>
          <p:spPr bwMode="auto">
            <a:xfrm>
              <a:off x="8889" y="1922"/>
              <a:ext cx="131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5" name="Rectangle 538"/>
            <p:cNvSpPr>
              <a:spLocks noChangeArrowheads="1"/>
            </p:cNvSpPr>
            <p:nvPr/>
          </p:nvSpPr>
          <p:spPr bwMode="auto">
            <a:xfrm>
              <a:off x="8889" y="1922"/>
              <a:ext cx="131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6" name="Rectangle 539"/>
            <p:cNvSpPr>
              <a:spLocks noChangeArrowheads="1"/>
            </p:cNvSpPr>
            <p:nvPr/>
          </p:nvSpPr>
          <p:spPr bwMode="auto">
            <a:xfrm>
              <a:off x="8888" y="1922"/>
              <a:ext cx="132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7" name="Rectangle 540"/>
            <p:cNvSpPr>
              <a:spLocks noChangeArrowheads="1"/>
            </p:cNvSpPr>
            <p:nvPr/>
          </p:nvSpPr>
          <p:spPr bwMode="auto">
            <a:xfrm>
              <a:off x="8887" y="1922"/>
              <a:ext cx="133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8" name="Rectangle 541"/>
            <p:cNvSpPr>
              <a:spLocks noChangeArrowheads="1"/>
            </p:cNvSpPr>
            <p:nvPr/>
          </p:nvSpPr>
          <p:spPr bwMode="auto">
            <a:xfrm>
              <a:off x="8871" y="1926"/>
              <a:ext cx="149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9" name="Rectangle 542"/>
            <p:cNvSpPr>
              <a:spLocks noChangeArrowheads="1"/>
            </p:cNvSpPr>
            <p:nvPr/>
          </p:nvSpPr>
          <p:spPr bwMode="auto">
            <a:xfrm>
              <a:off x="8871" y="1926"/>
              <a:ext cx="149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0" name="Rectangle 543"/>
            <p:cNvSpPr>
              <a:spLocks noChangeArrowheads="1"/>
            </p:cNvSpPr>
            <p:nvPr/>
          </p:nvSpPr>
          <p:spPr bwMode="auto">
            <a:xfrm>
              <a:off x="8870" y="1926"/>
              <a:ext cx="150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1" name="Rectangle 544"/>
            <p:cNvSpPr>
              <a:spLocks noChangeArrowheads="1"/>
            </p:cNvSpPr>
            <p:nvPr/>
          </p:nvSpPr>
          <p:spPr bwMode="auto">
            <a:xfrm>
              <a:off x="8870" y="1926"/>
              <a:ext cx="150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2" name="Rectangle 545"/>
            <p:cNvSpPr>
              <a:spLocks noChangeArrowheads="1"/>
            </p:cNvSpPr>
            <p:nvPr/>
          </p:nvSpPr>
          <p:spPr bwMode="auto">
            <a:xfrm>
              <a:off x="8860" y="1929"/>
              <a:ext cx="160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3" name="Rectangle 546"/>
            <p:cNvSpPr>
              <a:spLocks noChangeArrowheads="1"/>
            </p:cNvSpPr>
            <p:nvPr/>
          </p:nvSpPr>
          <p:spPr bwMode="auto">
            <a:xfrm>
              <a:off x="8859" y="1929"/>
              <a:ext cx="161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4" name="Rectangle 547"/>
            <p:cNvSpPr>
              <a:spLocks noChangeArrowheads="1"/>
            </p:cNvSpPr>
            <p:nvPr/>
          </p:nvSpPr>
          <p:spPr bwMode="auto">
            <a:xfrm>
              <a:off x="8858" y="1929"/>
              <a:ext cx="162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5" name="Rectangle 548"/>
            <p:cNvSpPr>
              <a:spLocks noChangeArrowheads="1"/>
            </p:cNvSpPr>
            <p:nvPr/>
          </p:nvSpPr>
          <p:spPr bwMode="auto">
            <a:xfrm>
              <a:off x="8858" y="1929"/>
              <a:ext cx="162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6" name="Rectangle 549"/>
            <p:cNvSpPr>
              <a:spLocks noChangeArrowheads="1"/>
            </p:cNvSpPr>
            <p:nvPr/>
          </p:nvSpPr>
          <p:spPr bwMode="auto">
            <a:xfrm>
              <a:off x="8847" y="1933"/>
              <a:ext cx="173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7" name="Rectangle 550"/>
            <p:cNvSpPr>
              <a:spLocks noChangeArrowheads="1"/>
            </p:cNvSpPr>
            <p:nvPr/>
          </p:nvSpPr>
          <p:spPr bwMode="auto">
            <a:xfrm>
              <a:off x="8847" y="1933"/>
              <a:ext cx="173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8" name="Rectangle 551"/>
            <p:cNvSpPr>
              <a:spLocks noChangeArrowheads="1"/>
            </p:cNvSpPr>
            <p:nvPr/>
          </p:nvSpPr>
          <p:spPr bwMode="auto">
            <a:xfrm>
              <a:off x="8846" y="1933"/>
              <a:ext cx="174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9" name="Rectangle 552"/>
            <p:cNvSpPr>
              <a:spLocks noChangeArrowheads="1"/>
            </p:cNvSpPr>
            <p:nvPr/>
          </p:nvSpPr>
          <p:spPr bwMode="auto">
            <a:xfrm>
              <a:off x="8846" y="1933"/>
              <a:ext cx="174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0" name="Rectangle 553"/>
            <p:cNvSpPr>
              <a:spLocks noChangeArrowheads="1"/>
            </p:cNvSpPr>
            <p:nvPr/>
          </p:nvSpPr>
          <p:spPr bwMode="auto">
            <a:xfrm>
              <a:off x="8833" y="1937"/>
              <a:ext cx="187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1" name="Rectangle 554"/>
            <p:cNvSpPr>
              <a:spLocks noChangeArrowheads="1"/>
            </p:cNvSpPr>
            <p:nvPr/>
          </p:nvSpPr>
          <p:spPr bwMode="auto">
            <a:xfrm>
              <a:off x="8833" y="1937"/>
              <a:ext cx="187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2" name="Rectangle 555"/>
            <p:cNvSpPr>
              <a:spLocks noChangeArrowheads="1"/>
            </p:cNvSpPr>
            <p:nvPr/>
          </p:nvSpPr>
          <p:spPr bwMode="auto">
            <a:xfrm>
              <a:off x="8832" y="1937"/>
              <a:ext cx="188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3" name="Rectangle 556"/>
            <p:cNvSpPr>
              <a:spLocks noChangeArrowheads="1"/>
            </p:cNvSpPr>
            <p:nvPr/>
          </p:nvSpPr>
          <p:spPr bwMode="auto">
            <a:xfrm>
              <a:off x="8832" y="1937"/>
              <a:ext cx="188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4" name="Rectangle 557"/>
            <p:cNvSpPr>
              <a:spLocks noChangeArrowheads="1"/>
            </p:cNvSpPr>
            <p:nvPr/>
          </p:nvSpPr>
          <p:spPr bwMode="auto">
            <a:xfrm>
              <a:off x="8822" y="1940"/>
              <a:ext cx="198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5" name="Rectangle 558"/>
            <p:cNvSpPr>
              <a:spLocks noChangeArrowheads="1"/>
            </p:cNvSpPr>
            <p:nvPr/>
          </p:nvSpPr>
          <p:spPr bwMode="auto">
            <a:xfrm>
              <a:off x="8822" y="1940"/>
              <a:ext cx="198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6" name="Rectangle 559"/>
            <p:cNvSpPr>
              <a:spLocks noChangeArrowheads="1"/>
            </p:cNvSpPr>
            <p:nvPr/>
          </p:nvSpPr>
          <p:spPr bwMode="auto">
            <a:xfrm>
              <a:off x="8821" y="1940"/>
              <a:ext cx="199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7" name="Rectangle 560"/>
            <p:cNvSpPr>
              <a:spLocks noChangeArrowheads="1"/>
            </p:cNvSpPr>
            <p:nvPr/>
          </p:nvSpPr>
          <p:spPr bwMode="auto">
            <a:xfrm>
              <a:off x="8821" y="1940"/>
              <a:ext cx="199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8" name="Rectangle 561"/>
            <p:cNvSpPr>
              <a:spLocks noChangeArrowheads="1"/>
            </p:cNvSpPr>
            <p:nvPr/>
          </p:nvSpPr>
          <p:spPr bwMode="auto">
            <a:xfrm>
              <a:off x="8811" y="1943"/>
              <a:ext cx="209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9" name="Rectangle 562"/>
            <p:cNvSpPr>
              <a:spLocks noChangeArrowheads="1"/>
            </p:cNvSpPr>
            <p:nvPr/>
          </p:nvSpPr>
          <p:spPr bwMode="auto">
            <a:xfrm>
              <a:off x="8810" y="1943"/>
              <a:ext cx="210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0" name="Rectangle 563"/>
            <p:cNvSpPr>
              <a:spLocks noChangeArrowheads="1"/>
            </p:cNvSpPr>
            <p:nvPr/>
          </p:nvSpPr>
          <p:spPr bwMode="auto">
            <a:xfrm>
              <a:off x="8810" y="1943"/>
              <a:ext cx="210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1" name="Rectangle 564"/>
            <p:cNvSpPr>
              <a:spLocks noChangeArrowheads="1"/>
            </p:cNvSpPr>
            <p:nvPr/>
          </p:nvSpPr>
          <p:spPr bwMode="auto">
            <a:xfrm>
              <a:off x="8809" y="1943"/>
              <a:ext cx="211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2" name="Rectangle 565"/>
            <p:cNvSpPr>
              <a:spLocks noChangeArrowheads="1"/>
            </p:cNvSpPr>
            <p:nvPr/>
          </p:nvSpPr>
          <p:spPr bwMode="auto">
            <a:xfrm>
              <a:off x="8795" y="1947"/>
              <a:ext cx="225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3" name="Rectangle 566"/>
            <p:cNvSpPr>
              <a:spLocks noChangeArrowheads="1"/>
            </p:cNvSpPr>
            <p:nvPr/>
          </p:nvSpPr>
          <p:spPr bwMode="auto">
            <a:xfrm>
              <a:off x="8795" y="1947"/>
              <a:ext cx="225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4" name="Rectangle 567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5" name="Rectangle 568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6" name="Rectangle 569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7" name="Rectangle 570"/>
            <p:cNvSpPr>
              <a:spLocks noChangeArrowheads="1"/>
            </p:cNvSpPr>
            <p:nvPr/>
          </p:nvSpPr>
          <p:spPr bwMode="auto">
            <a:xfrm>
              <a:off x="8782" y="1950"/>
              <a:ext cx="238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8" name="Rectangle 571"/>
            <p:cNvSpPr>
              <a:spLocks noChangeArrowheads="1"/>
            </p:cNvSpPr>
            <p:nvPr/>
          </p:nvSpPr>
          <p:spPr bwMode="auto">
            <a:xfrm>
              <a:off x="8782" y="1950"/>
              <a:ext cx="238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9" name="Rectangle 572"/>
            <p:cNvSpPr>
              <a:spLocks noChangeArrowheads="1"/>
            </p:cNvSpPr>
            <p:nvPr/>
          </p:nvSpPr>
          <p:spPr bwMode="auto">
            <a:xfrm>
              <a:off x="8781" y="1950"/>
              <a:ext cx="239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0" name="Rectangle 573"/>
            <p:cNvSpPr>
              <a:spLocks noChangeArrowheads="1"/>
            </p:cNvSpPr>
            <p:nvPr/>
          </p:nvSpPr>
          <p:spPr bwMode="auto">
            <a:xfrm>
              <a:off x="8781" y="1950"/>
              <a:ext cx="239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1" name="Rectangle 574"/>
            <p:cNvSpPr>
              <a:spLocks noChangeArrowheads="1"/>
            </p:cNvSpPr>
            <p:nvPr/>
          </p:nvSpPr>
          <p:spPr bwMode="auto">
            <a:xfrm>
              <a:off x="8780" y="1950"/>
              <a:ext cx="240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2" name="Rectangle 575"/>
            <p:cNvSpPr>
              <a:spLocks noChangeArrowheads="1"/>
            </p:cNvSpPr>
            <p:nvPr/>
          </p:nvSpPr>
          <p:spPr bwMode="auto">
            <a:xfrm>
              <a:off x="8768" y="1954"/>
              <a:ext cx="252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3" name="Rectangle 576"/>
            <p:cNvSpPr>
              <a:spLocks noChangeArrowheads="1"/>
            </p:cNvSpPr>
            <p:nvPr/>
          </p:nvSpPr>
          <p:spPr bwMode="auto">
            <a:xfrm>
              <a:off x="8767" y="1954"/>
              <a:ext cx="253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4" name="Rectangle 577"/>
            <p:cNvSpPr>
              <a:spLocks noChangeArrowheads="1"/>
            </p:cNvSpPr>
            <p:nvPr/>
          </p:nvSpPr>
          <p:spPr bwMode="auto">
            <a:xfrm>
              <a:off x="8767" y="1954"/>
              <a:ext cx="253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5" name="Rectangle 578"/>
            <p:cNvSpPr>
              <a:spLocks noChangeArrowheads="1"/>
            </p:cNvSpPr>
            <p:nvPr/>
          </p:nvSpPr>
          <p:spPr bwMode="auto">
            <a:xfrm>
              <a:off x="8766" y="1954"/>
              <a:ext cx="254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6" name="Rectangle 579"/>
            <p:cNvSpPr>
              <a:spLocks noChangeArrowheads="1"/>
            </p:cNvSpPr>
            <p:nvPr/>
          </p:nvSpPr>
          <p:spPr bwMode="auto">
            <a:xfrm>
              <a:off x="8766" y="1954"/>
              <a:ext cx="254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7" name="Rectangle 580"/>
            <p:cNvSpPr>
              <a:spLocks noChangeArrowheads="1"/>
            </p:cNvSpPr>
            <p:nvPr/>
          </p:nvSpPr>
          <p:spPr bwMode="auto">
            <a:xfrm>
              <a:off x="8750" y="1958"/>
              <a:ext cx="270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8" name="Rectangle 581"/>
            <p:cNvSpPr>
              <a:spLocks noChangeArrowheads="1"/>
            </p:cNvSpPr>
            <p:nvPr/>
          </p:nvSpPr>
          <p:spPr bwMode="auto">
            <a:xfrm>
              <a:off x="8749" y="1958"/>
              <a:ext cx="271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9" name="Rectangle 582"/>
            <p:cNvSpPr>
              <a:spLocks noChangeArrowheads="1"/>
            </p:cNvSpPr>
            <p:nvPr/>
          </p:nvSpPr>
          <p:spPr bwMode="auto">
            <a:xfrm>
              <a:off x="8748" y="1958"/>
              <a:ext cx="272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0" name="Rectangle 583"/>
            <p:cNvSpPr>
              <a:spLocks noChangeArrowheads="1"/>
            </p:cNvSpPr>
            <p:nvPr/>
          </p:nvSpPr>
          <p:spPr bwMode="auto">
            <a:xfrm>
              <a:off x="8647" y="1958"/>
              <a:ext cx="4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1" name="Rectangle 584"/>
            <p:cNvSpPr>
              <a:spLocks noChangeArrowheads="1"/>
            </p:cNvSpPr>
            <p:nvPr/>
          </p:nvSpPr>
          <p:spPr bwMode="auto">
            <a:xfrm>
              <a:off x="8747" y="1958"/>
              <a:ext cx="273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2" name="Rectangle 585"/>
            <p:cNvSpPr>
              <a:spLocks noChangeArrowheads="1"/>
            </p:cNvSpPr>
            <p:nvPr/>
          </p:nvSpPr>
          <p:spPr bwMode="auto">
            <a:xfrm>
              <a:off x="8647" y="1958"/>
              <a:ext cx="4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3" name="Rectangle 586"/>
            <p:cNvSpPr>
              <a:spLocks noChangeArrowheads="1"/>
            </p:cNvSpPr>
            <p:nvPr/>
          </p:nvSpPr>
          <p:spPr bwMode="auto">
            <a:xfrm>
              <a:off x="8747" y="1958"/>
              <a:ext cx="273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4" name="Rectangle 587"/>
            <p:cNvSpPr>
              <a:spLocks noChangeArrowheads="1"/>
            </p:cNvSpPr>
            <p:nvPr/>
          </p:nvSpPr>
          <p:spPr bwMode="auto">
            <a:xfrm>
              <a:off x="8648" y="1961"/>
              <a:ext cx="10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5" name="Rectangle 588"/>
            <p:cNvSpPr>
              <a:spLocks noChangeArrowheads="1"/>
            </p:cNvSpPr>
            <p:nvPr/>
          </p:nvSpPr>
          <p:spPr bwMode="auto">
            <a:xfrm>
              <a:off x="8728" y="1961"/>
              <a:ext cx="29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6" name="Rectangle 589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7" name="Rectangle 590"/>
            <p:cNvSpPr>
              <a:spLocks noChangeArrowheads="1"/>
            </p:cNvSpPr>
            <p:nvPr/>
          </p:nvSpPr>
          <p:spPr bwMode="auto">
            <a:xfrm>
              <a:off x="8728" y="1961"/>
              <a:ext cx="29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8" name="Rectangle 591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9" name="Rectangle 592"/>
            <p:cNvSpPr>
              <a:spLocks noChangeArrowheads="1"/>
            </p:cNvSpPr>
            <p:nvPr/>
          </p:nvSpPr>
          <p:spPr bwMode="auto">
            <a:xfrm>
              <a:off x="8727" y="1961"/>
              <a:ext cx="293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0" name="Rectangle 593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1" name="Rectangle 594"/>
            <p:cNvSpPr>
              <a:spLocks noChangeArrowheads="1"/>
            </p:cNvSpPr>
            <p:nvPr/>
          </p:nvSpPr>
          <p:spPr bwMode="auto">
            <a:xfrm>
              <a:off x="8726" y="1961"/>
              <a:ext cx="294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2" name="Rectangle 595"/>
            <p:cNvSpPr>
              <a:spLocks noChangeArrowheads="1"/>
            </p:cNvSpPr>
            <p:nvPr/>
          </p:nvSpPr>
          <p:spPr bwMode="auto">
            <a:xfrm>
              <a:off x="8648" y="1961"/>
              <a:ext cx="1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3" name="Rectangle 596"/>
            <p:cNvSpPr>
              <a:spLocks noChangeArrowheads="1"/>
            </p:cNvSpPr>
            <p:nvPr/>
          </p:nvSpPr>
          <p:spPr bwMode="auto">
            <a:xfrm>
              <a:off x="8724" y="1961"/>
              <a:ext cx="296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4" name="Rectangle 597"/>
            <p:cNvSpPr>
              <a:spLocks noChangeArrowheads="1"/>
            </p:cNvSpPr>
            <p:nvPr/>
          </p:nvSpPr>
          <p:spPr bwMode="auto">
            <a:xfrm>
              <a:off x="8648" y="1964"/>
              <a:ext cx="372" cy="1"/>
            </a:xfrm>
            <a:prstGeom prst="rect">
              <a:avLst/>
            </a:prstGeom>
            <a:solidFill>
              <a:srgbClr val="F1F9F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5" name="Rectangle 598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6" name="Rectangle 599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7" name="Rectangle 600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8" name="Rectangle 601"/>
            <p:cNvSpPr>
              <a:spLocks noChangeArrowheads="1"/>
            </p:cNvSpPr>
            <p:nvPr/>
          </p:nvSpPr>
          <p:spPr bwMode="auto">
            <a:xfrm>
              <a:off x="8652" y="2006"/>
              <a:ext cx="369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9" name="Rectangle 602"/>
            <p:cNvSpPr>
              <a:spLocks noChangeArrowheads="1"/>
            </p:cNvSpPr>
            <p:nvPr/>
          </p:nvSpPr>
          <p:spPr bwMode="auto">
            <a:xfrm>
              <a:off x="8652" y="2006"/>
              <a:ext cx="369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0" name="Rectangle 603"/>
            <p:cNvSpPr>
              <a:spLocks noChangeArrowheads="1"/>
            </p:cNvSpPr>
            <p:nvPr/>
          </p:nvSpPr>
          <p:spPr bwMode="auto">
            <a:xfrm>
              <a:off x="8654" y="2010"/>
              <a:ext cx="358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1" name="Rectangle 604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2" name="Rectangle 605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3" name="Rectangle 606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4" name="Rectangle 607"/>
            <p:cNvSpPr>
              <a:spLocks noChangeArrowheads="1"/>
            </p:cNvSpPr>
            <p:nvPr/>
          </p:nvSpPr>
          <p:spPr bwMode="auto">
            <a:xfrm>
              <a:off x="8654" y="2010"/>
              <a:ext cx="356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5" name="Rectangle 608"/>
            <p:cNvSpPr>
              <a:spLocks noChangeArrowheads="1"/>
            </p:cNvSpPr>
            <p:nvPr/>
          </p:nvSpPr>
          <p:spPr bwMode="auto">
            <a:xfrm>
              <a:off x="8656" y="2013"/>
              <a:ext cx="342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6" name="Rectangle 609"/>
            <p:cNvSpPr>
              <a:spLocks noChangeArrowheads="1"/>
            </p:cNvSpPr>
            <p:nvPr/>
          </p:nvSpPr>
          <p:spPr bwMode="auto">
            <a:xfrm>
              <a:off x="8656" y="2013"/>
              <a:ext cx="341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7" name="Rectangle 610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8" name="Rectangle 611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9" name="Rectangle 612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0" name="Rectangle 613"/>
            <p:cNvSpPr>
              <a:spLocks noChangeArrowheads="1"/>
            </p:cNvSpPr>
            <p:nvPr/>
          </p:nvSpPr>
          <p:spPr bwMode="auto">
            <a:xfrm>
              <a:off x="8661" y="2017"/>
              <a:ext cx="317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1" name="Rectangle 614"/>
            <p:cNvSpPr>
              <a:spLocks noChangeArrowheads="1"/>
            </p:cNvSpPr>
            <p:nvPr/>
          </p:nvSpPr>
          <p:spPr bwMode="auto">
            <a:xfrm>
              <a:off x="8662" y="2017"/>
              <a:ext cx="316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2" name="Rectangle 615"/>
            <p:cNvSpPr>
              <a:spLocks noChangeArrowheads="1"/>
            </p:cNvSpPr>
            <p:nvPr/>
          </p:nvSpPr>
          <p:spPr bwMode="auto">
            <a:xfrm>
              <a:off x="8662" y="2017"/>
              <a:ext cx="315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3" name="Rectangle 616"/>
            <p:cNvSpPr>
              <a:spLocks noChangeArrowheads="1"/>
            </p:cNvSpPr>
            <p:nvPr/>
          </p:nvSpPr>
          <p:spPr bwMode="auto">
            <a:xfrm>
              <a:off x="8662" y="2017"/>
              <a:ext cx="314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4" name="Rectangle 617"/>
            <p:cNvSpPr>
              <a:spLocks noChangeArrowheads="1"/>
            </p:cNvSpPr>
            <p:nvPr/>
          </p:nvSpPr>
          <p:spPr bwMode="auto">
            <a:xfrm>
              <a:off x="8663" y="2017"/>
              <a:ext cx="312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5" name="Freeform 618"/>
            <p:cNvSpPr>
              <a:spLocks/>
            </p:cNvSpPr>
            <p:nvPr/>
          </p:nvSpPr>
          <p:spPr bwMode="auto">
            <a:xfrm>
              <a:off x="8648" y="1937"/>
              <a:ext cx="373" cy="84"/>
            </a:xfrm>
            <a:custGeom>
              <a:avLst/>
              <a:gdLst>
                <a:gd name="T0" fmla="*/ 0 w 3096"/>
                <a:gd name="T1" fmla="*/ 0 h 785"/>
                <a:gd name="T2" fmla="*/ 0 w 3096"/>
                <a:gd name="T3" fmla="*/ 0 h 785"/>
                <a:gd name="T4" fmla="*/ 0 w 3096"/>
                <a:gd name="T5" fmla="*/ 0 h 785"/>
                <a:gd name="T6" fmla="*/ 0 w 3096"/>
                <a:gd name="T7" fmla="*/ 0 h 785"/>
                <a:gd name="T8" fmla="*/ 0 w 3096"/>
                <a:gd name="T9" fmla="*/ 0 h 785"/>
                <a:gd name="T10" fmla="*/ 0 w 3096"/>
                <a:gd name="T11" fmla="*/ 0 h 785"/>
                <a:gd name="T12" fmla="*/ 0 w 3096"/>
                <a:gd name="T13" fmla="*/ 0 h 785"/>
                <a:gd name="T14" fmla="*/ 0 w 3096"/>
                <a:gd name="T15" fmla="*/ 0 h 785"/>
                <a:gd name="T16" fmla="*/ 0 w 3096"/>
                <a:gd name="T17" fmla="*/ 0 h 785"/>
                <a:gd name="T18" fmla="*/ 0 w 3096"/>
                <a:gd name="T19" fmla="*/ 0 h 785"/>
                <a:gd name="T20" fmla="*/ 0 w 3096"/>
                <a:gd name="T21" fmla="*/ 0 h 785"/>
                <a:gd name="T22" fmla="*/ 0 w 3096"/>
                <a:gd name="T23" fmla="*/ 0 h 785"/>
                <a:gd name="T24" fmla="*/ 0 w 3096"/>
                <a:gd name="T25" fmla="*/ 0 h 785"/>
                <a:gd name="T26" fmla="*/ 0 w 3096"/>
                <a:gd name="T27" fmla="*/ 0 h 785"/>
                <a:gd name="T28" fmla="*/ 0 w 3096"/>
                <a:gd name="T29" fmla="*/ 0 h 785"/>
                <a:gd name="T30" fmla="*/ 0 w 3096"/>
                <a:gd name="T31" fmla="*/ 0 h 785"/>
                <a:gd name="T32" fmla="*/ 0 w 3096"/>
                <a:gd name="T33" fmla="*/ 0 h 785"/>
                <a:gd name="T34" fmla="*/ 0 w 3096"/>
                <a:gd name="T35" fmla="*/ 0 h 785"/>
                <a:gd name="T36" fmla="*/ 0 w 3096"/>
                <a:gd name="T37" fmla="*/ 0 h 785"/>
                <a:gd name="T38" fmla="*/ 0 w 3096"/>
                <a:gd name="T39" fmla="*/ 0 h 785"/>
                <a:gd name="T40" fmla="*/ 0 w 3096"/>
                <a:gd name="T41" fmla="*/ 0 h 785"/>
                <a:gd name="T42" fmla="*/ 0 w 3096"/>
                <a:gd name="T43" fmla="*/ 0 h 785"/>
                <a:gd name="T44" fmla="*/ 0 w 3096"/>
                <a:gd name="T45" fmla="*/ 0 h 785"/>
                <a:gd name="T46" fmla="*/ 0 w 3096"/>
                <a:gd name="T47" fmla="*/ 0 h 785"/>
                <a:gd name="T48" fmla="*/ 0 w 3096"/>
                <a:gd name="T49" fmla="*/ 0 h 785"/>
                <a:gd name="T50" fmla="*/ 0 w 3096"/>
                <a:gd name="T51" fmla="*/ 0 h 785"/>
                <a:gd name="T52" fmla="*/ 0 w 3096"/>
                <a:gd name="T53" fmla="*/ 0 h 785"/>
                <a:gd name="T54" fmla="*/ 0 w 3096"/>
                <a:gd name="T55" fmla="*/ 0 h 785"/>
                <a:gd name="T56" fmla="*/ 0 w 3096"/>
                <a:gd name="T57" fmla="*/ 0 h 785"/>
                <a:gd name="T58" fmla="*/ 0 w 3096"/>
                <a:gd name="T59" fmla="*/ 0 h 785"/>
                <a:gd name="T60" fmla="*/ 0 w 3096"/>
                <a:gd name="T61" fmla="*/ 0 h 785"/>
                <a:gd name="T62" fmla="*/ 0 w 3096"/>
                <a:gd name="T63" fmla="*/ 0 h 785"/>
                <a:gd name="T64" fmla="*/ 0 w 3096"/>
                <a:gd name="T65" fmla="*/ 0 h 785"/>
                <a:gd name="T66" fmla="*/ 0 w 3096"/>
                <a:gd name="T67" fmla="*/ 0 h 785"/>
                <a:gd name="T68" fmla="*/ 0 w 3096"/>
                <a:gd name="T69" fmla="*/ 0 h 785"/>
                <a:gd name="T70" fmla="*/ 0 w 3096"/>
                <a:gd name="T71" fmla="*/ 0 h 785"/>
                <a:gd name="T72" fmla="*/ 0 w 3096"/>
                <a:gd name="T73" fmla="*/ 0 h 785"/>
                <a:gd name="T74" fmla="*/ 0 w 3096"/>
                <a:gd name="T75" fmla="*/ 0 h 785"/>
                <a:gd name="T76" fmla="*/ 0 w 3096"/>
                <a:gd name="T77" fmla="*/ 0 h 785"/>
                <a:gd name="T78" fmla="*/ 0 w 3096"/>
                <a:gd name="T79" fmla="*/ 0 h 785"/>
                <a:gd name="T80" fmla="*/ 0 w 3096"/>
                <a:gd name="T81" fmla="*/ 0 h 785"/>
                <a:gd name="T82" fmla="*/ 0 w 3096"/>
                <a:gd name="T83" fmla="*/ 0 h 785"/>
                <a:gd name="T84" fmla="*/ 0 w 3096"/>
                <a:gd name="T85" fmla="*/ 0 h 785"/>
                <a:gd name="T86" fmla="*/ 0 w 3096"/>
                <a:gd name="T87" fmla="*/ 0 h 785"/>
                <a:gd name="T88" fmla="*/ 0 w 3096"/>
                <a:gd name="T89" fmla="*/ 0 h 785"/>
                <a:gd name="T90" fmla="*/ 0 w 3096"/>
                <a:gd name="T91" fmla="*/ 0 h 78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096"/>
                <a:gd name="T139" fmla="*/ 0 h 785"/>
                <a:gd name="T140" fmla="*/ 3096 w 3096"/>
                <a:gd name="T141" fmla="*/ 785 h 78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096" h="785">
                  <a:moveTo>
                    <a:pt x="0" y="512"/>
                  </a:moveTo>
                  <a:lnTo>
                    <a:pt x="1" y="513"/>
                  </a:lnTo>
                  <a:lnTo>
                    <a:pt x="4" y="515"/>
                  </a:lnTo>
                  <a:lnTo>
                    <a:pt x="10" y="519"/>
                  </a:lnTo>
                  <a:lnTo>
                    <a:pt x="18" y="525"/>
                  </a:lnTo>
                  <a:lnTo>
                    <a:pt x="28" y="531"/>
                  </a:lnTo>
                  <a:lnTo>
                    <a:pt x="40" y="538"/>
                  </a:lnTo>
                  <a:lnTo>
                    <a:pt x="55" y="545"/>
                  </a:lnTo>
                  <a:lnTo>
                    <a:pt x="74" y="552"/>
                  </a:lnTo>
                  <a:lnTo>
                    <a:pt x="94" y="560"/>
                  </a:lnTo>
                  <a:lnTo>
                    <a:pt x="116" y="567"/>
                  </a:lnTo>
                  <a:lnTo>
                    <a:pt x="142" y="574"/>
                  </a:lnTo>
                  <a:lnTo>
                    <a:pt x="172" y="579"/>
                  </a:lnTo>
                  <a:lnTo>
                    <a:pt x="203" y="583"/>
                  </a:lnTo>
                  <a:lnTo>
                    <a:pt x="238" y="586"/>
                  </a:lnTo>
                  <a:lnTo>
                    <a:pt x="277" y="587"/>
                  </a:lnTo>
                  <a:lnTo>
                    <a:pt x="318" y="586"/>
                  </a:lnTo>
                  <a:lnTo>
                    <a:pt x="402" y="582"/>
                  </a:lnTo>
                  <a:lnTo>
                    <a:pt x="482" y="578"/>
                  </a:lnTo>
                  <a:lnTo>
                    <a:pt x="563" y="571"/>
                  </a:lnTo>
                  <a:lnTo>
                    <a:pt x="648" y="563"/>
                  </a:lnTo>
                  <a:lnTo>
                    <a:pt x="693" y="557"/>
                  </a:lnTo>
                  <a:lnTo>
                    <a:pt x="740" y="549"/>
                  </a:lnTo>
                  <a:lnTo>
                    <a:pt x="789" y="541"/>
                  </a:lnTo>
                  <a:lnTo>
                    <a:pt x="841" y="531"/>
                  </a:lnTo>
                  <a:lnTo>
                    <a:pt x="897" y="519"/>
                  </a:lnTo>
                  <a:lnTo>
                    <a:pt x="957" y="505"/>
                  </a:lnTo>
                  <a:lnTo>
                    <a:pt x="1019" y="489"/>
                  </a:lnTo>
                  <a:lnTo>
                    <a:pt x="1088" y="472"/>
                  </a:lnTo>
                  <a:lnTo>
                    <a:pt x="1182" y="448"/>
                  </a:lnTo>
                  <a:lnTo>
                    <a:pt x="1269" y="422"/>
                  </a:lnTo>
                  <a:lnTo>
                    <a:pt x="1353" y="395"/>
                  </a:lnTo>
                  <a:lnTo>
                    <a:pt x="1435" y="370"/>
                  </a:lnTo>
                  <a:lnTo>
                    <a:pt x="1516" y="343"/>
                  </a:lnTo>
                  <a:lnTo>
                    <a:pt x="1600" y="317"/>
                  </a:lnTo>
                  <a:lnTo>
                    <a:pt x="1687" y="291"/>
                  </a:lnTo>
                  <a:lnTo>
                    <a:pt x="1781" y="264"/>
                  </a:lnTo>
                  <a:lnTo>
                    <a:pt x="1792" y="261"/>
                  </a:lnTo>
                  <a:lnTo>
                    <a:pt x="1804" y="257"/>
                  </a:lnTo>
                  <a:lnTo>
                    <a:pt x="1820" y="252"/>
                  </a:lnTo>
                  <a:lnTo>
                    <a:pt x="1838" y="247"/>
                  </a:lnTo>
                  <a:lnTo>
                    <a:pt x="1858" y="241"/>
                  </a:lnTo>
                  <a:lnTo>
                    <a:pt x="1880" y="234"/>
                  </a:lnTo>
                  <a:lnTo>
                    <a:pt x="1905" y="227"/>
                  </a:lnTo>
                  <a:lnTo>
                    <a:pt x="1919" y="224"/>
                  </a:lnTo>
                  <a:lnTo>
                    <a:pt x="1934" y="219"/>
                  </a:lnTo>
                  <a:lnTo>
                    <a:pt x="1965" y="211"/>
                  </a:lnTo>
                  <a:lnTo>
                    <a:pt x="1999" y="202"/>
                  </a:lnTo>
                  <a:lnTo>
                    <a:pt x="2038" y="193"/>
                  </a:lnTo>
                  <a:lnTo>
                    <a:pt x="2079" y="183"/>
                  </a:lnTo>
                  <a:lnTo>
                    <a:pt x="2122" y="172"/>
                  </a:lnTo>
                  <a:lnTo>
                    <a:pt x="2171" y="162"/>
                  </a:lnTo>
                  <a:lnTo>
                    <a:pt x="2223" y="151"/>
                  </a:lnTo>
                  <a:lnTo>
                    <a:pt x="2280" y="139"/>
                  </a:lnTo>
                  <a:lnTo>
                    <a:pt x="2338" y="127"/>
                  </a:lnTo>
                  <a:lnTo>
                    <a:pt x="2398" y="116"/>
                  </a:lnTo>
                  <a:lnTo>
                    <a:pt x="2524" y="93"/>
                  </a:lnTo>
                  <a:lnTo>
                    <a:pt x="2650" y="72"/>
                  </a:lnTo>
                  <a:lnTo>
                    <a:pt x="2711" y="62"/>
                  </a:lnTo>
                  <a:lnTo>
                    <a:pt x="2771" y="53"/>
                  </a:lnTo>
                  <a:lnTo>
                    <a:pt x="2827" y="44"/>
                  </a:lnTo>
                  <a:lnTo>
                    <a:pt x="2855" y="40"/>
                  </a:lnTo>
                  <a:lnTo>
                    <a:pt x="2881" y="36"/>
                  </a:lnTo>
                  <a:lnTo>
                    <a:pt x="2931" y="28"/>
                  </a:lnTo>
                  <a:lnTo>
                    <a:pt x="2976" y="22"/>
                  </a:lnTo>
                  <a:lnTo>
                    <a:pt x="3014" y="15"/>
                  </a:lnTo>
                  <a:lnTo>
                    <a:pt x="3048" y="10"/>
                  </a:lnTo>
                  <a:lnTo>
                    <a:pt x="3062" y="7"/>
                  </a:lnTo>
                  <a:lnTo>
                    <a:pt x="3074" y="5"/>
                  </a:lnTo>
                  <a:lnTo>
                    <a:pt x="3084" y="3"/>
                  </a:lnTo>
                  <a:lnTo>
                    <a:pt x="3093" y="0"/>
                  </a:lnTo>
                  <a:lnTo>
                    <a:pt x="3093" y="337"/>
                  </a:lnTo>
                  <a:lnTo>
                    <a:pt x="3094" y="399"/>
                  </a:lnTo>
                  <a:lnTo>
                    <a:pt x="3094" y="458"/>
                  </a:lnTo>
                  <a:lnTo>
                    <a:pt x="3096" y="514"/>
                  </a:lnTo>
                  <a:lnTo>
                    <a:pt x="3096" y="666"/>
                  </a:lnTo>
                  <a:lnTo>
                    <a:pt x="2953" y="698"/>
                  </a:lnTo>
                  <a:lnTo>
                    <a:pt x="2814" y="726"/>
                  </a:lnTo>
                  <a:lnTo>
                    <a:pt x="2676" y="749"/>
                  </a:lnTo>
                  <a:lnTo>
                    <a:pt x="2538" y="766"/>
                  </a:lnTo>
                  <a:lnTo>
                    <a:pt x="2398" y="777"/>
                  </a:lnTo>
                  <a:lnTo>
                    <a:pt x="2328" y="782"/>
                  </a:lnTo>
                  <a:lnTo>
                    <a:pt x="2257" y="784"/>
                  </a:lnTo>
                  <a:lnTo>
                    <a:pt x="2185" y="785"/>
                  </a:lnTo>
                  <a:lnTo>
                    <a:pt x="2111" y="784"/>
                  </a:lnTo>
                  <a:lnTo>
                    <a:pt x="2038" y="782"/>
                  </a:lnTo>
                  <a:lnTo>
                    <a:pt x="1961" y="779"/>
                  </a:lnTo>
                  <a:lnTo>
                    <a:pt x="1921" y="776"/>
                  </a:lnTo>
                  <a:lnTo>
                    <a:pt x="1879" y="775"/>
                  </a:lnTo>
                  <a:lnTo>
                    <a:pt x="1834" y="773"/>
                  </a:lnTo>
                  <a:lnTo>
                    <a:pt x="1787" y="772"/>
                  </a:lnTo>
                  <a:lnTo>
                    <a:pt x="1737" y="770"/>
                  </a:lnTo>
                  <a:lnTo>
                    <a:pt x="1686" y="769"/>
                  </a:lnTo>
                  <a:lnTo>
                    <a:pt x="1577" y="767"/>
                  </a:lnTo>
                  <a:lnTo>
                    <a:pt x="1464" y="765"/>
                  </a:lnTo>
                  <a:lnTo>
                    <a:pt x="1348" y="764"/>
                  </a:lnTo>
                  <a:lnTo>
                    <a:pt x="1111" y="763"/>
                  </a:lnTo>
                  <a:lnTo>
                    <a:pt x="776" y="763"/>
                  </a:lnTo>
                  <a:lnTo>
                    <a:pt x="726" y="764"/>
                  </a:lnTo>
                  <a:lnTo>
                    <a:pt x="678" y="764"/>
                  </a:lnTo>
                  <a:lnTo>
                    <a:pt x="631" y="765"/>
                  </a:lnTo>
                  <a:lnTo>
                    <a:pt x="588" y="765"/>
                  </a:lnTo>
                  <a:lnTo>
                    <a:pt x="548" y="766"/>
                  </a:lnTo>
                  <a:lnTo>
                    <a:pt x="509" y="767"/>
                  </a:lnTo>
                  <a:lnTo>
                    <a:pt x="475" y="767"/>
                  </a:lnTo>
                  <a:lnTo>
                    <a:pt x="444" y="768"/>
                  </a:lnTo>
                  <a:lnTo>
                    <a:pt x="417" y="769"/>
                  </a:lnTo>
                  <a:lnTo>
                    <a:pt x="393" y="770"/>
                  </a:lnTo>
                  <a:lnTo>
                    <a:pt x="352" y="771"/>
                  </a:lnTo>
                  <a:lnTo>
                    <a:pt x="315" y="771"/>
                  </a:lnTo>
                  <a:lnTo>
                    <a:pt x="280" y="769"/>
                  </a:lnTo>
                  <a:lnTo>
                    <a:pt x="248" y="767"/>
                  </a:lnTo>
                  <a:lnTo>
                    <a:pt x="220" y="764"/>
                  </a:lnTo>
                  <a:lnTo>
                    <a:pt x="195" y="760"/>
                  </a:lnTo>
                  <a:lnTo>
                    <a:pt x="172" y="756"/>
                  </a:lnTo>
                  <a:lnTo>
                    <a:pt x="152" y="752"/>
                  </a:lnTo>
                  <a:lnTo>
                    <a:pt x="136" y="748"/>
                  </a:lnTo>
                  <a:lnTo>
                    <a:pt x="121" y="743"/>
                  </a:lnTo>
                  <a:lnTo>
                    <a:pt x="110" y="739"/>
                  </a:lnTo>
                  <a:lnTo>
                    <a:pt x="100" y="735"/>
                  </a:lnTo>
                  <a:lnTo>
                    <a:pt x="92" y="732"/>
                  </a:lnTo>
                  <a:lnTo>
                    <a:pt x="87" y="729"/>
                  </a:lnTo>
                  <a:lnTo>
                    <a:pt x="85" y="728"/>
                  </a:lnTo>
                  <a:lnTo>
                    <a:pt x="84" y="727"/>
                  </a:lnTo>
                  <a:lnTo>
                    <a:pt x="82" y="726"/>
                  </a:lnTo>
                  <a:lnTo>
                    <a:pt x="79" y="723"/>
                  </a:lnTo>
                  <a:lnTo>
                    <a:pt x="72" y="718"/>
                  </a:lnTo>
                  <a:lnTo>
                    <a:pt x="65" y="709"/>
                  </a:lnTo>
                  <a:lnTo>
                    <a:pt x="55" y="696"/>
                  </a:lnTo>
                  <a:lnTo>
                    <a:pt x="45" y="679"/>
                  </a:lnTo>
                  <a:lnTo>
                    <a:pt x="34" y="658"/>
                  </a:lnTo>
                  <a:lnTo>
                    <a:pt x="21" y="632"/>
                  </a:lnTo>
                  <a:lnTo>
                    <a:pt x="14" y="614"/>
                  </a:lnTo>
                  <a:lnTo>
                    <a:pt x="9" y="594"/>
                  </a:lnTo>
                  <a:lnTo>
                    <a:pt x="3" y="554"/>
                  </a:lnTo>
                  <a:lnTo>
                    <a:pt x="1" y="537"/>
                  </a:lnTo>
                  <a:lnTo>
                    <a:pt x="0" y="525"/>
                  </a:lnTo>
                  <a:lnTo>
                    <a:pt x="0" y="512"/>
                  </a:lnTo>
                  <a:close/>
                </a:path>
              </a:pathLst>
            </a:custGeom>
            <a:solidFill>
              <a:srgbClr val="FF66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6" name="Freeform 619"/>
            <p:cNvSpPr>
              <a:spLocks/>
            </p:cNvSpPr>
            <p:nvPr/>
          </p:nvSpPr>
          <p:spPr bwMode="auto">
            <a:xfrm>
              <a:off x="9027" y="1912"/>
              <a:ext cx="27" cy="34"/>
            </a:xfrm>
            <a:custGeom>
              <a:avLst/>
              <a:gdLst>
                <a:gd name="T0" fmla="*/ 0 w 223"/>
                <a:gd name="T1" fmla="*/ 0 h 321"/>
                <a:gd name="T2" fmla="*/ 0 w 223"/>
                <a:gd name="T3" fmla="*/ 0 h 321"/>
                <a:gd name="T4" fmla="*/ 0 w 223"/>
                <a:gd name="T5" fmla="*/ 0 h 321"/>
                <a:gd name="T6" fmla="*/ 0 w 223"/>
                <a:gd name="T7" fmla="*/ 0 h 321"/>
                <a:gd name="T8" fmla="*/ 0 w 223"/>
                <a:gd name="T9" fmla="*/ 0 h 321"/>
                <a:gd name="T10" fmla="*/ 0 w 223"/>
                <a:gd name="T11" fmla="*/ 0 h 321"/>
                <a:gd name="T12" fmla="*/ 0 w 223"/>
                <a:gd name="T13" fmla="*/ 0 h 321"/>
                <a:gd name="T14" fmla="*/ 0 w 223"/>
                <a:gd name="T15" fmla="*/ 0 h 321"/>
                <a:gd name="T16" fmla="*/ 0 w 223"/>
                <a:gd name="T17" fmla="*/ 0 h 321"/>
                <a:gd name="T18" fmla="*/ 0 w 223"/>
                <a:gd name="T19" fmla="*/ 0 h 321"/>
                <a:gd name="T20" fmla="*/ 0 w 223"/>
                <a:gd name="T21" fmla="*/ 0 h 321"/>
                <a:gd name="T22" fmla="*/ 0 w 223"/>
                <a:gd name="T23" fmla="*/ 0 h 321"/>
                <a:gd name="T24" fmla="*/ 0 w 223"/>
                <a:gd name="T25" fmla="*/ 0 h 321"/>
                <a:gd name="T26" fmla="*/ 0 w 223"/>
                <a:gd name="T27" fmla="*/ 0 h 321"/>
                <a:gd name="T28" fmla="*/ 0 w 223"/>
                <a:gd name="T29" fmla="*/ 0 h 321"/>
                <a:gd name="T30" fmla="*/ 0 w 223"/>
                <a:gd name="T31" fmla="*/ 0 h 321"/>
                <a:gd name="T32" fmla="*/ 0 w 223"/>
                <a:gd name="T33" fmla="*/ 0 h 321"/>
                <a:gd name="T34" fmla="*/ 0 w 223"/>
                <a:gd name="T35" fmla="*/ 0 h 321"/>
                <a:gd name="T36" fmla="*/ 0 w 223"/>
                <a:gd name="T37" fmla="*/ 0 h 321"/>
                <a:gd name="T38" fmla="*/ 0 w 223"/>
                <a:gd name="T39" fmla="*/ 0 h 321"/>
                <a:gd name="T40" fmla="*/ 0 w 223"/>
                <a:gd name="T41" fmla="*/ 0 h 321"/>
                <a:gd name="T42" fmla="*/ 0 w 223"/>
                <a:gd name="T43" fmla="*/ 0 h 321"/>
                <a:gd name="T44" fmla="*/ 0 w 223"/>
                <a:gd name="T45" fmla="*/ 0 h 321"/>
                <a:gd name="T46" fmla="*/ 0 w 223"/>
                <a:gd name="T47" fmla="*/ 0 h 321"/>
                <a:gd name="T48" fmla="*/ 0 w 223"/>
                <a:gd name="T49" fmla="*/ 0 h 321"/>
                <a:gd name="T50" fmla="*/ 0 w 223"/>
                <a:gd name="T51" fmla="*/ 0 h 321"/>
                <a:gd name="T52" fmla="*/ 0 w 223"/>
                <a:gd name="T53" fmla="*/ 0 h 321"/>
                <a:gd name="T54" fmla="*/ 0 w 223"/>
                <a:gd name="T55" fmla="*/ 0 h 321"/>
                <a:gd name="T56" fmla="*/ 0 w 223"/>
                <a:gd name="T57" fmla="*/ 0 h 321"/>
                <a:gd name="T58" fmla="*/ 0 w 223"/>
                <a:gd name="T59" fmla="*/ 0 h 321"/>
                <a:gd name="T60" fmla="*/ 0 w 223"/>
                <a:gd name="T61" fmla="*/ 0 h 321"/>
                <a:gd name="T62" fmla="*/ 0 w 223"/>
                <a:gd name="T63" fmla="*/ 0 h 321"/>
                <a:gd name="T64" fmla="*/ 0 w 223"/>
                <a:gd name="T65" fmla="*/ 0 h 321"/>
                <a:gd name="T66" fmla="*/ 0 w 223"/>
                <a:gd name="T67" fmla="*/ 0 h 321"/>
                <a:gd name="T68" fmla="*/ 0 w 223"/>
                <a:gd name="T69" fmla="*/ 0 h 321"/>
                <a:gd name="T70" fmla="*/ 0 w 223"/>
                <a:gd name="T71" fmla="*/ 0 h 32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3"/>
                <a:gd name="T109" fmla="*/ 0 h 321"/>
                <a:gd name="T110" fmla="*/ 223 w 223"/>
                <a:gd name="T111" fmla="*/ 321 h 32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3" h="321">
                  <a:moveTo>
                    <a:pt x="0" y="0"/>
                  </a:moveTo>
                  <a:lnTo>
                    <a:pt x="2" y="0"/>
                  </a:lnTo>
                  <a:lnTo>
                    <a:pt x="9" y="1"/>
                  </a:lnTo>
                  <a:lnTo>
                    <a:pt x="19" y="3"/>
                  </a:lnTo>
                  <a:lnTo>
                    <a:pt x="31" y="5"/>
                  </a:lnTo>
                  <a:lnTo>
                    <a:pt x="45" y="9"/>
                  </a:lnTo>
                  <a:lnTo>
                    <a:pt x="61" y="15"/>
                  </a:lnTo>
                  <a:lnTo>
                    <a:pt x="79" y="22"/>
                  </a:lnTo>
                  <a:lnTo>
                    <a:pt x="96" y="31"/>
                  </a:lnTo>
                  <a:lnTo>
                    <a:pt x="115" y="42"/>
                  </a:lnTo>
                  <a:lnTo>
                    <a:pt x="136" y="56"/>
                  </a:lnTo>
                  <a:lnTo>
                    <a:pt x="177" y="88"/>
                  </a:lnTo>
                  <a:lnTo>
                    <a:pt x="196" y="102"/>
                  </a:lnTo>
                  <a:lnTo>
                    <a:pt x="210" y="114"/>
                  </a:lnTo>
                  <a:lnTo>
                    <a:pt x="216" y="119"/>
                  </a:lnTo>
                  <a:lnTo>
                    <a:pt x="220" y="122"/>
                  </a:lnTo>
                  <a:lnTo>
                    <a:pt x="222" y="125"/>
                  </a:lnTo>
                  <a:lnTo>
                    <a:pt x="223" y="126"/>
                  </a:lnTo>
                  <a:lnTo>
                    <a:pt x="213" y="321"/>
                  </a:lnTo>
                  <a:lnTo>
                    <a:pt x="212" y="320"/>
                  </a:lnTo>
                  <a:lnTo>
                    <a:pt x="210" y="318"/>
                  </a:lnTo>
                  <a:lnTo>
                    <a:pt x="201" y="310"/>
                  </a:lnTo>
                  <a:lnTo>
                    <a:pt x="188" y="300"/>
                  </a:lnTo>
                  <a:lnTo>
                    <a:pt x="172" y="286"/>
                  </a:lnTo>
                  <a:lnTo>
                    <a:pt x="133" y="257"/>
                  </a:lnTo>
                  <a:lnTo>
                    <a:pt x="113" y="243"/>
                  </a:lnTo>
                  <a:lnTo>
                    <a:pt x="96" y="232"/>
                  </a:lnTo>
                  <a:lnTo>
                    <a:pt x="80" y="225"/>
                  </a:lnTo>
                  <a:lnTo>
                    <a:pt x="64" y="218"/>
                  </a:lnTo>
                  <a:lnTo>
                    <a:pt x="49" y="214"/>
                  </a:lnTo>
                  <a:lnTo>
                    <a:pt x="34" y="212"/>
                  </a:lnTo>
                  <a:lnTo>
                    <a:pt x="22" y="210"/>
                  </a:lnTo>
                  <a:lnTo>
                    <a:pt x="12" y="209"/>
                  </a:lnTo>
                  <a:lnTo>
                    <a:pt x="5" y="209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7" name="Freeform 620"/>
            <p:cNvSpPr>
              <a:spLocks/>
            </p:cNvSpPr>
            <p:nvPr/>
          </p:nvSpPr>
          <p:spPr bwMode="auto">
            <a:xfrm>
              <a:off x="9027" y="1936"/>
              <a:ext cx="27" cy="73"/>
            </a:xfrm>
            <a:custGeom>
              <a:avLst/>
              <a:gdLst>
                <a:gd name="T0" fmla="*/ 0 w 221"/>
                <a:gd name="T1" fmla="*/ 0 h 682"/>
                <a:gd name="T2" fmla="*/ 0 w 221"/>
                <a:gd name="T3" fmla="*/ 0 h 682"/>
                <a:gd name="T4" fmla="*/ 0 w 221"/>
                <a:gd name="T5" fmla="*/ 0 h 682"/>
                <a:gd name="T6" fmla="*/ 0 w 221"/>
                <a:gd name="T7" fmla="*/ 0 h 682"/>
                <a:gd name="T8" fmla="*/ 0 w 221"/>
                <a:gd name="T9" fmla="*/ 0 h 682"/>
                <a:gd name="T10" fmla="*/ 0 w 221"/>
                <a:gd name="T11" fmla="*/ 0 h 682"/>
                <a:gd name="T12" fmla="*/ 0 w 221"/>
                <a:gd name="T13" fmla="*/ 0 h 682"/>
                <a:gd name="T14" fmla="*/ 0 w 221"/>
                <a:gd name="T15" fmla="*/ 0 h 682"/>
                <a:gd name="T16" fmla="*/ 0 w 221"/>
                <a:gd name="T17" fmla="*/ 0 h 682"/>
                <a:gd name="T18" fmla="*/ 0 w 221"/>
                <a:gd name="T19" fmla="*/ 0 h 682"/>
                <a:gd name="T20" fmla="*/ 0 w 221"/>
                <a:gd name="T21" fmla="*/ 0 h 682"/>
                <a:gd name="T22" fmla="*/ 0 w 221"/>
                <a:gd name="T23" fmla="*/ 0 h 682"/>
                <a:gd name="T24" fmla="*/ 0 w 221"/>
                <a:gd name="T25" fmla="*/ 0 h 682"/>
                <a:gd name="T26" fmla="*/ 0 w 221"/>
                <a:gd name="T27" fmla="*/ 0 h 682"/>
                <a:gd name="T28" fmla="*/ 0 w 221"/>
                <a:gd name="T29" fmla="*/ 0 h 682"/>
                <a:gd name="T30" fmla="*/ 0 w 221"/>
                <a:gd name="T31" fmla="*/ 0 h 682"/>
                <a:gd name="T32" fmla="*/ 0 w 221"/>
                <a:gd name="T33" fmla="*/ 0 h 682"/>
                <a:gd name="T34" fmla="*/ 0 w 221"/>
                <a:gd name="T35" fmla="*/ 0 h 682"/>
                <a:gd name="T36" fmla="*/ 0 w 221"/>
                <a:gd name="T37" fmla="*/ 0 h 682"/>
                <a:gd name="T38" fmla="*/ 0 w 221"/>
                <a:gd name="T39" fmla="*/ 0 h 682"/>
                <a:gd name="T40" fmla="*/ 0 w 221"/>
                <a:gd name="T41" fmla="*/ 0 h 682"/>
                <a:gd name="T42" fmla="*/ 0 w 221"/>
                <a:gd name="T43" fmla="*/ 0 h 682"/>
                <a:gd name="T44" fmla="*/ 0 w 221"/>
                <a:gd name="T45" fmla="*/ 0 h 682"/>
                <a:gd name="T46" fmla="*/ 0 w 221"/>
                <a:gd name="T47" fmla="*/ 0 h 682"/>
                <a:gd name="T48" fmla="*/ 0 w 221"/>
                <a:gd name="T49" fmla="*/ 0 h 682"/>
                <a:gd name="T50" fmla="*/ 0 w 221"/>
                <a:gd name="T51" fmla="*/ 0 h 682"/>
                <a:gd name="T52" fmla="*/ 0 w 221"/>
                <a:gd name="T53" fmla="*/ 0 h 682"/>
                <a:gd name="T54" fmla="*/ 0 w 221"/>
                <a:gd name="T55" fmla="*/ 0 h 682"/>
                <a:gd name="T56" fmla="*/ 0 w 221"/>
                <a:gd name="T57" fmla="*/ 0 h 682"/>
                <a:gd name="T58" fmla="*/ 0 w 221"/>
                <a:gd name="T59" fmla="*/ 0 h 682"/>
                <a:gd name="T60" fmla="*/ 0 w 221"/>
                <a:gd name="T61" fmla="*/ 0 h 682"/>
                <a:gd name="T62" fmla="*/ 0 w 221"/>
                <a:gd name="T63" fmla="*/ 0 h 682"/>
                <a:gd name="T64" fmla="*/ 0 w 221"/>
                <a:gd name="T65" fmla="*/ 0 h 682"/>
                <a:gd name="T66" fmla="*/ 0 w 221"/>
                <a:gd name="T67" fmla="*/ 0 h 682"/>
                <a:gd name="T68" fmla="*/ 0 w 221"/>
                <a:gd name="T69" fmla="*/ 0 h 682"/>
                <a:gd name="T70" fmla="*/ 0 w 221"/>
                <a:gd name="T71" fmla="*/ 0 h 682"/>
                <a:gd name="T72" fmla="*/ 0 w 221"/>
                <a:gd name="T73" fmla="*/ 0 h 682"/>
                <a:gd name="T74" fmla="*/ 0 w 221"/>
                <a:gd name="T75" fmla="*/ 0 h 682"/>
                <a:gd name="T76" fmla="*/ 0 w 221"/>
                <a:gd name="T77" fmla="*/ 0 h 682"/>
                <a:gd name="T78" fmla="*/ 0 w 221"/>
                <a:gd name="T79" fmla="*/ 0 h 682"/>
                <a:gd name="T80" fmla="*/ 0 w 221"/>
                <a:gd name="T81" fmla="*/ 0 h 682"/>
                <a:gd name="T82" fmla="*/ 0 w 221"/>
                <a:gd name="T83" fmla="*/ 0 h 682"/>
                <a:gd name="T84" fmla="*/ 0 w 221"/>
                <a:gd name="T85" fmla="*/ 0 h 682"/>
                <a:gd name="T86" fmla="*/ 0 w 221"/>
                <a:gd name="T87" fmla="*/ 0 h 682"/>
                <a:gd name="T88" fmla="*/ 0 w 221"/>
                <a:gd name="T89" fmla="*/ 0 h 682"/>
                <a:gd name="T90" fmla="*/ 0 w 221"/>
                <a:gd name="T91" fmla="*/ 0 h 6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21"/>
                <a:gd name="T139" fmla="*/ 0 h 682"/>
                <a:gd name="T140" fmla="*/ 221 w 221"/>
                <a:gd name="T141" fmla="*/ 682 h 68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21" h="682">
                  <a:moveTo>
                    <a:pt x="8" y="0"/>
                  </a:moveTo>
                  <a:lnTo>
                    <a:pt x="10" y="0"/>
                  </a:lnTo>
                  <a:lnTo>
                    <a:pt x="17" y="1"/>
                  </a:lnTo>
                  <a:lnTo>
                    <a:pt x="27" y="3"/>
                  </a:lnTo>
                  <a:lnTo>
                    <a:pt x="40" y="5"/>
                  </a:lnTo>
                  <a:lnTo>
                    <a:pt x="55" y="10"/>
                  </a:lnTo>
                  <a:lnTo>
                    <a:pt x="73" y="15"/>
                  </a:lnTo>
                  <a:lnTo>
                    <a:pt x="90" y="23"/>
                  </a:lnTo>
                  <a:lnTo>
                    <a:pt x="109" y="31"/>
                  </a:lnTo>
                  <a:lnTo>
                    <a:pt x="126" y="43"/>
                  </a:lnTo>
                  <a:lnTo>
                    <a:pt x="145" y="57"/>
                  </a:lnTo>
                  <a:lnTo>
                    <a:pt x="183" y="90"/>
                  </a:lnTo>
                  <a:lnTo>
                    <a:pt x="198" y="105"/>
                  </a:lnTo>
                  <a:lnTo>
                    <a:pt x="210" y="116"/>
                  </a:lnTo>
                  <a:lnTo>
                    <a:pt x="215" y="122"/>
                  </a:lnTo>
                  <a:lnTo>
                    <a:pt x="219" y="125"/>
                  </a:lnTo>
                  <a:lnTo>
                    <a:pt x="220" y="127"/>
                  </a:lnTo>
                  <a:lnTo>
                    <a:pt x="221" y="128"/>
                  </a:lnTo>
                  <a:lnTo>
                    <a:pt x="211" y="328"/>
                  </a:lnTo>
                  <a:lnTo>
                    <a:pt x="211" y="330"/>
                  </a:lnTo>
                  <a:lnTo>
                    <a:pt x="210" y="336"/>
                  </a:lnTo>
                  <a:lnTo>
                    <a:pt x="210" y="345"/>
                  </a:lnTo>
                  <a:lnTo>
                    <a:pt x="209" y="358"/>
                  </a:lnTo>
                  <a:lnTo>
                    <a:pt x="208" y="374"/>
                  </a:lnTo>
                  <a:lnTo>
                    <a:pt x="205" y="391"/>
                  </a:lnTo>
                  <a:lnTo>
                    <a:pt x="203" y="411"/>
                  </a:lnTo>
                  <a:lnTo>
                    <a:pt x="199" y="431"/>
                  </a:lnTo>
                  <a:lnTo>
                    <a:pt x="191" y="477"/>
                  </a:lnTo>
                  <a:lnTo>
                    <a:pt x="181" y="524"/>
                  </a:lnTo>
                  <a:lnTo>
                    <a:pt x="168" y="569"/>
                  </a:lnTo>
                  <a:lnTo>
                    <a:pt x="160" y="589"/>
                  </a:lnTo>
                  <a:lnTo>
                    <a:pt x="151" y="608"/>
                  </a:lnTo>
                  <a:lnTo>
                    <a:pt x="141" y="626"/>
                  </a:lnTo>
                  <a:lnTo>
                    <a:pt x="131" y="639"/>
                  </a:lnTo>
                  <a:lnTo>
                    <a:pt x="120" y="651"/>
                  </a:lnTo>
                  <a:lnTo>
                    <a:pt x="108" y="660"/>
                  </a:lnTo>
                  <a:lnTo>
                    <a:pt x="95" y="667"/>
                  </a:lnTo>
                  <a:lnTo>
                    <a:pt x="83" y="672"/>
                  </a:lnTo>
                  <a:lnTo>
                    <a:pt x="58" y="680"/>
                  </a:lnTo>
                  <a:lnTo>
                    <a:pt x="35" y="682"/>
                  </a:lnTo>
                  <a:lnTo>
                    <a:pt x="18" y="681"/>
                  </a:lnTo>
                  <a:lnTo>
                    <a:pt x="5" y="680"/>
                  </a:lnTo>
                  <a:lnTo>
                    <a:pt x="2" y="679"/>
                  </a:lnTo>
                  <a:lnTo>
                    <a:pt x="0" y="679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8" name="Freeform 621"/>
            <p:cNvSpPr>
              <a:spLocks/>
            </p:cNvSpPr>
            <p:nvPr/>
          </p:nvSpPr>
          <p:spPr bwMode="auto">
            <a:xfrm>
              <a:off x="8647" y="1934"/>
              <a:ext cx="203" cy="39"/>
            </a:xfrm>
            <a:custGeom>
              <a:avLst/>
              <a:gdLst>
                <a:gd name="T0" fmla="*/ 0 w 1682"/>
                <a:gd name="T1" fmla="*/ 0 h 367"/>
                <a:gd name="T2" fmla="*/ 0 w 1682"/>
                <a:gd name="T3" fmla="*/ 0 h 367"/>
                <a:gd name="T4" fmla="*/ 0 w 1682"/>
                <a:gd name="T5" fmla="*/ 0 h 367"/>
                <a:gd name="T6" fmla="*/ 0 w 1682"/>
                <a:gd name="T7" fmla="*/ 0 h 367"/>
                <a:gd name="T8" fmla="*/ 0 w 1682"/>
                <a:gd name="T9" fmla="*/ 0 h 367"/>
                <a:gd name="T10" fmla="*/ 0 w 1682"/>
                <a:gd name="T11" fmla="*/ 0 h 367"/>
                <a:gd name="T12" fmla="*/ 0 w 1682"/>
                <a:gd name="T13" fmla="*/ 0 h 367"/>
                <a:gd name="T14" fmla="*/ 0 w 1682"/>
                <a:gd name="T15" fmla="*/ 0 h 367"/>
                <a:gd name="T16" fmla="*/ 0 w 1682"/>
                <a:gd name="T17" fmla="*/ 0 h 367"/>
                <a:gd name="T18" fmla="*/ 0 w 1682"/>
                <a:gd name="T19" fmla="*/ 0 h 367"/>
                <a:gd name="T20" fmla="*/ 0 w 1682"/>
                <a:gd name="T21" fmla="*/ 0 h 367"/>
                <a:gd name="T22" fmla="*/ 0 w 1682"/>
                <a:gd name="T23" fmla="*/ 0 h 367"/>
                <a:gd name="T24" fmla="*/ 0 w 1682"/>
                <a:gd name="T25" fmla="*/ 0 h 367"/>
                <a:gd name="T26" fmla="*/ 0 w 1682"/>
                <a:gd name="T27" fmla="*/ 0 h 367"/>
                <a:gd name="T28" fmla="*/ 0 w 1682"/>
                <a:gd name="T29" fmla="*/ 0 h 367"/>
                <a:gd name="T30" fmla="*/ 0 w 1682"/>
                <a:gd name="T31" fmla="*/ 0 h 367"/>
                <a:gd name="T32" fmla="*/ 0 w 1682"/>
                <a:gd name="T33" fmla="*/ 0 h 367"/>
                <a:gd name="T34" fmla="*/ 0 w 1682"/>
                <a:gd name="T35" fmla="*/ 0 h 367"/>
                <a:gd name="T36" fmla="*/ 0 w 1682"/>
                <a:gd name="T37" fmla="*/ 0 h 367"/>
                <a:gd name="T38" fmla="*/ 0 w 1682"/>
                <a:gd name="T39" fmla="*/ 0 h 367"/>
                <a:gd name="T40" fmla="*/ 0 w 1682"/>
                <a:gd name="T41" fmla="*/ 0 h 367"/>
                <a:gd name="T42" fmla="*/ 0 w 1682"/>
                <a:gd name="T43" fmla="*/ 0 h 367"/>
                <a:gd name="T44" fmla="*/ 0 w 1682"/>
                <a:gd name="T45" fmla="*/ 0 h 367"/>
                <a:gd name="T46" fmla="*/ 0 w 1682"/>
                <a:gd name="T47" fmla="*/ 0 h 367"/>
                <a:gd name="T48" fmla="*/ 0 w 1682"/>
                <a:gd name="T49" fmla="*/ 0 h 367"/>
                <a:gd name="T50" fmla="*/ 0 w 1682"/>
                <a:gd name="T51" fmla="*/ 0 h 367"/>
                <a:gd name="T52" fmla="*/ 0 w 1682"/>
                <a:gd name="T53" fmla="*/ 0 h 367"/>
                <a:gd name="T54" fmla="*/ 0 w 1682"/>
                <a:gd name="T55" fmla="*/ 0 h 367"/>
                <a:gd name="T56" fmla="*/ 0 w 1682"/>
                <a:gd name="T57" fmla="*/ 0 h 367"/>
                <a:gd name="T58" fmla="*/ 0 w 1682"/>
                <a:gd name="T59" fmla="*/ 0 h 367"/>
                <a:gd name="T60" fmla="*/ 0 w 1682"/>
                <a:gd name="T61" fmla="*/ 0 h 367"/>
                <a:gd name="T62" fmla="*/ 0 w 1682"/>
                <a:gd name="T63" fmla="*/ 0 h 367"/>
                <a:gd name="T64" fmla="*/ 0 w 1682"/>
                <a:gd name="T65" fmla="*/ 0 h 367"/>
                <a:gd name="T66" fmla="*/ 0 w 1682"/>
                <a:gd name="T67" fmla="*/ 0 h 367"/>
                <a:gd name="T68" fmla="*/ 0 w 1682"/>
                <a:gd name="T69" fmla="*/ 0 h 367"/>
                <a:gd name="T70" fmla="*/ 0 w 1682"/>
                <a:gd name="T71" fmla="*/ 0 h 367"/>
                <a:gd name="T72" fmla="*/ 0 w 1682"/>
                <a:gd name="T73" fmla="*/ 0 h 367"/>
                <a:gd name="T74" fmla="*/ 0 w 1682"/>
                <a:gd name="T75" fmla="*/ 0 h 367"/>
                <a:gd name="T76" fmla="*/ 0 w 1682"/>
                <a:gd name="T77" fmla="*/ 0 h 367"/>
                <a:gd name="T78" fmla="*/ 0 w 1682"/>
                <a:gd name="T79" fmla="*/ 0 h 367"/>
                <a:gd name="T80" fmla="*/ 0 w 1682"/>
                <a:gd name="T81" fmla="*/ 0 h 367"/>
                <a:gd name="T82" fmla="*/ 0 w 1682"/>
                <a:gd name="T83" fmla="*/ 0 h 367"/>
                <a:gd name="T84" fmla="*/ 0 w 1682"/>
                <a:gd name="T85" fmla="*/ 0 h 367"/>
                <a:gd name="T86" fmla="*/ 0 w 1682"/>
                <a:gd name="T87" fmla="*/ 0 h 367"/>
                <a:gd name="T88" fmla="*/ 0 w 1682"/>
                <a:gd name="T89" fmla="*/ 0 h 367"/>
                <a:gd name="T90" fmla="*/ 0 w 1682"/>
                <a:gd name="T91" fmla="*/ 0 h 367"/>
                <a:gd name="T92" fmla="*/ 0 w 1682"/>
                <a:gd name="T93" fmla="*/ 0 h 367"/>
                <a:gd name="T94" fmla="*/ 0 w 1682"/>
                <a:gd name="T95" fmla="*/ 0 h 367"/>
                <a:gd name="T96" fmla="*/ 0 w 1682"/>
                <a:gd name="T97" fmla="*/ 0 h 367"/>
                <a:gd name="T98" fmla="*/ 0 w 1682"/>
                <a:gd name="T99" fmla="*/ 0 h 367"/>
                <a:gd name="T100" fmla="*/ 0 w 1682"/>
                <a:gd name="T101" fmla="*/ 0 h 367"/>
                <a:gd name="T102" fmla="*/ 0 w 1682"/>
                <a:gd name="T103" fmla="*/ 0 h 36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82"/>
                <a:gd name="T157" fmla="*/ 0 h 367"/>
                <a:gd name="T158" fmla="*/ 1682 w 1682"/>
                <a:gd name="T159" fmla="*/ 367 h 36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82" h="367">
                  <a:moveTo>
                    <a:pt x="0" y="269"/>
                  </a:moveTo>
                  <a:lnTo>
                    <a:pt x="1" y="270"/>
                  </a:lnTo>
                  <a:lnTo>
                    <a:pt x="4" y="272"/>
                  </a:lnTo>
                  <a:lnTo>
                    <a:pt x="9" y="277"/>
                  </a:lnTo>
                  <a:lnTo>
                    <a:pt x="15" y="282"/>
                  </a:lnTo>
                  <a:lnTo>
                    <a:pt x="25" y="287"/>
                  </a:lnTo>
                  <a:lnTo>
                    <a:pt x="36" y="294"/>
                  </a:lnTo>
                  <a:lnTo>
                    <a:pt x="50" y="301"/>
                  </a:lnTo>
                  <a:lnTo>
                    <a:pt x="66" y="309"/>
                  </a:lnTo>
                  <a:lnTo>
                    <a:pt x="86" y="315"/>
                  </a:lnTo>
                  <a:lnTo>
                    <a:pt x="107" y="321"/>
                  </a:lnTo>
                  <a:lnTo>
                    <a:pt x="132" y="328"/>
                  </a:lnTo>
                  <a:lnTo>
                    <a:pt x="161" y="333"/>
                  </a:lnTo>
                  <a:lnTo>
                    <a:pt x="192" y="337"/>
                  </a:lnTo>
                  <a:lnTo>
                    <a:pt x="226" y="340"/>
                  </a:lnTo>
                  <a:lnTo>
                    <a:pt x="263" y="342"/>
                  </a:lnTo>
                  <a:lnTo>
                    <a:pt x="305" y="341"/>
                  </a:lnTo>
                  <a:lnTo>
                    <a:pt x="346" y="338"/>
                  </a:lnTo>
                  <a:lnTo>
                    <a:pt x="384" y="336"/>
                  </a:lnTo>
                  <a:lnTo>
                    <a:pt x="421" y="333"/>
                  </a:lnTo>
                  <a:lnTo>
                    <a:pt x="454" y="331"/>
                  </a:lnTo>
                  <a:lnTo>
                    <a:pt x="522" y="322"/>
                  </a:lnTo>
                  <a:lnTo>
                    <a:pt x="589" y="312"/>
                  </a:lnTo>
                  <a:lnTo>
                    <a:pt x="625" y="304"/>
                  </a:lnTo>
                  <a:lnTo>
                    <a:pt x="664" y="296"/>
                  </a:lnTo>
                  <a:lnTo>
                    <a:pt x="705" y="286"/>
                  </a:lnTo>
                  <a:lnTo>
                    <a:pt x="750" y="275"/>
                  </a:lnTo>
                  <a:lnTo>
                    <a:pt x="800" y="263"/>
                  </a:lnTo>
                  <a:lnTo>
                    <a:pt x="855" y="249"/>
                  </a:lnTo>
                  <a:lnTo>
                    <a:pt x="915" y="234"/>
                  </a:lnTo>
                  <a:lnTo>
                    <a:pt x="948" y="224"/>
                  </a:lnTo>
                  <a:lnTo>
                    <a:pt x="982" y="216"/>
                  </a:lnTo>
                  <a:lnTo>
                    <a:pt x="1017" y="206"/>
                  </a:lnTo>
                  <a:lnTo>
                    <a:pt x="1049" y="198"/>
                  </a:lnTo>
                  <a:lnTo>
                    <a:pt x="1079" y="190"/>
                  </a:lnTo>
                  <a:lnTo>
                    <a:pt x="1107" y="183"/>
                  </a:lnTo>
                  <a:lnTo>
                    <a:pt x="1133" y="175"/>
                  </a:lnTo>
                  <a:lnTo>
                    <a:pt x="1157" y="169"/>
                  </a:lnTo>
                  <a:lnTo>
                    <a:pt x="1200" y="156"/>
                  </a:lnTo>
                  <a:lnTo>
                    <a:pt x="1239" y="145"/>
                  </a:lnTo>
                  <a:lnTo>
                    <a:pt x="1274" y="135"/>
                  </a:lnTo>
                  <a:lnTo>
                    <a:pt x="1336" y="115"/>
                  </a:lnTo>
                  <a:lnTo>
                    <a:pt x="1397" y="95"/>
                  </a:lnTo>
                  <a:lnTo>
                    <a:pt x="1431" y="83"/>
                  </a:lnTo>
                  <a:lnTo>
                    <a:pt x="1469" y="71"/>
                  </a:lnTo>
                  <a:lnTo>
                    <a:pt x="1511" y="56"/>
                  </a:lnTo>
                  <a:lnTo>
                    <a:pt x="1535" y="48"/>
                  </a:lnTo>
                  <a:lnTo>
                    <a:pt x="1560" y="40"/>
                  </a:lnTo>
                  <a:lnTo>
                    <a:pt x="1586" y="31"/>
                  </a:lnTo>
                  <a:lnTo>
                    <a:pt x="1615" y="21"/>
                  </a:lnTo>
                  <a:lnTo>
                    <a:pt x="1646" y="11"/>
                  </a:lnTo>
                  <a:lnTo>
                    <a:pt x="1679" y="0"/>
                  </a:lnTo>
                  <a:lnTo>
                    <a:pt x="1682" y="26"/>
                  </a:lnTo>
                  <a:lnTo>
                    <a:pt x="1648" y="36"/>
                  </a:lnTo>
                  <a:lnTo>
                    <a:pt x="1618" y="47"/>
                  </a:lnTo>
                  <a:lnTo>
                    <a:pt x="1590" y="57"/>
                  </a:lnTo>
                  <a:lnTo>
                    <a:pt x="1562" y="65"/>
                  </a:lnTo>
                  <a:lnTo>
                    <a:pt x="1537" y="74"/>
                  </a:lnTo>
                  <a:lnTo>
                    <a:pt x="1515" y="81"/>
                  </a:lnTo>
                  <a:lnTo>
                    <a:pt x="1472" y="96"/>
                  </a:lnTo>
                  <a:lnTo>
                    <a:pt x="1435" y="109"/>
                  </a:lnTo>
                  <a:lnTo>
                    <a:pt x="1402" y="121"/>
                  </a:lnTo>
                  <a:lnTo>
                    <a:pt x="1340" y="141"/>
                  </a:lnTo>
                  <a:lnTo>
                    <a:pt x="1279" y="160"/>
                  </a:lnTo>
                  <a:lnTo>
                    <a:pt x="1244" y="171"/>
                  </a:lnTo>
                  <a:lnTo>
                    <a:pt x="1205" y="182"/>
                  </a:lnTo>
                  <a:lnTo>
                    <a:pt x="1162" y="194"/>
                  </a:lnTo>
                  <a:lnTo>
                    <a:pt x="1138" y="201"/>
                  </a:lnTo>
                  <a:lnTo>
                    <a:pt x="1112" y="208"/>
                  </a:lnTo>
                  <a:lnTo>
                    <a:pt x="1084" y="216"/>
                  </a:lnTo>
                  <a:lnTo>
                    <a:pt x="1054" y="223"/>
                  </a:lnTo>
                  <a:lnTo>
                    <a:pt x="1022" y="232"/>
                  </a:lnTo>
                  <a:lnTo>
                    <a:pt x="987" y="241"/>
                  </a:lnTo>
                  <a:lnTo>
                    <a:pt x="953" y="250"/>
                  </a:lnTo>
                  <a:lnTo>
                    <a:pt x="920" y="259"/>
                  </a:lnTo>
                  <a:lnTo>
                    <a:pt x="860" y="274"/>
                  </a:lnTo>
                  <a:lnTo>
                    <a:pt x="805" y="288"/>
                  </a:lnTo>
                  <a:lnTo>
                    <a:pt x="755" y="301"/>
                  </a:lnTo>
                  <a:lnTo>
                    <a:pt x="710" y="312"/>
                  </a:lnTo>
                  <a:lnTo>
                    <a:pt x="668" y="321"/>
                  </a:lnTo>
                  <a:lnTo>
                    <a:pt x="629" y="330"/>
                  </a:lnTo>
                  <a:lnTo>
                    <a:pt x="593" y="337"/>
                  </a:lnTo>
                  <a:lnTo>
                    <a:pt x="524" y="348"/>
                  </a:lnTo>
                  <a:lnTo>
                    <a:pt x="458" y="357"/>
                  </a:lnTo>
                  <a:lnTo>
                    <a:pt x="387" y="362"/>
                  </a:lnTo>
                  <a:lnTo>
                    <a:pt x="348" y="364"/>
                  </a:lnTo>
                  <a:lnTo>
                    <a:pt x="307" y="366"/>
                  </a:lnTo>
                  <a:lnTo>
                    <a:pt x="266" y="367"/>
                  </a:lnTo>
                  <a:lnTo>
                    <a:pt x="228" y="365"/>
                  </a:lnTo>
                  <a:lnTo>
                    <a:pt x="195" y="363"/>
                  </a:lnTo>
                  <a:lnTo>
                    <a:pt x="164" y="359"/>
                  </a:lnTo>
                  <a:lnTo>
                    <a:pt x="136" y="353"/>
                  </a:lnTo>
                  <a:lnTo>
                    <a:pt x="111" y="348"/>
                  </a:lnTo>
                  <a:lnTo>
                    <a:pt x="90" y="341"/>
                  </a:lnTo>
                  <a:lnTo>
                    <a:pt x="70" y="334"/>
                  </a:lnTo>
                  <a:lnTo>
                    <a:pt x="54" y="327"/>
                  </a:lnTo>
                  <a:lnTo>
                    <a:pt x="40" y="320"/>
                  </a:lnTo>
                  <a:lnTo>
                    <a:pt x="29" y="314"/>
                  </a:lnTo>
                  <a:lnTo>
                    <a:pt x="20" y="308"/>
                  </a:lnTo>
                  <a:lnTo>
                    <a:pt x="14" y="303"/>
                  </a:lnTo>
                  <a:lnTo>
                    <a:pt x="9" y="299"/>
                  </a:lnTo>
                  <a:lnTo>
                    <a:pt x="6" y="297"/>
                  </a:lnTo>
                  <a:lnTo>
                    <a:pt x="5" y="296"/>
                  </a:lnTo>
                  <a:lnTo>
                    <a:pt x="0" y="269"/>
                  </a:lnTo>
                  <a:close/>
                </a:path>
              </a:pathLst>
            </a:custGeom>
            <a:solidFill>
              <a:srgbClr val="D4A296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9" name="Freeform 622"/>
            <p:cNvSpPr>
              <a:spLocks/>
            </p:cNvSpPr>
            <p:nvPr/>
          </p:nvSpPr>
          <p:spPr bwMode="auto">
            <a:xfrm>
              <a:off x="9018" y="1899"/>
              <a:ext cx="11" cy="108"/>
            </a:xfrm>
            <a:custGeom>
              <a:avLst/>
              <a:gdLst>
                <a:gd name="T0" fmla="*/ 0 w 89"/>
                <a:gd name="T1" fmla="*/ 0 h 1004"/>
                <a:gd name="T2" fmla="*/ 0 w 89"/>
                <a:gd name="T3" fmla="*/ 0 h 1004"/>
                <a:gd name="T4" fmla="*/ 0 w 89"/>
                <a:gd name="T5" fmla="*/ 0 h 1004"/>
                <a:gd name="T6" fmla="*/ 0 w 89"/>
                <a:gd name="T7" fmla="*/ 0 h 1004"/>
                <a:gd name="T8" fmla="*/ 0 w 89"/>
                <a:gd name="T9" fmla="*/ 0 h 1004"/>
                <a:gd name="T10" fmla="*/ 0 w 89"/>
                <a:gd name="T11" fmla="*/ 0 h 1004"/>
                <a:gd name="T12" fmla="*/ 0 w 89"/>
                <a:gd name="T13" fmla="*/ 0 h 1004"/>
                <a:gd name="T14" fmla="*/ 0 w 89"/>
                <a:gd name="T15" fmla="*/ 0 h 1004"/>
                <a:gd name="T16" fmla="*/ 0 w 89"/>
                <a:gd name="T17" fmla="*/ 0 h 1004"/>
                <a:gd name="T18" fmla="*/ 0 w 89"/>
                <a:gd name="T19" fmla="*/ 0 h 1004"/>
                <a:gd name="T20" fmla="*/ 0 w 89"/>
                <a:gd name="T21" fmla="*/ 0 h 1004"/>
                <a:gd name="T22" fmla="*/ 0 w 89"/>
                <a:gd name="T23" fmla="*/ 0 h 1004"/>
                <a:gd name="T24" fmla="*/ 0 w 89"/>
                <a:gd name="T25" fmla="*/ 0 h 1004"/>
                <a:gd name="T26" fmla="*/ 0 w 89"/>
                <a:gd name="T27" fmla="*/ 0 h 1004"/>
                <a:gd name="T28" fmla="*/ 0 w 89"/>
                <a:gd name="T29" fmla="*/ 0 h 1004"/>
                <a:gd name="T30" fmla="*/ 0 w 89"/>
                <a:gd name="T31" fmla="*/ 0 h 1004"/>
                <a:gd name="T32" fmla="*/ 0 w 89"/>
                <a:gd name="T33" fmla="*/ 0 h 1004"/>
                <a:gd name="T34" fmla="*/ 0 w 89"/>
                <a:gd name="T35" fmla="*/ 0 h 1004"/>
                <a:gd name="T36" fmla="*/ 0 w 89"/>
                <a:gd name="T37" fmla="*/ 0 h 1004"/>
                <a:gd name="T38" fmla="*/ 0 w 89"/>
                <a:gd name="T39" fmla="*/ 0 h 1004"/>
                <a:gd name="T40" fmla="*/ 0 w 89"/>
                <a:gd name="T41" fmla="*/ 0 h 1004"/>
                <a:gd name="T42" fmla="*/ 0 w 89"/>
                <a:gd name="T43" fmla="*/ 0 h 1004"/>
                <a:gd name="T44" fmla="*/ 0 w 89"/>
                <a:gd name="T45" fmla="*/ 0 h 1004"/>
                <a:gd name="T46" fmla="*/ 0 w 89"/>
                <a:gd name="T47" fmla="*/ 0 h 1004"/>
                <a:gd name="T48" fmla="*/ 0 w 89"/>
                <a:gd name="T49" fmla="*/ 0 h 1004"/>
                <a:gd name="T50" fmla="*/ 0 w 89"/>
                <a:gd name="T51" fmla="*/ 0 h 1004"/>
                <a:gd name="T52" fmla="*/ 0 w 89"/>
                <a:gd name="T53" fmla="*/ 0 h 1004"/>
                <a:gd name="T54" fmla="*/ 0 w 89"/>
                <a:gd name="T55" fmla="*/ 0 h 1004"/>
                <a:gd name="T56" fmla="*/ 0 w 89"/>
                <a:gd name="T57" fmla="*/ 0 h 1004"/>
                <a:gd name="T58" fmla="*/ 0 w 89"/>
                <a:gd name="T59" fmla="*/ 0 h 1004"/>
                <a:gd name="T60" fmla="*/ 0 w 89"/>
                <a:gd name="T61" fmla="*/ 0 h 1004"/>
                <a:gd name="T62" fmla="*/ 0 w 89"/>
                <a:gd name="T63" fmla="*/ 0 h 1004"/>
                <a:gd name="T64" fmla="*/ 0 w 89"/>
                <a:gd name="T65" fmla="*/ 0 h 1004"/>
                <a:gd name="T66" fmla="*/ 0 w 89"/>
                <a:gd name="T67" fmla="*/ 0 h 1004"/>
                <a:gd name="T68" fmla="*/ 0 w 89"/>
                <a:gd name="T69" fmla="*/ 0 h 1004"/>
                <a:gd name="T70" fmla="*/ 0 w 89"/>
                <a:gd name="T71" fmla="*/ 0 h 1004"/>
                <a:gd name="T72" fmla="*/ 0 w 89"/>
                <a:gd name="T73" fmla="*/ 0 h 1004"/>
                <a:gd name="T74" fmla="*/ 0 w 89"/>
                <a:gd name="T75" fmla="*/ 0 h 1004"/>
                <a:gd name="T76" fmla="*/ 0 w 89"/>
                <a:gd name="T77" fmla="*/ 0 h 1004"/>
                <a:gd name="T78" fmla="*/ 0 w 89"/>
                <a:gd name="T79" fmla="*/ 0 h 1004"/>
                <a:gd name="T80" fmla="*/ 0 w 89"/>
                <a:gd name="T81" fmla="*/ 0 h 1004"/>
                <a:gd name="T82" fmla="*/ 0 w 89"/>
                <a:gd name="T83" fmla="*/ 0 h 1004"/>
                <a:gd name="T84" fmla="*/ 0 w 89"/>
                <a:gd name="T85" fmla="*/ 0 h 1004"/>
                <a:gd name="T86" fmla="*/ 0 w 89"/>
                <a:gd name="T87" fmla="*/ 0 h 1004"/>
                <a:gd name="T88" fmla="*/ 0 w 89"/>
                <a:gd name="T89" fmla="*/ 0 h 1004"/>
                <a:gd name="T90" fmla="*/ 0 w 89"/>
                <a:gd name="T91" fmla="*/ 0 h 1004"/>
                <a:gd name="T92" fmla="*/ 0 w 89"/>
                <a:gd name="T93" fmla="*/ 0 h 1004"/>
                <a:gd name="T94" fmla="*/ 0 w 89"/>
                <a:gd name="T95" fmla="*/ 0 h 1004"/>
                <a:gd name="T96" fmla="*/ 0 w 89"/>
                <a:gd name="T97" fmla="*/ 0 h 1004"/>
                <a:gd name="T98" fmla="*/ 0 w 89"/>
                <a:gd name="T99" fmla="*/ 0 h 1004"/>
                <a:gd name="T100" fmla="*/ 0 w 89"/>
                <a:gd name="T101" fmla="*/ 0 h 1004"/>
                <a:gd name="T102" fmla="*/ 0 w 89"/>
                <a:gd name="T103" fmla="*/ 0 h 1004"/>
                <a:gd name="T104" fmla="*/ 0 w 89"/>
                <a:gd name="T105" fmla="*/ 0 h 1004"/>
                <a:gd name="T106" fmla="*/ 0 w 89"/>
                <a:gd name="T107" fmla="*/ 0 h 1004"/>
                <a:gd name="T108" fmla="*/ 0 w 89"/>
                <a:gd name="T109" fmla="*/ 0 h 1004"/>
                <a:gd name="T110" fmla="*/ 0 w 89"/>
                <a:gd name="T111" fmla="*/ 0 h 1004"/>
                <a:gd name="T112" fmla="*/ 0 w 89"/>
                <a:gd name="T113" fmla="*/ 0 h 1004"/>
                <a:gd name="T114" fmla="*/ 0 w 89"/>
                <a:gd name="T115" fmla="*/ 0 h 1004"/>
                <a:gd name="T116" fmla="*/ 0 w 89"/>
                <a:gd name="T117" fmla="*/ 0 h 100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9"/>
                <a:gd name="T178" fmla="*/ 0 h 1004"/>
                <a:gd name="T179" fmla="*/ 89 w 89"/>
                <a:gd name="T180" fmla="*/ 1004 h 100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9" h="1004">
                  <a:moveTo>
                    <a:pt x="74" y="0"/>
                  </a:moveTo>
                  <a:lnTo>
                    <a:pt x="74" y="10"/>
                  </a:lnTo>
                  <a:lnTo>
                    <a:pt x="75" y="21"/>
                  </a:lnTo>
                  <a:lnTo>
                    <a:pt x="76" y="36"/>
                  </a:lnTo>
                  <a:lnTo>
                    <a:pt x="76" y="55"/>
                  </a:lnTo>
                  <a:lnTo>
                    <a:pt x="78" y="77"/>
                  </a:lnTo>
                  <a:lnTo>
                    <a:pt x="79" y="104"/>
                  </a:lnTo>
                  <a:lnTo>
                    <a:pt x="80" y="133"/>
                  </a:lnTo>
                  <a:lnTo>
                    <a:pt x="81" y="165"/>
                  </a:lnTo>
                  <a:lnTo>
                    <a:pt x="83" y="200"/>
                  </a:lnTo>
                  <a:lnTo>
                    <a:pt x="84" y="237"/>
                  </a:lnTo>
                  <a:lnTo>
                    <a:pt x="85" y="277"/>
                  </a:lnTo>
                  <a:lnTo>
                    <a:pt x="86" y="320"/>
                  </a:lnTo>
                  <a:lnTo>
                    <a:pt x="88" y="363"/>
                  </a:lnTo>
                  <a:lnTo>
                    <a:pt x="89" y="455"/>
                  </a:lnTo>
                  <a:lnTo>
                    <a:pt x="88" y="646"/>
                  </a:lnTo>
                  <a:lnTo>
                    <a:pt x="85" y="738"/>
                  </a:lnTo>
                  <a:lnTo>
                    <a:pt x="85" y="782"/>
                  </a:lnTo>
                  <a:lnTo>
                    <a:pt x="84" y="823"/>
                  </a:lnTo>
                  <a:lnTo>
                    <a:pt x="83" y="862"/>
                  </a:lnTo>
                  <a:lnTo>
                    <a:pt x="83" y="896"/>
                  </a:lnTo>
                  <a:lnTo>
                    <a:pt x="81" y="927"/>
                  </a:lnTo>
                  <a:lnTo>
                    <a:pt x="80" y="954"/>
                  </a:lnTo>
                  <a:lnTo>
                    <a:pt x="80" y="975"/>
                  </a:lnTo>
                  <a:lnTo>
                    <a:pt x="79" y="991"/>
                  </a:lnTo>
                  <a:lnTo>
                    <a:pt x="79" y="1004"/>
                  </a:lnTo>
                  <a:lnTo>
                    <a:pt x="23" y="999"/>
                  </a:lnTo>
                  <a:lnTo>
                    <a:pt x="23" y="992"/>
                  </a:lnTo>
                  <a:lnTo>
                    <a:pt x="24" y="982"/>
                  </a:lnTo>
                  <a:lnTo>
                    <a:pt x="24" y="970"/>
                  </a:lnTo>
                  <a:lnTo>
                    <a:pt x="25" y="954"/>
                  </a:lnTo>
                  <a:lnTo>
                    <a:pt x="25" y="935"/>
                  </a:lnTo>
                  <a:lnTo>
                    <a:pt x="27" y="914"/>
                  </a:lnTo>
                  <a:lnTo>
                    <a:pt x="28" y="889"/>
                  </a:lnTo>
                  <a:lnTo>
                    <a:pt x="28" y="863"/>
                  </a:lnTo>
                  <a:lnTo>
                    <a:pt x="29" y="834"/>
                  </a:lnTo>
                  <a:lnTo>
                    <a:pt x="30" y="804"/>
                  </a:lnTo>
                  <a:lnTo>
                    <a:pt x="32" y="771"/>
                  </a:lnTo>
                  <a:lnTo>
                    <a:pt x="33" y="703"/>
                  </a:lnTo>
                  <a:lnTo>
                    <a:pt x="35" y="629"/>
                  </a:lnTo>
                  <a:lnTo>
                    <a:pt x="37" y="474"/>
                  </a:lnTo>
                  <a:lnTo>
                    <a:pt x="38" y="396"/>
                  </a:lnTo>
                  <a:lnTo>
                    <a:pt x="37" y="322"/>
                  </a:lnTo>
                  <a:lnTo>
                    <a:pt x="35" y="249"/>
                  </a:lnTo>
                  <a:lnTo>
                    <a:pt x="34" y="183"/>
                  </a:lnTo>
                  <a:lnTo>
                    <a:pt x="32" y="152"/>
                  </a:lnTo>
                  <a:lnTo>
                    <a:pt x="30" y="122"/>
                  </a:lnTo>
                  <a:lnTo>
                    <a:pt x="28" y="95"/>
                  </a:lnTo>
                  <a:lnTo>
                    <a:pt x="25" y="71"/>
                  </a:lnTo>
                  <a:lnTo>
                    <a:pt x="23" y="58"/>
                  </a:lnTo>
                  <a:lnTo>
                    <a:pt x="22" y="46"/>
                  </a:lnTo>
                  <a:lnTo>
                    <a:pt x="19" y="38"/>
                  </a:lnTo>
                  <a:lnTo>
                    <a:pt x="18" y="30"/>
                  </a:lnTo>
                  <a:lnTo>
                    <a:pt x="13" y="21"/>
                  </a:lnTo>
                  <a:lnTo>
                    <a:pt x="9" y="15"/>
                  </a:lnTo>
                  <a:lnTo>
                    <a:pt x="5" y="14"/>
                  </a:lnTo>
                  <a:lnTo>
                    <a:pt x="3" y="15"/>
                  </a:lnTo>
                  <a:lnTo>
                    <a:pt x="0" y="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0" name="Freeform 623"/>
            <p:cNvSpPr>
              <a:spLocks/>
            </p:cNvSpPr>
            <p:nvPr/>
          </p:nvSpPr>
          <p:spPr bwMode="auto">
            <a:xfrm>
              <a:off x="9020" y="1901"/>
              <a:ext cx="6" cy="107"/>
            </a:xfrm>
            <a:custGeom>
              <a:avLst/>
              <a:gdLst>
                <a:gd name="T0" fmla="*/ 0 w 42"/>
                <a:gd name="T1" fmla="*/ 0 h 1001"/>
                <a:gd name="T2" fmla="*/ 0 w 42"/>
                <a:gd name="T3" fmla="*/ 0 h 1001"/>
                <a:gd name="T4" fmla="*/ 0 w 42"/>
                <a:gd name="T5" fmla="*/ 0 h 1001"/>
                <a:gd name="T6" fmla="*/ 0 w 42"/>
                <a:gd name="T7" fmla="*/ 0 h 1001"/>
                <a:gd name="T8" fmla="*/ 0 w 42"/>
                <a:gd name="T9" fmla="*/ 0 h 1001"/>
                <a:gd name="T10" fmla="*/ 0 w 42"/>
                <a:gd name="T11" fmla="*/ 0 h 1001"/>
                <a:gd name="T12" fmla="*/ 0 w 42"/>
                <a:gd name="T13" fmla="*/ 0 h 1001"/>
                <a:gd name="T14" fmla="*/ 0 w 42"/>
                <a:gd name="T15" fmla="*/ 0 h 1001"/>
                <a:gd name="T16" fmla="*/ 0 w 42"/>
                <a:gd name="T17" fmla="*/ 0 h 1001"/>
                <a:gd name="T18" fmla="*/ 0 w 42"/>
                <a:gd name="T19" fmla="*/ 0 h 1001"/>
                <a:gd name="T20" fmla="*/ 0 w 42"/>
                <a:gd name="T21" fmla="*/ 0 h 1001"/>
                <a:gd name="T22" fmla="*/ 0 w 42"/>
                <a:gd name="T23" fmla="*/ 0 h 1001"/>
                <a:gd name="T24" fmla="*/ 0 w 42"/>
                <a:gd name="T25" fmla="*/ 0 h 1001"/>
                <a:gd name="T26" fmla="*/ 0 w 42"/>
                <a:gd name="T27" fmla="*/ 0 h 1001"/>
                <a:gd name="T28" fmla="*/ 0 w 42"/>
                <a:gd name="T29" fmla="*/ 0 h 1001"/>
                <a:gd name="T30" fmla="*/ 0 w 42"/>
                <a:gd name="T31" fmla="*/ 0 h 1001"/>
                <a:gd name="T32" fmla="*/ 0 w 42"/>
                <a:gd name="T33" fmla="*/ 0 h 1001"/>
                <a:gd name="T34" fmla="*/ 0 w 42"/>
                <a:gd name="T35" fmla="*/ 0 h 1001"/>
                <a:gd name="T36" fmla="*/ 0 w 42"/>
                <a:gd name="T37" fmla="*/ 0 h 1001"/>
                <a:gd name="T38" fmla="*/ 0 w 42"/>
                <a:gd name="T39" fmla="*/ 0 h 1001"/>
                <a:gd name="T40" fmla="*/ 0 w 42"/>
                <a:gd name="T41" fmla="*/ 0 h 1001"/>
                <a:gd name="T42" fmla="*/ 0 w 42"/>
                <a:gd name="T43" fmla="*/ 0 h 1001"/>
                <a:gd name="T44" fmla="*/ 0 w 42"/>
                <a:gd name="T45" fmla="*/ 0 h 1001"/>
                <a:gd name="T46" fmla="*/ 0 w 42"/>
                <a:gd name="T47" fmla="*/ 0 h 1001"/>
                <a:gd name="T48" fmla="*/ 0 w 42"/>
                <a:gd name="T49" fmla="*/ 0 h 1001"/>
                <a:gd name="T50" fmla="*/ 0 w 42"/>
                <a:gd name="T51" fmla="*/ 0 h 1001"/>
                <a:gd name="T52" fmla="*/ 0 w 42"/>
                <a:gd name="T53" fmla="*/ 0 h 1001"/>
                <a:gd name="T54" fmla="*/ 0 w 42"/>
                <a:gd name="T55" fmla="*/ 0 h 1001"/>
                <a:gd name="T56" fmla="*/ 0 w 42"/>
                <a:gd name="T57" fmla="*/ 0 h 1001"/>
                <a:gd name="T58" fmla="*/ 0 w 42"/>
                <a:gd name="T59" fmla="*/ 0 h 1001"/>
                <a:gd name="T60" fmla="*/ 0 w 42"/>
                <a:gd name="T61" fmla="*/ 0 h 1001"/>
                <a:gd name="T62" fmla="*/ 0 w 42"/>
                <a:gd name="T63" fmla="*/ 0 h 1001"/>
                <a:gd name="T64" fmla="*/ 0 w 42"/>
                <a:gd name="T65" fmla="*/ 0 h 1001"/>
                <a:gd name="T66" fmla="*/ 0 w 42"/>
                <a:gd name="T67" fmla="*/ 0 h 1001"/>
                <a:gd name="T68" fmla="*/ 0 w 42"/>
                <a:gd name="T69" fmla="*/ 0 h 1001"/>
                <a:gd name="T70" fmla="*/ 0 w 42"/>
                <a:gd name="T71" fmla="*/ 0 h 1001"/>
                <a:gd name="T72" fmla="*/ 0 w 42"/>
                <a:gd name="T73" fmla="*/ 0 h 1001"/>
                <a:gd name="T74" fmla="*/ 0 w 42"/>
                <a:gd name="T75" fmla="*/ 0 h 1001"/>
                <a:gd name="T76" fmla="*/ 0 w 42"/>
                <a:gd name="T77" fmla="*/ 0 h 1001"/>
                <a:gd name="T78" fmla="*/ 0 w 42"/>
                <a:gd name="T79" fmla="*/ 0 h 1001"/>
                <a:gd name="T80" fmla="*/ 0 w 42"/>
                <a:gd name="T81" fmla="*/ 0 h 1001"/>
                <a:gd name="T82" fmla="*/ 0 w 42"/>
                <a:gd name="T83" fmla="*/ 0 h 1001"/>
                <a:gd name="T84" fmla="*/ 0 w 42"/>
                <a:gd name="T85" fmla="*/ 0 h 1001"/>
                <a:gd name="T86" fmla="*/ 0 w 42"/>
                <a:gd name="T87" fmla="*/ 0 h 1001"/>
                <a:gd name="T88" fmla="*/ 0 w 42"/>
                <a:gd name="T89" fmla="*/ 0 h 1001"/>
                <a:gd name="T90" fmla="*/ 0 w 42"/>
                <a:gd name="T91" fmla="*/ 0 h 1001"/>
                <a:gd name="T92" fmla="*/ 0 w 42"/>
                <a:gd name="T93" fmla="*/ 0 h 1001"/>
                <a:gd name="T94" fmla="*/ 0 w 42"/>
                <a:gd name="T95" fmla="*/ 0 h 1001"/>
                <a:gd name="T96" fmla="*/ 0 w 42"/>
                <a:gd name="T97" fmla="*/ 0 h 100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2"/>
                <a:gd name="T148" fmla="*/ 0 h 1001"/>
                <a:gd name="T149" fmla="*/ 42 w 42"/>
                <a:gd name="T150" fmla="*/ 1001 h 100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2" h="1001">
                  <a:moveTo>
                    <a:pt x="32" y="0"/>
                  </a:moveTo>
                  <a:lnTo>
                    <a:pt x="32" y="10"/>
                  </a:lnTo>
                  <a:lnTo>
                    <a:pt x="34" y="21"/>
                  </a:lnTo>
                  <a:lnTo>
                    <a:pt x="34" y="55"/>
                  </a:lnTo>
                  <a:lnTo>
                    <a:pt x="35" y="77"/>
                  </a:lnTo>
                  <a:lnTo>
                    <a:pt x="36" y="104"/>
                  </a:lnTo>
                  <a:lnTo>
                    <a:pt x="36" y="133"/>
                  </a:lnTo>
                  <a:lnTo>
                    <a:pt x="37" y="165"/>
                  </a:lnTo>
                  <a:lnTo>
                    <a:pt x="39" y="200"/>
                  </a:lnTo>
                  <a:lnTo>
                    <a:pt x="39" y="237"/>
                  </a:lnTo>
                  <a:lnTo>
                    <a:pt x="40" y="277"/>
                  </a:lnTo>
                  <a:lnTo>
                    <a:pt x="41" y="318"/>
                  </a:lnTo>
                  <a:lnTo>
                    <a:pt x="41" y="361"/>
                  </a:lnTo>
                  <a:lnTo>
                    <a:pt x="42" y="453"/>
                  </a:lnTo>
                  <a:lnTo>
                    <a:pt x="41" y="644"/>
                  </a:lnTo>
                  <a:lnTo>
                    <a:pt x="39" y="736"/>
                  </a:lnTo>
                  <a:lnTo>
                    <a:pt x="39" y="779"/>
                  </a:lnTo>
                  <a:lnTo>
                    <a:pt x="37" y="821"/>
                  </a:lnTo>
                  <a:lnTo>
                    <a:pt x="36" y="859"/>
                  </a:lnTo>
                  <a:lnTo>
                    <a:pt x="36" y="894"/>
                  </a:lnTo>
                  <a:lnTo>
                    <a:pt x="35" y="925"/>
                  </a:lnTo>
                  <a:lnTo>
                    <a:pt x="34" y="951"/>
                  </a:lnTo>
                  <a:lnTo>
                    <a:pt x="34" y="973"/>
                  </a:lnTo>
                  <a:lnTo>
                    <a:pt x="32" y="989"/>
                  </a:lnTo>
                  <a:lnTo>
                    <a:pt x="32" y="1001"/>
                  </a:lnTo>
                  <a:lnTo>
                    <a:pt x="5" y="1001"/>
                  </a:lnTo>
                  <a:lnTo>
                    <a:pt x="5" y="972"/>
                  </a:lnTo>
                  <a:lnTo>
                    <a:pt x="6" y="949"/>
                  </a:lnTo>
                  <a:lnTo>
                    <a:pt x="6" y="890"/>
                  </a:lnTo>
                  <a:lnTo>
                    <a:pt x="7" y="855"/>
                  </a:lnTo>
                  <a:lnTo>
                    <a:pt x="7" y="774"/>
                  </a:lnTo>
                  <a:lnTo>
                    <a:pt x="9" y="730"/>
                  </a:lnTo>
                  <a:lnTo>
                    <a:pt x="9" y="636"/>
                  </a:lnTo>
                  <a:lnTo>
                    <a:pt x="10" y="443"/>
                  </a:lnTo>
                  <a:lnTo>
                    <a:pt x="10" y="353"/>
                  </a:lnTo>
                  <a:lnTo>
                    <a:pt x="9" y="310"/>
                  </a:lnTo>
                  <a:lnTo>
                    <a:pt x="9" y="269"/>
                  </a:lnTo>
                  <a:lnTo>
                    <a:pt x="7" y="231"/>
                  </a:lnTo>
                  <a:lnTo>
                    <a:pt x="6" y="193"/>
                  </a:lnTo>
                  <a:lnTo>
                    <a:pt x="6" y="160"/>
                  </a:lnTo>
                  <a:lnTo>
                    <a:pt x="5" y="129"/>
                  </a:lnTo>
                  <a:lnTo>
                    <a:pt x="4" y="101"/>
                  </a:lnTo>
                  <a:lnTo>
                    <a:pt x="4" y="76"/>
                  </a:lnTo>
                  <a:lnTo>
                    <a:pt x="2" y="55"/>
                  </a:lnTo>
                  <a:lnTo>
                    <a:pt x="1" y="37"/>
                  </a:lnTo>
                  <a:lnTo>
                    <a:pt x="1" y="22"/>
                  </a:lnTo>
                  <a:lnTo>
                    <a:pt x="0" y="11"/>
                  </a:lnTo>
                  <a:lnTo>
                    <a:pt x="0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2EBEB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861" name="Group 624"/>
            <p:cNvGrpSpPr>
              <a:grpSpLocks/>
            </p:cNvGrpSpPr>
            <p:nvPr/>
          </p:nvGrpSpPr>
          <p:grpSpPr bwMode="auto">
            <a:xfrm flipH="1">
              <a:off x="8648" y="3318"/>
              <a:ext cx="375" cy="94"/>
              <a:chOff x="4508" y="3928"/>
              <a:chExt cx="799" cy="94"/>
            </a:xfrm>
          </p:grpSpPr>
          <p:sp>
            <p:nvSpPr>
              <p:cNvPr id="965" name="Rectangle 625"/>
              <p:cNvSpPr>
                <a:spLocks noChangeArrowheads="1"/>
              </p:cNvSpPr>
              <p:nvPr/>
            </p:nvSpPr>
            <p:spPr bwMode="auto">
              <a:xfrm flipH="1">
                <a:off x="4989" y="3996"/>
                <a:ext cx="181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66" name="Rectangle 626"/>
              <p:cNvSpPr>
                <a:spLocks noChangeArrowheads="1"/>
              </p:cNvSpPr>
              <p:nvPr/>
            </p:nvSpPr>
            <p:spPr bwMode="auto">
              <a:xfrm flipH="1">
                <a:off x="5277" y="3996"/>
                <a:ext cx="30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67" name="Rectangle 627"/>
              <p:cNvSpPr>
                <a:spLocks noChangeArrowheads="1"/>
              </p:cNvSpPr>
              <p:nvPr/>
            </p:nvSpPr>
            <p:spPr bwMode="auto">
              <a:xfrm flipH="1">
                <a:off x="4989" y="3996"/>
                <a:ext cx="185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68" name="Rectangle 628"/>
              <p:cNvSpPr>
                <a:spLocks noChangeArrowheads="1"/>
              </p:cNvSpPr>
              <p:nvPr/>
            </p:nvSpPr>
            <p:spPr bwMode="auto">
              <a:xfrm flipH="1">
                <a:off x="5277" y="3996"/>
                <a:ext cx="3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69" name="Rectangle 629"/>
              <p:cNvSpPr>
                <a:spLocks noChangeArrowheads="1"/>
              </p:cNvSpPr>
              <p:nvPr/>
            </p:nvSpPr>
            <p:spPr bwMode="auto">
              <a:xfrm flipH="1">
                <a:off x="4990" y="3996"/>
                <a:ext cx="18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0" name="Rectangle 630"/>
              <p:cNvSpPr>
                <a:spLocks noChangeArrowheads="1"/>
              </p:cNvSpPr>
              <p:nvPr/>
            </p:nvSpPr>
            <p:spPr bwMode="auto">
              <a:xfrm flipH="1">
                <a:off x="5276" y="3996"/>
                <a:ext cx="3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1" name="Rectangle 631"/>
              <p:cNvSpPr>
                <a:spLocks noChangeArrowheads="1"/>
              </p:cNvSpPr>
              <p:nvPr/>
            </p:nvSpPr>
            <p:spPr bwMode="auto">
              <a:xfrm flipH="1">
                <a:off x="4991" y="3996"/>
                <a:ext cx="18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2" name="Rectangle 632"/>
              <p:cNvSpPr>
                <a:spLocks noChangeArrowheads="1"/>
              </p:cNvSpPr>
              <p:nvPr/>
            </p:nvSpPr>
            <p:spPr bwMode="auto">
              <a:xfrm flipH="1">
                <a:off x="5275" y="3996"/>
                <a:ext cx="3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3" name="Rectangle 633"/>
              <p:cNvSpPr>
                <a:spLocks noChangeArrowheads="1"/>
              </p:cNvSpPr>
              <p:nvPr/>
            </p:nvSpPr>
            <p:spPr bwMode="auto">
              <a:xfrm flipH="1">
                <a:off x="4992" y="3996"/>
                <a:ext cx="18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4" name="Rectangle 634"/>
              <p:cNvSpPr>
                <a:spLocks noChangeArrowheads="1"/>
              </p:cNvSpPr>
              <p:nvPr/>
            </p:nvSpPr>
            <p:spPr bwMode="auto">
              <a:xfrm flipH="1">
                <a:off x="5274" y="3996"/>
                <a:ext cx="33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5" name="Rectangle 635"/>
              <p:cNvSpPr>
                <a:spLocks noChangeArrowheads="1"/>
              </p:cNvSpPr>
              <p:nvPr/>
            </p:nvSpPr>
            <p:spPr bwMode="auto">
              <a:xfrm flipH="1">
                <a:off x="4993" y="3996"/>
                <a:ext cx="18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6" name="Rectangle 636"/>
              <p:cNvSpPr>
                <a:spLocks noChangeArrowheads="1"/>
              </p:cNvSpPr>
              <p:nvPr/>
            </p:nvSpPr>
            <p:spPr bwMode="auto">
              <a:xfrm flipH="1">
                <a:off x="5273" y="3996"/>
                <a:ext cx="3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7" name="Rectangle 637"/>
              <p:cNvSpPr>
                <a:spLocks noChangeArrowheads="1"/>
              </p:cNvSpPr>
              <p:nvPr/>
            </p:nvSpPr>
            <p:spPr bwMode="auto">
              <a:xfrm flipH="1">
                <a:off x="4994" y="3996"/>
                <a:ext cx="19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8" name="Rectangle 638"/>
              <p:cNvSpPr>
                <a:spLocks noChangeArrowheads="1"/>
              </p:cNvSpPr>
              <p:nvPr/>
            </p:nvSpPr>
            <p:spPr bwMode="auto">
              <a:xfrm flipH="1">
                <a:off x="5271" y="3997"/>
                <a:ext cx="3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9" name="Rectangle 639"/>
              <p:cNvSpPr>
                <a:spLocks noChangeArrowheads="1"/>
              </p:cNvSpPr>
              <p:nvPr/>
            </p:nvSpPr>
            <p:spPr bwMode="auto">
              <a:xfrm flipH="1">
                <a:off x="4995" y="3997"/>
                <a:ext cx="19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0" name="Rectangle 640"/>
              <p:cNvSpPr>
                <a:spLocks noChangeArrowheads="1"/>
              </p:cNvSpPr>
              <p:nvPr/>
            </p:nvSpPr>
            <p:spPr bwMode="auto">
              <a:xfrm flipH="1">
                <a:off x="5269" y="3997"/>
                <a:ext cx="3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1" name="Rectangle 641"/>
              <p:cNvSpPr>
                <a:spLocks noChangeArrowheads="1"/>
              </p:cNvSpPr>
              <p:nvPr/>
            </p:nvSpPr>
            <p:spPr bwMode="auto">
              <a:xfrm flipH="1">
                <a:off x="4996" y="3997"/>
                <a:ext cx="19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2" name="Rectangle 642"/>
              <p:cNvSpPr>
                <a:spLocks noChangeArrowheads="1"/>
              </p:cNvSpPr>
              <p:nvPr/>
            </p:nvSpPr>
            <p:spPr bwMode="auto">
              <a:xfrm flipH="1">
                <a:off x="5268" y="3997"/>
                <a:ext cx="3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3" name="Rectangle 643"/>
              <p:cNvSpPr>
                <a:spLocks noChangeArrowheads="1"/>
              </p:cNvSpPr>
              <p:nvPr/>
            </p:nvSpPr>
            <p:spPr bwMode="auto">
              <a:xfrm flipH="1">
                <a:off x="4997" y="3997"/>
                <a:ext cx="19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4" name="Rectangle 644"/>
              <p:cNvSpPr>
                <a:spLocks noChangeArrowheads="1"/>
              </p:cNvSpPr>
              <p:nvPr/>
            </p:nvSpPr>
            <p:spPr bwMode="auto">
              <a:xfrm flipH="1">
                <a:off x="5267" y="3997"/>
                <a:ext cx="4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5" name="Rectangle 645"/>
              <p:cNvSpPr>
                <a:spLocks noChangeArrowheads="1"/>
              </p:cNvSpPr>
              <p:nvPr/>
            </p:nvSpPr>
            <p:spPr bwMode="auto">
              <a:xfrm flipH="1">
                <a:off x="4998" y="3997"/>
                <a:ext cx="19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6" name="Rectangle 646"/>
              <p:cNvSpPr>
                <a:spLocks noChangeArrowheads="1"/>
              </p:cNvSpPr>
              <p:nvPr/>
            </p:nvSpPr>
            <p:spPr bwMode="auto">
              <a:xfrm flipH="1">
                <a:off x="5264" y="3997"/>
                <a:ext cx="43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7" name="Rectangle 647"/>
              <p:cNvSpPr>
                <a:spLocks noChangeArrowheads="1"/>
              </p:cNvSpPr>
              <p:nvPr/>
            </p:nvSpPr>
            <p:spPr bwMode="auto">
              <a:xfrm flipH="1">
                <a:off x="4999" y="3997"/>
                <a:ext cx="20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8" name="Rectangle 648"/>
              <p:cNvSpPr>
                <a:spLocks noChangeArrowheads="1"/>
              </p:cNvSpPr>
              <p:nvPr/>
            </p:nvSpPr>
            <p:spPr bwMode="auto">
              <a:xfrm flipH="1">
                <a:off x="5262" y="3998"/>
                <a:ext cx="4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9" name="Rectangle 649"/>
              <p:cNvSpPr>
                <a:spLocks noChangeArrowheads="1"/>
              </p:cNvSpPr>
              <p:nvPr/>
            </p:nvSpPr>
            <p:spPr bwMode="auto">
              <a:xfrm flipH="1">
                <a:off x="5000" y="3998"/>
                <a:ext cx="20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0" name="Rectangle 650"/>
              <p:cNvSpPr>
                <a:spLocks noChangeArrowheads="1"/>
              </p:cNvSpPr>
              <p:nvPr/>
            </p:nvSpPr>
            <p:spPr bwMode="auto">
              <a:xfrm flipH="1">
                <a:off x="5260" y="3998"/>
                <a:ext cx="4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1" name="Rectangle 651"/>
              <p:cNvSpPr>
                <a:spLocks noChangeArrowheads="1"/>
              </p:cNvSpPr>
              <p:nvPr/>
            </p:nvSpPr>
            <p:spPr bwMode="auto">
              <a:xfrm flipH="1">
                <a:off x="5001" y="3998"/>
                <a:ext cx="20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2" name="Rectangle 652"/>
              <p:cNvSpPr>
                <a:spLocks noChangeArrowheads="1"/>
              </p:cNvSpPr>
              <p:nvPr/>
            </p:nvSpPr>
            <p:spPr bwMode="auto">
              <a:xfrm flipH="1">
                <a:off x="5259" y="3998"/>
                <a:ext cx="4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3" name="Rectangle 653"/>
              <p:cNvSpPr>
                <a:spLocks noChangeArrowheads="1"/>
              </p:cNvSpPr>
              <p:nvPr/>
            </p:nvSpPr>
            <p:spPr bwMode="auto">
              <a:xfrm flipH="1">
                <a:off x="5002" y="3998"/>
                <a:ext cx="21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4" name="Rectangle 654"/>
              <p:cNvSpPr>
                <a:spLocks noChangeArrowheads="1"/>
              </p:cNvSpPr>
              <p:nvPr/>
            </p:nvSpPr>
            <p:spPr bwMode="auto">
              <a:xfrm flipH="1">
                <a:off x="5253" y="3998"/>
                <a:ext cx="5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5" name="Rectangle 655"/>
              <p:cNvSpPr>
                <a:spLocks noChangeArrowheads="1"/>
              </p:cNvSpPr>
              <p:nvPr/>
            </p:nvSpPr>
            <p:spPr bwMode="auto">
              <a:xfrm flipH="1">
                <a:off x="5002" y="3998"/>
                <a:ext cx="21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6" name="Rectangle 656"/>
              <p:cNvSpPr>
                <a:spLocks noChangeArrowheads="1"/>
              </p:cNvSpPr>
              <p:nvPr/>
            </p:nvSpPr>
            <p:spPr bwMode="auto">
              <a:xfrm flipH="1">
                <a:off x="5251" y="3998"/>
                <a:ext cx="5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7" name="Rectangle 657"/>
              <p:cNvSpPr>
                <a:spLocks noChangeArrowheads="1"/>
              </p:cNvSpPr>
              <p:nvPr/>
            </p:nvSpPr>
            <p:spPr bwMode="auto">
              <a:xfrm flipH="1">
                <a:off x="5003" y="3998"/>
                <a:ext cx="22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8" name="Rectangle 658"/>
              <p:cNvSpPr>
                <a:spLocks noChangeArrowheads="1"/>
              </p:cNvSpPr>
              <p:nvPr/>
            </p:nvSpPr>
            <p:spPr bwMode="auto">
              <a:xfrm flipH="1">
                <a:off x="5243" y="3999"/>
                <a:ext cx="6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9" name="Rectangle 659"/>
              <p:cNvSpPr>
                <a:spLocks noChangeArrowheads="1"/>
              </p:cNvSpPr>
              <p:nvPr/>
            </p:nvSpPr>
            <p:spPr bwMode="auto">
              <a:xfrm flipH="1">
                <a:off x="5004" y="3999"/>
                <a:ext cx="22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0" name="Rectangle 660"/>
              <p:cNvSpPr>
                <a:spLocks noChangeArrowheads="1"/>
              </p:cNvSpPr>
              <p:nvPr/>
            </p:nvSpPr>
            <p:spPr bwMode="auto">
              <a:xfrm flipH="1">
                <a:off x="5006" y="3999"/>
                <a:ext cx="30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1" name="Rectangle 661"/>
              <p:cNvSpPr>
                <a:spLocks noChangeArrowheads="1"/>
              </p:cNvSpPr>
              <p:nvPr/>
            </p:nvSpPr>
            <p:spPr bwMode="auto">
              <a:xfrm flipH="1">
                <a:off x="5007" y="3999"/>
                <a:ext cx="30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2" name="Rectangle 662"/>
              <p:cNvSpPr>
                <a:spLocks noChangeArrowheads="1"/>
              </p:cNvSpPr>
              <p:nvPr/>
            </p:nvSpPr>
            <p:spPr bwMode="auto">
              <a:xfrm flipH="1">
                <a:off x="5007" y="3999"/>
                <a:ext cx="30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3" name="Rectangle 663"/>
              <p:cNvSpPr>
                <a:spLocks noChangeArrowheads="1"/>
              </p:cNvSpPr>
              <p:nvPr/>
            </p:nvSpPr>
            <p:spPr bwMode="auto">
              <a:xfrm flipH="1">
                <a:off x="5008" y="4000"/>
                <a:ext cx="29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4" name="Rectangle 664"/>
              <p:cNvSpPr>
                <a:spLocks noChangeArrowheads="1"/>
              </p:cNvSpPr>
              <p:nvPr/>
            </p:nvSpPr>
            <p:spPr bwMode="auto">
              <a:xfrm flipH="1">
                <a:off x="5009" y="4000"/>
                <a:ext cx="29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5" name="Rectangle 665"/>
              <p:cNvSpPr>
                <a:spLocks noChangeArrowheads="1"/>
              </p:cNvSpPr>
              <p:nvPr/>
            </p:nvSpPr>
            <p:spPr bwMode="auto">
              <a:xfrm flipH="1">
                <a:off x="5010" y="4000"/>
                <a:ext cx="29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6" name="Rectangle 666"/>
              <p:cNvSpPr>
                <a:spLocks noChangeArrowheads="1"/>
              </p:cNvSpPr>
              <p:nvPr/>
            </p:nvSpPr>
            <p:spPr bwMode="auto">
              <a:xfrm flipH="1">
                <a:off x="5013" y="4000"/>
                <a:ext cx="29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7" name="Rectangle 667"/>
              <p:cNvSpPr>
                <a:spLocks noChangeArrowheads="1"/>
              </p:cNvSpPr>
              <p:nvPr/>
            </p:nvSpPr>
            <p:spPr bwMode="auto">
              <a:xfrm flipH="1">
                <a:off x="5013" y="4000"/>
                <a:ext cx="29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8" name="Rectangle 668"/>
              <p:cNvSpPr>
                <a:spLocks noChangeArrowheads="1"/>
              </p:cNvSpPr>
              <p:nvPr/>
            </p:nvSpPr>
            <p:spPr bwMode="auto">
              <a:xfrm flipH="1">
                <a:off x="5014" y="4001"/>
                <a:ext cx="293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9" name="Rectangle 669"/>
              <p:cNvSpPr>
                <a:spLocks noChangeArrowheads="1"/>
              </p:cNvSpPr>
              <p:nvPr/>
            </p:nvSpPr>
            <p:spPr bwMode="auto">
              <a:xfrm flipH="1">
                <a:off x="5015" y="4001"/>
                <a:ext cx="292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0" name="Rectangle 670"/>
              <p:cNvSpPr>
                <a:spLocks noChangeArrowheads="1"/>
              </p:cNvSpPr>
              <p:nvPr/>
            </p:nvSpPr>
            <p:spPr bwMode="auto">
              <a:xfrm flipH="1">
                <a:off x="5016" y="4001"/>
                <a:ext cx="291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1" name="Rectangle 671"/>
              <p:cNvSpPr>
                <a:spLocks noChangeArrowheads="1"/>
              </p:cNvSpPr>
              <p:nvPr/>
            </p:nvSpPr>
            <p:spPr bwMode="auto">
              <a:xfrm flipH="1">
                <a:off x="5017" y="4001"/>
                <a:ext cx="290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2" name="Rectangle 672"/>
              <p:cNvSpPr>
                <a:spLocks noChangeArrowheads="1"/>
              </p:cNvSpPr>
              <p:nvPr/>
            </p:nvSpPr>
            <p:spPr bwMode="auto">
              <a:xfrm flipH="1">
                <a:off x="5018" y="4001"/>
                <a:ext cx="289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3" name="Rectangle 673"/>
              <p:cNvSpPr>
                <a:spLocks noChangeArrowheads="1"/>
              </p:cNvSpPr>
              <p:nvPr/>
            </p:nvSpPr>
            <p:spPr bwMode="auto">
              <a:xfrm flipH="1">
                <a:off x="5019" y="4001"/>
                <a:ext cx="28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4" name="Rectangle 674"/>
              <p:cNvSpPr>
                <a:spLocks noChangeArrowheads="1"/>
              </p:cNvSpPr>
              <p:nvPr/>
            </p:nvSpPr>
            <p:spPr bwMode="auto">
              <a:xfrm flipH="1">
                <a:off x="5020" y="4001"/>
                <a:ext cx="28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5" name="Rectangle 677"/>
              <p:cNvSpPr>
                <a:spLocks noChangeArrowheads="1"/>
              </p:cNvSpPr>
              <p:nvPr/>
            </p:nvSpPr>
            <p:spPr bwMode="auto">
              <a:xfrm flipH="1">
                <a:off x="5022" y="4002"/>
                <a:ext cx="28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6" name="Rectangle 678"/>
              <p:cNvSpPr>
                <a:spLocks noChangeArrowheads="1"/>
              </p:cNvSpPr>
              <p:nvPr/>
            </p:nvSpPr>
            <p:spPr bwMode="auto">
              <a:xfrm flipH="1">
                <a:off x="5023" y="4002"/>
                <a:ext cx="284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7" name="Rectangle 679"/>
              <p:cNvSpPr>
                <a:spLocks noChangeArrowheads="1"/>
              </p:cNvSpPr>
              <p:nvPr/>
            </p:nvSpPr>
            <p:spPr bwMode="auto">
              <a:xfrm flipH="1">
                <a:off x="5024" y="4002"/>
                <a:ext cx="28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8" name="Rectangle 680"/>
              <p:cNvSpPr>
                <a:spLocks noChangeArrowheads="1"/>
              </p:cNvSpPr>
              <p:nvPr/>
            </p:nvSpPr>
            <p:spPr bwMode="auto">
              <a:xfrm flipH="1">
                <a:off x="5025" y="4002"/>
                <a:ext cx="28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9" name="Rectangle 681"/>
              <p:cNvSpPr>
                <a:spLocks noChangeArrowheads="1"/>
              </p:cNvSpPr>
              <p:nvPr/>
            </p:nvSpPr>
            <p:spPr bwMode="auto">
              <a:xfrm flipH="1">
                <a:off x="5026" y="4002"/>
                <a:ext cx="28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0" name="Rectangle 682"/>
              <p:cNvSpPr>
                <a:spLocks noChangeArrowheads="1"/>
              </p:cNvSpPr>
              <p:nvPr/>
            </p:nvSpPr>
            <p:spPr bwMode="auto">
              <a:xfrm flipH="1">
                <a:off x="5027" y="4003"/>
                <a:ext cx="28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1" name="Rectangle 683"/>
              <p:cNvSpPr>
                <a:spLocks noChangeArrowheads="1"/>
              </p:cNvSpPr>
              <p:nvPr/>
            </p:nvSpPr>
            <p:spPr bwMode="auto">
              <a:xfrm flipH="1">
                <a:off x="5028" y="4003"/>
                <a:ext cx="27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2" name="Rectangle 684"/>
              <p:cNvSpPr>
                <a:spLocks noChangeArrowheads="1"/>
              </p:cNvSpPr>
              <p:nvPr/>
            </p:nvSpPr>
            <p:spPr bwMode="auto">
              <a:xfrm flipH="1">
                <a:off x="5029" y="4003"/>
                <a:ext cx="27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3" name="Rectangle 685"/>
              <p:cNvSpPr>
                <a:spLocks noChangeArrowheads="1"/>
              </p:cNvSpPr>
              <p:nvPr/>
            </p:nvSpPr>
            <p:spPr bwMode="auto">
              <a:xfrm flipH="1">
                <a:off x="5030" y="4003"/>
                <a:ext cx="27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4" name="Rectangle 686"/>
              <p:cNvSpPr>
                <a:spLocks noChangeArrowheads="1"/>
              </p:cNvSpPr>
              <p:nvPr/>
            </p:nvSpPr>
            <p:spPr bwMode="auto">
              <a:xfrm flipH="1">
                <a:off x="5031" y="4003"/>
                <a:ext cx="276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5" name="Rectangle 687"/>
              <p:cNvSpPr>
                <a:spLocks noChangeArrowheads="1"/>
              </p:cNvSpPr>
              <p:nvPr/>
            </p:nvSpPr>
            <p:spPr bwMode="auto">
              <a:xfrm flipH="1">
                <a:off x="5032" y="4004"/>
                <a:ext cx="27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6" name="Rectangle 688"/>
              <p:cNvSpPr>
                <a:spLocks noChangeArrowheads="1"/>
              </p:cNvSpPr>
              <p:nvPr/>
            </p:nvSpPr>
            <p:spPr bwMode="auto">
              <a:xfrm flipH="1">
                <a:off x="5034" y="4004"/>
                <a:ext cx="27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7" name="Rectangle 689"/>
              <p:cNvSpPr>
                <a:spLocks noChangeArrowheads="1"/>
              </p:cNvSpPr>
              <p:nvPr/>
            </p:nvSpPr>
            <p:spPr bwMode="auto">
              <a:xfrm flipH="1">
                <a:off x="5035" y="4004"/>
                <a:ext cx="27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8" name="Rectangle 690"/>
              <p:cNvSpPr>
                <a:spLocks noChangeArrowheads="1"/>
              </p:cNvSpPr>
              <p:nvPr/>
            </p:nvSpPr>
            <p:spPr bwMode="auto">
              <a:xfrm flipH="1">
                <a:off x="5036" y="4004"/>
                <a:ext cx="27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9" name="Rectangle 691"/>
              <p:cNvSpPr>
                <a:spLocks noChangeArrowheads="1"/>
              </p:cNvSpPr>
              <p:nvPr/>
            </p:nvSpPr>
            <p:spPr bwMode="auto">
              <a:xfrm flipH="1">
                <a:off x="5037" y="4005"/>
                <a:ext cx="27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0" name="Rectangle 692"/>
              <p:cNvSpPr>
                <a:spLocks noChangeArrowheads="1"/>
              </p:cNvSpPr>
              <p:nvPr/>
            </p:nvSpPr>
            <p:spPr bwMode="auto">
              <a:xfrm flipH="1">
                <a:off x="5037" y="4005"/>
                <a:ext cx="27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1" name="Rectangle 693"/>
              <p:cNvSpPr>
                <a:spLocks noChangeArrowheads="1"/>
              </p:cNvSpPr>
              <p:nvPr/>
            </p:nvSpPr>
            <p:spPr bwMode="auto">
              <a:xfrm flipH="1">
                <a:off x="5038" y="4005"/>
                <a:ext cx="26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2" name="Rectangle 694"/>
              <p:cNvSpPr>
                <a:spLocks noChangeArrowheads="1"/>
              </p:cNvSpPr>
              <p:nvPr/>
            </p:nvSpPr>
            <p:spPr bwMode="auto">
              <a:xfrm flipH="1">
                <a:off x="5039" y="4005"/>
                <a:ext cx="26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3" name="Rectangle 695"/>
              <p:cNvSpPr>
                <a:spLocks noChangeArrowheads="1"/>
              </p:cNvSpPr>
              <p:nvPr/>
            </p:nvSpPr>
            <p:spPr bwMode="auto">
              <a:xfrm flipH="1">
                <a:off x="5040" y="4005"/>
                <a:ext cx="26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4" name="Rectangle 696"/>
              <p:cNvSpPr>
                <a:spLocks noChangeArrowheads="1"/>
              </p:cNvSpPr>
              <p:nvPr/>
            </p:nvSpPr>
            <p:spPr bwMode="auto">
              <a:xfrm flipH="1">
                <a:off x="5042" y="4006"/>
                <a:ext cx="265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5" name="Rectangle 697"/>
              <p:cNvSpPr>
                <a:spLocks noChangeArrowheads="1"/>
              </p:cNvSpPr>
              <p:nvPr/>
            </p:nvSpPr>
            <p:spPr bwMode="auto">
              <a:xfrm flipH="1">
                <a:off x="5043" y="4006"/>
                <a:ext cx="264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6" name="Rectangle 698"/>
              <p:cNvSpPr>
                <a:spLocks noChangeArrowheads="1"/>
              </p:cNvSpPr>
              <p:nvPr/>
            </p:nvSpPr>
            <p:spPr bwMode="auto">
              <a:xfrm flipH="1">
                <a:off x="5044" y="4006"/>
                <a:ext cx="263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7" name="Rectangle 699"/>
              <p:cNvSpPr>
                <a:spLocks noChangeArrowheads="1"/>
              </p:cNvSpPr>
              <p:nvPr/>
            </p:nvSpPr>
            <p:spPr bwMode="auto">
              <a:xfrm flipH="1">
                <a:off x="5045" y="4006"/>
                <a:ext cx="262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8" name="Rectangle 700"/>
              <p:cNvSpPr>
                <a:spLocks noChangeArrowheads="1"/>
              </p:cNvSpPr>
              <p:nvPr/>
            </p:nvSpPr>
            <p:spPr bwMode="auto">
              <a:xfrm flipH="1">
                <a:off x="5047" y="4006"/>
                <a:ext cx="260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9" name="Rectangle 701"/>
              <p:cNvSpPr>
                <a:spLocks noChangeArrowheads="1"/>
              </p:cNvSpPr>
              <p:nvPr/>
            </p:nvSpPr>
            <p:spPr bwMode="auto">
              <a:xfrm flipH="1">
                <a:off x="5047" y="4006"/>
                <a:ext cx="26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0" name="Rectangle 702"/>
              <p:cNvSpPr>
                <a:spLocks noChangeArrowheads="1"/>
              </p:cNvSpPr>
              <p:nvPr/>
            </p:nvSpPr>
            <p:spPr bwMode="auto">
              <a:xfrm flipH="1">
                <a:off x="5048" y="4006"/>
                <a:ext cx="25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1" name="Rectangle 703"/>
              <p:cNvSpPr>
                <a:spLocks noChangeArrowheads="1"/>
              </p:cNvSpPr>
              <p:nvPr/>
            </p:nvSpPr>
            <p:spPr bwMode="auto">
              <a:xfrm flipH="1">
                <a:off x="5049" y="4006"/>
                <a:ext cx="25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2" name="Rectangle 704"/>
              <p:cNvSpPr>
                <a:spLocks noChangeArrowheads="1"/>
              </p:cNvSpPr>
              <p:nvPr/>
            </p:nvSpPr>
            <p:spPr bwMode="auto">
              <a:xfrm flipH="1">
                <a:off x="5050" y="4006"/>
                <a:ext cx="25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3" name="Rectangle 705"/>
              <p:cNvSpPr>
                <a:spLocks noChangeArrowheads="1"/>
              </p:cNvSpPr>
              <p:nvPr/>
            </p:nvSpPr>
            <p:spPr bwMode="auto">
              <a:xfrm flipH="1">
                <a:off x="5052" y="4007"/>
                <a:ext cx="25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4" name="Rectangle 706"/>
              <p:cNvSpPr>
                <a:spLocks noChangeArrowheads="1"/>
              </p:cNvSpPr>
              <p:nvPr/>
            </p:nvSpPr>
            <p:spPr bwMode="auto">
              <a:xfrm flipH="1">
                <a:off x="5052" y="4007"/>
                <a:ext cx="25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5" name="Rectangle 707"/>
              <p:cNvSpPr>
                <a:spLocks noChangeArrowheads="1"/>
              </p:cNvSpPr>
              <p:nvPr/>
            </p:nvSpPr>
            <p:spPr bwMode="auto">
              <a:xfrm flipH="1">
                <a:off x="5054" y="4007"/>
                <a:ext cx="25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6" name="Rectangle 708"/>
              <p:cNvSpPr>
                <a:spLocks noChangeArrowheads="1"/>
              </p:cNvSpPr>
              <p:nvPr/>
            </p:nvSpPr>
            <p:spPr bwMode="auto">
              <a:xfrm flipH="1">
                <a:off x="5055" y="4007"/>
                <a:ext cx="25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7" name="Rectangle 709"/>
              <p:cNvSpPr>
                <a:spLocks noChangeArrowheads="1"/>
              </p:cNvSpPr>
              <p:nvPr/>
            </p:nvSpPr>
            <p:spPr bwMode="auto">
              <a:xfrm flipH="1">
                <a:off x="5056" y="4007"/>
                <a:ext cx="25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8" name="Rectangle 710"/>
              <p:cNvSpPr>
                <a:spLocks noChangeArrowheads="1"/>
              </p:cNvSpPr>
              <p:nvPr/>
            </p:nvSpPr>
            <p:spPr bwMode="auto">
              <a:xfrm flipH="1">
                <a:off x="5057" y="4008"/>
                <a:ext cx="25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9" name="Rectangle 711"/>
              <p:cNvSpPr>
                <a:spLocks noChangeArrowheads="1"/>
              </p:cNvSpPr>
              <p:nvPr/>
            </p:nvSpPr>
            <p:spPr bwMode="auto">
              <a:xfrm flipH="1">
                <a:off x="5058" y="4008"/>
                <a:ext cx="24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0" name="Rectangle 712"/>
              <p:cNvSpPr>
                <a:spLocks noChangeArrowheads="1"/>
              </p:cNvSpPr>
              <p:nvPr/>
            </p:nvSpPr>
            <p:spPr bwMode="auto">
              <a:xfrm flipH="1">
                <a:off x="5059" y="4008"/>
                <a:ext cx="24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1" name="Rectangle 715"/>
              <p:cNvSpPr>
                <a:spLocks noChangeArrowheads="1"/>
              </p:cNvSpPr>
              <p:nvPr/>
            </p:nvSpPr>
            <p:spPr bwMode="auto">
              <a:xfrm flipH="1">
                <a:off x="5062" y="4009"/>
                <a:ext cx="244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2" name="Rectangle 716"/>
              <p:cNvSpPr>
                <a:spLocks noChangeArrowheads="1"/>
              </p:cNvSpPr>
              <p:nvPr/>
            </p:nvSpPr>
            <p:spPr bwMode="auto">
              <a:xfrm flipH="1">
                <a:off x="5063" y="4009"/>
                <a:ext cx="242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3" name="Rectangle 717"/>
              <p:cNvSpPr>
                <a:spLocks noChangeArrowheads="1"/>
              </p:cNvSpPr>
              <p:nvPr/>
            </p:nvSpPr>
            <p:spPr bwMode="auto">
              <a:xfrm flipH="1">
                <a:off x="5064" y="4009"/>
                <a:ext cx="24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4" name="Rectangle 718"/>
              <p:cNvSpPr>
                <a:spLocks noChangeArrowheads="1"/>
              </p:cNvSpPr>
              <p:nvPr/>
            </p:nvSpPr>
            <p:spPr bwMode="auto">
              <a:xfrm flipH="1">
                <a:off x="5065" y="4009"/>
                <a:ext cx="23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5" name="Rectangle 719"/>
              <p:cNvSpPr>
                <a:spLocks noChangeArrowheads="1"/>
              </p:cNvSpPr>
              <p:nvPr/>
            </p:nvSpPr>
            <p:spPr bwMode="auto">
              <a:xfrm flipH="1">
                <a:off x="5066" y="4010"/>
                <a:ext cx="238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6" name="Rectangle 720"/>
              <p:cNvSpPr>
                <a:spLocks noChangeArrowheads="1"/>
              </p:cNvSpPr>
              <p:nvPr/>
            </p:nvSpPr>
            <p:spPr bwMode="auto">
              <a:xfrm flipH="1">
                <a:off x="5067" y="4010"/>
                <a:ext cx="236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7" name="Rectangle 721"/>
              <p:cNvSpPr>
                <a:spLocks noChangeArrowheads="1"/>
              </p:cNvSpPr>
              <p:nvPr/>
            </p:nvSpPr>
            <p:spPr bwMode="auto">
              <a:xfrm flipH="1">
                <a:off x="5068" y="4010"/>
                <a:ext cx="235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8" name="Rectangle 722"/>
              <p:cNvSpPr>
                <a:spLocks noChangeArrowheads="1"/>
              </p:cNvSpPr>
              <p:nvPr/>
            </p:nvSpPr>
            <p:spPr bwMode="auto">
              <a:xfrm flipH="1">
                <a:off x="5070" y="4010"/>
                <a:ext cx="232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9" name="Rectangle 723"/>
              <p:cNvSpPr>
                <a:spLocks noChangeArrowheads="1"/>
              </p:cNvSpPr>
              <p:nvPr/>
            </p:nvSpPr>
            <p:spPr bwMode="auto">
              <a:xfrm flipH="1">
                <a:off x="5071" y="4010"/>
                <a:ext cx="231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0" name="Rectangle 724"/>
              <p:cNvSpPr>
                <a:spLocks noChangeArrowheads="1"/>
              </p:cNvSpPr>
              <p:nvPr/>
            </p:nvSpPr>
            <p:spPr bwMode="auto">
              <a:xfrm flipH="1">
                <a:off x="5072" y="4010"/>
                <a:ext cx="22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1" name="Rectangle 725"/>
              <p:cNvSpPr>
                <a:spLocks noChangeArrowheads="1"/>
              </p:cNvSpPr>
              <p:nvPr/>
            </p:nvSpPr>
            <p:spPr bwMode="auto">
              <a:xfrm flipH="1">
                <a:off x="5073" y="4010"/>
                <a:ext cx="22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2" name="Rectangle 726"/>
              <p:cNvSpPr>
                <a:spLocks noChangeArrowheads="1"/>
              </p:cNvSpPr>
              <p:nvPr/>
            </p:nvSpPr>
            <p:spPr bwMode="auto">
              <a:xfrm flipH="1">
                <a:off x="5074" y="4010"/>
                <a:ext cx="22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3" name="Rectangle 727"/>
              <p:cNvSpPr>
                <a:spLocks noChangeArrowheads="1"/>
              </p:cNvSpPr>
              <p:nvPr/>
            </p:nvSpPr>
            <p:spPr bwMode="auto">
              <a:xfrm flipH="1">
                <a:off x="5075" y="4010"/>
                <a:ext cx="225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4" name="Rectangle 728"/>
              <p:cNvSpPr>
                <a:spLocks noChangeArrowheads="1"/>
              </p:cNvSpPr>
              <p:nvPr/>
            </p:nvSpPr>
            <p:spPr bwMode="auto">
              <a:xfrm flipH="1">
                <a:off x="5076" y="4010"/>
                <a:ext cx="22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5" name="Rectangle 729"/>
              <p:cNvSpPr>
                <a:spLocks noChangeArrowheads="1"/>
              </p:cNvSpPr>
              <p:nvPr/>
            </p:nvSpPr>
            <p:spPr bwMode="auto">
              <a:xfrm flipH="1">
                <a:off x="5077" y="4011"/>
                <a:ext cx="222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6" name="Rectangle 730"/>
              <p:cNvSpPr>
                <a:spLocks noChangeArrowheads="1"/>
              </p:cNvSpPr>
              <p:nvPr/>
            </p:nvSpPr>
            <p:spPr bwMode="auto">
              <a:xfrm flipH="1">
                <a:off x="5078" y="4011"/>
                <a:ext cx="22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7" name="Rectangle 731"/>
              <p:cNvSpPr>
                <a:spLocks noChangeArrowheads="1"/>
              </p:cNvSpPr>
              <p:nvPr/>
            </p:nvSpPr>
            <p:spPr bwMode="auto">
              <a:xfrm flipH="1">
                <a:off x="5079" y="4011"/>
                <a:ext cx="21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8" name="Rectangle 732"/>
              <p:cNvSpPr>
                <a:spLocks noChangeArrowheads="1"/>
              </p:cNvSpPr>
              <p:nvPr/>
            </p:nvSpPr>
            <p:spPr bwMode="auto">
              <a:xfrm flipH="1">
                <a:off x="5080" y="4011"/>
                <a:ext cx="217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9" name="Rectangle 733"/>
              <p:cNvSpPr>
                <a:spLocks noChangeArrowheads="1"/>
              </p:cNvSpPr>
              <p:nvPr/>
            </p:nvSpPr>
            <p:spPr bwMode="auto">
              <a:xfrm flipH="1">
                <a:off x="5082" y="4012"/>
                <a:ext cx="215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0" name="Rectangle 734"/>
              <p:cNvSpPr>
                <a:spLocks noChangeArrowheads="1"/>
              </p:cNvSpPr>
              <p:nvPr/>
            </p:nvSpPr>
            <p:spPr bwMode="auto">
              <a:xfrm flipH="1">
                <a:off x="5083" y="4012"/>
                <a:ext cx="21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1" name="Rectangle 735"/>
              <p:cNvSpPr>
                <a:spLocks noChangeArrowheads="1"/>
              </p:cNvSpPr>
              <p:nvPr/>
            </p:nvSpPr>
            <p:spPr bwMode="auto">
              <a:xfrm flipH="1">
                <a:off x="5085" y="4012"/>
                <a:ext cx="21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2" name="Rectangle 736"/>
              <p:cNvSpPr>
                <a:spLocks noChangeArrowheads="1"/>
              </p:cNvSpPr>
              <p:nvPr/>
            </p:nvSpPr>
            <p:spPr bwMode="auto">
              <a:xfrm flipH="1">
                <a:off x="5086" y="4012"/>
                <a:ext cx="20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3" name="Rectangle 737"/>
              <p:cNvSpPr>
                <a:spLocks noChangeArrowheads="1"/>
              </p:cNvSpPr>
              <p:nvPr/>
            </p:nvSpPr>
            <p:spPr bwMode="auto">
              <a:xfrm flipH="1">
                <a:off x="5087" y="4012"/>
                <a:ext cx="20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4" name="Rectangle 738"/>
              <p:cNvSpPr>
                <a:spLocks noChangeArrowheads="1"/>
              </p:cNvSpPr>
              <p:nvPr/>
            </p:nvSpPr>
            <p:spPr bwMode="auto">
              <a:xfrm flipH="1">
                <a:off x="5088" y="4013"/>
                <a:ext cx="20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5" name="Rectangle 739"/>
              <p:cNvSpPr>
                <a:spLocks noChangeArrowheads="1"/>
              </p:cNvSpPr>
              <p:nvPr/>
            </p:nvSpPr>
            <p:spPr bwMode="auto">
              <a:xfrm flipH="1">
                <a:off x="5089" y="4013"/>
                <a:ext cx="204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6" name="Rectangle 740"/>
              <p:cNvSpPr>
                <a:spLocks noChangeArrowheads="1"/>
              </p:cNvSpPr>
              <p:nvPr/>
            </p:nvSpPr>
            <p:spPr bwMode="auto">
              <a:xfrm flipH="1">
                <a:off x="5090" y="4013"/>
                <a:ext cx="20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7" name="Rectangle 741"/>
              <p:cNvSpPr>
                <a:spLocks noChangeArrowheads="1"/>
              </p:cNvSpPr>
              <p:nvPr/>
            </p:nvSpPr>
            <p:spPr bwMode="auto">
              <a:xfrm flipH="1">
                <a:off x="5092" y="4013"/>
                <a:ext cx="20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8" name="Rectangle 742"/>
              <p:cNvSpPr>
                <a:spLocks noChangeArrowheads="1"/>
              </p:cNvSpPr>
              <p:nvPr/>
            </p:nvSpPr>
            <p:spPr bwMode="auto">
              <a:xfrm flipH="1">
                <a:off x="5092" y="4013"/>
                <a:ext cx="20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9" name="Rectangle 743"/>
              <p:cNvSpPr>
                <a:spLocks noChangeArrowheads="1"/>
              </p:cNvSpPr>
              <p:nvPr/>
            </p:nvSpPr>
            <p:spPr bwMode="auto">
              <a:xfrm flipH="1">
                <a:off x="5094" y="4014"/>
                <a:ext cx="197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0" name="Rectangle 744"/>
              <p:cNvSpPr>
                <a:spLocks noChangeArrowheads="1"/>
              </p:cNvSpPr>
              <p:nvPr/>
            </p:nvSpPr>
            <p:spPr bwMode="auto">
              <a:xfrm flipH="1">
                <a:off x="5095" y="4014"/>
                <a:ext cx="19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1" name="Rectangle 745"/>
              <p:cNvSpPr>
                <a:spLocks noChangeArrowheads="1"/>
              </p:cNvSpPr>
              <p:nvPr/>
            </p:nvSpPr>
            <p:spPr bwMode="auto">
              <a:xfrm flipH="1">
                <a:off x="5096" y="4014"/>
                <a:ext cx="19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2" name="Rectangle 746"/>
              <p:cNvSpPr>
                <a:spLocks noChangeArrowheads="1"/>
              </p:cNvSpPr>
              <p:nvPr/>
            </p:nvSpPr>
            <p:spPr bwMode="auto">
              <a:xfrm flipH="1">
                <a:off x="5097" y="4014"/>
                <a:ext cx="19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3" name="Rectangle 747"/>
              <p:cNvSpPr>
                <a:spLocks noChangeArrowheads="1"/>
              </p:cNvSpPr>
              <p:nvPr/>
            </p:nvSpPr>
            <p:spPr bwMode="auto">
              <a:xfrm flipH="1">
                <a:off x="5099" y="4014"/>
                <a:ext cx="18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4" name="Rectangle 748"/>
              <p:cNvSpPr>
                <a:spLocks noChangeArrowheads="1"/>
              </p:cNvSpPr>
              <p:nvPr/>
            </p:nvSpPr>
            <p:spPr bwMode="auto">
              <a:xfrm flipH="1">
                <a:off x="5100" y="4015"/>
                <a:ext cx="187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5" name="Rectangle 749"/>
              <p:cNvSpPr>
                <a:spLocks noChangeArrowheads="1"/>
              </p:cNvSpPr>
              <p:nvPr/>
            </p:nvSpPr>
            <p:spPr bwMode="auto">
              <a:xfrm flipH="1">
                <a:off x="5102" y="4015"/>
                <a:ext cx="185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6" name="Rectangle 750"/>
              <p:cNvSpPr>
                <a:spLocks noChangeArrowheads="1"/>
              </p:cNvSpPr>
              <p:nvPr/>
            </p:nvSpPr>
            <p:spPr bwMode="auto">
              <a:xfrm flipH="1">
                <a:off x="5103" y="4015"/>
                <a:ext cx="183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7" name="Rectangle 751"/>
              <p:cNvSpPr>
                <a:spLocks noChangeArrowheads="1"/>
              </p:cNvSpPr>
              <p:nvPr/>
            </p:nvSpPr>
            <p:spPr bwMode="auto">
              <a:xfrm flipH="1">
                <a:off x="5104" y="4015"/>
                <a:ext cx="182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8" name="Rectangle 757"/>
              <p:cNvSpPr>
                <a:spLocks noChangeArrowheads="1"/>
              </p:cNvSpPr>
              <p:nvPr/>
            </p:nvSpPr>
            <p:spPr bwMode="auto">
              <a:xfrm flipH="1">
                <a:off x="5113" y="4016"/>
                <a:ext cx="168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9" name="Rectangle 758"/>
              <p:cNvSpPr>
                <a:spLocks noChangeArrowheads="1"/>
              </p:cNvSpPr>
              <p:nvPr/>
            </p:nvSpPr>
            <p:spPr bwMode="auto">
              <a:xfrm flipH="1">
                <a:off x="5114" y="4016"/>
                <a:ext cx="16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0" name="Rectangle 759"/>
              <p:cNvSpPr>
                <a:spLocks noChangeArrowheads="1"/>
              </p:cNvSpPr>
              <p:nvPr/>
            </p:nvSpPr>
            <p:spPr bwMode="auto">
              <a:xfrm flipH="1">
                <a:off x="5117" y="4016"/>
                <a:ext cx="16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1" name="Rectangle 760"/>
              <p:cNvSpPr>
                <a:spLocks noChangeArrowheads="1"/>
              </p:cNvSpPr>
              <p:nvPr/>
            </p:nvSpPr>
            <p:spPr bwMode="auto">
              <a:xfrm flipH="1">
                <a:off x="5118" y="4016"/>
                <a:ext cx="16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2" name="Rectangle 761"/>
              <p:cNvSpPr>
                <a:spLocks noChangeArrowheads="1"/>
              </p:cNvSpPr>
              <p:nvPr/>
            </p:nvSpPr>
            <p:spPr bwMode="auto">
              <a:xfrm flipH="1">
                <a:off x="5119" y="4016"/>
                <a:ext cx="159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3" name="Rectangle 762"/>
              <p:cNvSpPr>
                <a:spLocks noChangeArrowheads="1"/>
              </p:cNvSpPr>
              <p:nvPr/>
            </p:nvSpPr>
            <p:spPr bwMode="auto">
              <a:xfrm flipH="1">
                <a:off x="5121" y="4017"/>
                <a:ext cx="15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4" name="Rectangle 763"/>
              <p:cNvSpPr>
                <a:spLocks noChangeArrowheads="1"/>
              </p:cNvSpPr>
              <p:nvPr/>
            </p:nvSpPr>
            <p:spPr bwMode="auto">
              <a:xfrm flipH="1">
                <a:off x="5122" y="4017"/>
                <a:ext cx="15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5" name="Rectangle 764"/>
              <p:cNvSpPr>
                <a:spLocks noChangeArrowheads="1"/>
              </p:cNvSpPr>
              <p:nvPr/>
            </p:nvSpPr>
            <p:spPr bwMode="auto">
              <a:xfrm flipH="1">
                <a:off x="5124" y="4017"/>
                <a:ext cx="15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6" name="Rectangle 765"/>
              <p:cNvSpPr>
                <a:spLocks noChangeArrowheads="1"/>
              </p:cNvSpPr>
              <p:nvPr/>
            </p:nvSpPr>
            <p:spPr bwMode="auto">
              <a:xfrm flipH="1">
                <a:off x="5126" y="4017"/>
                <a:ext cx="149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7" name="Rectangle 766"/>
              <p:cNvSpPr>
                <a:spLocks noChangeArrowheads="1"/>
              </p:cNvSpPr>
              <p:nvPr/>
            </p:nvSpPr>
            <p:spPr bwMode="auto">
              <a:xfrm flipH="1">
                <a:off x="5127" y="4018"/>
                <a:ext cx="14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8" name="Rectangle 767"/>
              <p:cNvSpPr>
                <a:spLocks noChangeArrowheads="1"/>
              </p:cNvSpPr>
              <p:nvPr/>
            </p:nvSpPr>
            <p:spPr bwMode="auto">
              <a:xfrm flipH="1">
                <a:off x="5128" y="4018"/>
                <a:ext cx="14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9" name="Rectangle 768"/>
              <p:cNvSpPr>
                <a:spLocks noChangeArrowheads="1"/>
              </p:cNvSpPr>
              <p:nvPr/>
            </p:nvSpPr>
            <p:spPr bwMode="auto">
              <a:xfrm flipH="1">
                <a:off x="5130" y="4018"/>
                <a:ext cx="142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0" name="Rectangle 769"/>
              <p:cNvSpPr>
                <a:spLocks noChangeArrowheads="1"/>
              </p:cNvSpPr>
              <p:nvPr/>
            </p:nvSpPr>
            <p:spPr bwMode="auto">
              <a:xfrm flipH="1">
                <a:off x="5131" y="4018"/>
                <a:ext cx="14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1" name="Rectangle 770"/>
              <p:cNvSpPr>
                <a:spLocks noChangeArrowheads="1"/>
              </p:cNvSpPr>
              <p:nvPr/>
            </p:nvSpPr>
            <p:spPr bwMode="auto">
              <a:xfrm flipH="1">
                <a:off x="5133" y="4018"/>
                <a:ext cx="13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2" name="Rectangle 771"/>
              <p:cNvSpPr>
                <a:spLocks noChangeArrowheads="1"/>
              </p:cNvSpPr>
              <p:nvPr/>
            </p:nvSpPr>
            <p:spPr bwMode="auto">
              <a:xfrm flipH="1">
                <a:off x="5136" y="4019"/>
                <a:ext cx="13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3" name="Rectangle 772"/>
              <p:cNvSpPr>
                <a:spLocks noChangeArrowheads="1"/>
              </p:cNvSpPr>
              <p:nvPr/>
            </p:nvSpPr>
            <p:spPr bwMode="auto">
              <a:xfrm flipH="1">
                <a:off x="5137" y="4019"/>
                <a:ext cx="13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4" name="Rectangle 773"/>
              <p:cNvSpPr>
                <a:spLocks noChangeArrowheads="1"/>
              </p:cNvSpPr>
              <p:nvPr/>
            </p:nvSpPr>
            <p:spPr bwMode="auto">
              <a:xfrm flipH="1">
                <a:off x="5139" y="4019"/>
                <a:ext cx="12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5" name="Rectangle 774"/>
              <p:cNvSpPr>
                <a:spLocks noChangeArrowheads="1"/>
              </p:cNvSpPr>
              <p:nvPr/>
            </p:nvSpPr>
            <p:spPr bwMode="auto">
              <a:xfrm flipH="1">
                <a:off x="5141" y="4019"/>
                <a:ext cx="12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6" name="Rectangle 775"/>
              <p:cNvSpPr>
                <a:spLocks noChangeArrowheads="1"/>
              </p:cNvSpPr>
              <p:nvPr/>
            </p:nvSpPr>
            <p:spPr bwMode="auto">
              <a:xfrm flipH="1">
                <a:off x="5142" y="4019"/>
                <a:ext cx="122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7" name="Rectangle 776"/>
              <p:cNvSpPr>
                <a:spLocks noChangeArrowheads="1"/>
              </p:cNvSpPr>
              <p:nvPr/>
            </p:nvSpPr>
            <p:spPr bwMode="auto">
              <a:xfrm flipH="1">
                <a:off x="5146" y="4020"/>
                <a:ext cx="117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8" name="Rectangle 777"/>
              <p:cNvSpPr>
                <a:spLocks noChangeArrowheads="1"/>
              </p:cNvSpPr>
              <p:nvPr/>
            </p:nvSpPr>
            <p:spPr bwMode="auto">
              <a:xfrm flipH="1">
                <a:off x="5147" y="4020"/>
                <a:ext cx="115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9" name="Rectangle 778"/>
              <p:cNvSpPr>
                <a:spLocks noChangeArrowheads="1"/>
              </p:cNvSpPr>
              <p:nvPr/>
            </p:nvSpPr>
            <p:spPr bwMode="auto">
              <a:xfrm flipH="1">
                <a:off x="5150" y="4020"/>
                <a:ext cx="111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0" name="Rectangle 779"/>
              <p:cNvSpPr>
                <a:spLocks noChangeArrowheads="1"/>
              </p:cNvSpPr>
              <p:nvPr/>
            </p:nvSpPr>
            <p:spPr bwMode="auto">
              <a:xfrm flipH="1">
                <a:off x="5153" y="4020"/>
                <a:ext cx="106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1" name="Rectangle 780"/>
              <p:cNvSpPr>
                <a:spLocks noChangeArrowheads="1"/>
              </p:cNvSpPr>
              <p:nvPr/>
            </p:nvSpPr>
            <p:spPr bwMode="auto">
              <a:xfrm flipH="1">
                <a:off x="5157" y="4020"/>
                <a:ext cx="10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2" name="Rectangle 781"/>
              <p:cNvSpPr>
                <a:spLocks noChangeArrowheads="1"/>
              </p:cNvSpPr>
              <p:nvPr/>
            </p:nvSpPr>
            <p:spPr bwMode="auto">
              <a:xfrm flipH="1">
                <a:off x="5160" y="4020"/>
                <a:ext cx="9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3" name="Rectangle 782"/>
              <p:cNvSpPr>
                <a:spLocks noChangeArrowheads="1"/>
              </p:cNvSpPr>
              <p:nvPr/>
            </p:nvSpPr>
            <p:spPr bwMode="auto">
              <a:xfrm flipH="1">
                <a:off x="5163" y="4020"/>
                <a:ext cx="9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4" name="Rectangle 783"/>
              <p:cNvSpPr>
                <a:spLocks noChangeArrowheads="1"/>
              </p:cNvSpPr>
              <p:nvPr/>
            </p:nvSpPr>
            <p:spPr bwMode="auto">
              <a:xfrm flipH="1">
                <a:off x="5166" y="4020"/>
                <a:ext cx="85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5" name="Rectangle 784"/>
              <p:cNvSpPr>
                <a:spLocks noChangeArrowheads="1"/>
              </p:cNvSpPr>
              <p:nvPr/>
            </p:nvSpPr>
            <p:spPr bwMode="auto">
              <a:xfrm flipH="1">
                <a:off x="5169" y="4020"/>
                <a:ext cx="8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6" name="Rectangle 785"/>
              <p:cNvSpPr>
                <a:spLocks noChangeArrowheads="1"/>
              </p:cNvSpPr>
              <p:nvPr/>
            </p:nvSpPr>
            <p:spPr bwMode="auto">
              <a:xfrm flipH="1">
                <a:off x="5177" y="4021"/>
                <a:ext cx="7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7" name="Rectangle 786"/>
              <p:cNvSpPr>
                <a:spLocks noChangeArrowheads="1"/>
              </p:cNvSpPr>
              <p:nvPr/>
            </p:nvSpPr>
            <p:spPr bwMode="auto">
              <a:xfrm flipH="1">
                <a:off x="5183" y="4021"/>
                <a:ext cx="6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8" name="Rectangle 787"/>
              <p:cNvSpPr>
                <a:spLocks noChangeArrowheads="1"/>
              </p:cNvSpPr>
              <p:nvPr/>
            </p:nvSpPr>
            <p:spPr bwMode="auto">
              <a:xfrm flipH="1">
                <a:off x="5199" y="4021"/>
                <a:ext cx="4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9" name="Rectangle 789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1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0" name="Rectangle 790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2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1" name="Rectangle 791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2" name="Rectangle 792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3" name="Rectangle 793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6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4" name="Rectangle 794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5" name="Rectangle 795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9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6" name="Rectangle 796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1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7" name="Rectangle 797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1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8" name="Rectangle 798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3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9" name="Rectangle 799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4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0" name="Rectangle 800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6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1" name="Rectangle 801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9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2" name="Rectangle 802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3" name="Rectangle 803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3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4" name="Rectangle 804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5" name="Rectangle 805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5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6" name="Rectangle 806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2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7" name="Rectangle 807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2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8" name="Rectangle 808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9" name="Rectangle 809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2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0" name="Rectangle 810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1" name="Rectangle 811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6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2" name="Rectangle 812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3" name="Rectangle 813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9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4" name="Rectangle 814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41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5" name="Rectangle 815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4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6" name="Rectangle 816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5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7" name="Rectangle 817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8" name="Rectangle 818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9" name="Rectangle 820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3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0" name="Rectangle 821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1" name="Rectangle 822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2" name="Rectangle 823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3" name="Rectangle 824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6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sp>
          <p:nvSpPr>
            <p:cNvPr id="862" name="Freeform 825"/>
            <p:cNvSpPr>
              <a:spLocks/>
            </p:cNvSpPr>
            <p:nvPr/>
          </p:nvSpPr>
          <p:spPr bwMode="auto">
            <a:xfrm flipH="1">
              <a:off x="8883" y="1856"/>
              <a:ext cx="75" cy="83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3" name="Freeform 826"/>
            <p:cNvSpPr>
              <a:spLocks/>
            </p:cNvSpPr>
            <p:nvPr/>
          </p:nvSpPr>
          <p:spPr bwMode="auto">
            <a:xfrm flipH="1">
              <a:off x="8922" y="1867"/>
              <a:ext cx="9" cy="55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4" name="Freeform 827"/>
            <p:cNvSpPr>
              <a:spLocks/>
            </p:cNvSpPr>
            <p:nvPr/>
          </p:nvSpPr>
          <p:spPr bwMode="auto">
            <a:xfrm flipH="1">
              <a:off x="8894" y="1794"/>
              <a:ext cx="51" cy="88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5" name="Freeform 828"/>
            <p:cNvSpPr>
              <a:spLocks/>
            </p:cNvSpPr>
            <p:nvPr/>
          </p:nvSpPr>
          <p:spPr bwMode="auto">
            <a:xfrm flipH="1">
              <a:off x="8900" y="1781"/>
              <a:ext cx="48" cy="38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6" name="Freeform 829"/>
            <p:cNvSpPr>
              <a:spLocks/>
            </p:cNvSpPr>
            <p:nvPr/>
          </p:nvSpPr>
          <p:spPr bwMode="auto">
            <a:xfrm flipH="1">
              <a:off x="8898" y="1780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7" name="Freeform 830"/>
            <p:cNvSpPr>
              <a:spLocks/>
            </p:cNvSpPr>
            <p:nvPr/>
          </p:nvSpPr>
          <p:spPr bwMode="auto">
            <a:xfrm flipH="1">
              <a:off x="8924" y="1782"/>
              <a:ext cx="26" cy="28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8" name="Freeform 831"/>
            <p:cNvSpPr>
              <a:spLocks/>
            </p:cNvSpPr>
            <p:nvPr/>
          </p:nvSpPr>
          <p:spPr bwMode="auto">
            <a:xfrm flipH="1">
              <a:off x="8914" y="1794"/>
              <a:ext cx="27" cy="11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9" name="Freeform 832"/>
            <p:cNvSpPr>
              <a:spLocks/>
            </p:cNvSpPr>
            <p:nvPr/>
          </p:nvSpPr>
          <p:spPr bwMode="auto">
            <a:xfrm flipH="1">
              <a:off x="8903" y="1798"/>
              <a:ext cx="11" cy="21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0" name="Freeform 833"/>
            <p:cNvSpPr>
              <a:spLocks/>
            </p:cNvSpPr>
            <p:nvPr/>
          </p:nvSpPr>
          <p:spPr bwMode="auto">
            <a:xfrm flipH="1">
              <a:off x="8918" y="1808"/>
              <a:ext cx="9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1" name="Freeform 834"/>
            <p:cNvSpPr>
              <a:spLocks/>
            </p:cNvSpPr>
            <p:nvPr/>
          </p:nvSpPr>
          <p:spPr bwMode="auto">
            <a:xfrm flipH="1">
              <a:off x="8922" y="1810"/>
              <a:ext cx="12" cy="27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2" name="Freeform 835"/>
            <p:cNvSpPr>
              <a:spLocks/>
            </p:cNvSpPr>
            <p:nvPr/>
          </p:nvSpPr>
          <p:spPr bwMode="auto">
            <a:xfrm flipH="1">
              <a:off x="8936" y="1811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3" name="Freeform 836"/>
            <p:cNvSpPr>
              <a:spLocks/>
            </p:cNvSpPr>
            <p:nvPr/>
          </p:nvSpPr>
          <p:spPr bwMode="auto">
            <a:xfrm flipH="1">
              <a:off x="8920" y="1815"/>
              <a:ext cx="6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4" name="Freeform 837"/>
            <p:cNvSpPr>
              <a:spLocks/>
            </p:cNvSpPr>
            <p:nvPr/>
          </p:nvSpPr>
          <p:spPr bwMode="auto">
            <a:xfrm flipH="1">
              <a:off x="8934" y="1818"/>
              <a:ext cx="5" cy="5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5" name="Freeform 838"/>
            <p:cNvSpPr>
              <a:spLocks/>
            </p:cNvSpPr>
            <p:nvPr/>
          </p:nvSpPr>
          <p:spPr bwMode="auto">
            <a:xfrm flipH="1">
              <a:off x="8937" y="1839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6" name="Freeform 839"/>
            <p:cNvSpPr>
              <a:spLocks/>
            </p:cNvSpPr>
            <p:nvPr/>
          </p:nvSpPr>
          <p:spPr bwMode="auto">
            <a:xfrm flipH="1">
              <a:off x="8920" y="1840"/>
              <a:ext cx="7" cy="6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7" name="Freeform 840"/>
            <p:cNvSpPr>
              <a:spLocks/>
            </p:cNvSpPr>
            <p:nvPr/>
          </p:nvSpPr>
          <p:spPr bwMode="auto">
            <a:xfrm flipH="1">
              <a:off x="8893" y="1845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8" name="Freeform 841"/>
            <p:cNvSpPr>
              <a:spLocks/>
            </p:cNvSpPr>
            <p:nvPr/>
          </p:nvSpPr>
          <p:spPr bwMode="auto">
            <a:xfrm flipH="1">
              <a:off x="8893" y="1852"/>
              <a:ext cx="6" cy="24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9" name="Freeform 842"/>
            <p:cNvSpPr>
              <a:spLocks/>
            </p:cNvSpPr>
            <p:nvPr/>
          </p:nvSpPr>
          <p:spPr bwMode="auto">
            <a:xfrm flipH="1">
              <a:off x="8882" y="1860"/>
              <a:ext cx="10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0" name="Freeform 843"/>
            <p:cNvSpPr>
              <a:spLocks/>
            </p:cNvSpPr>
            <p:nvPr/>
          </p:nvSpPr>
          <p:spPr bwMode="auto">
            <a:xfrm flipH="1">
              <a:off x="8937" y="1866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1" name="Freeform 844"/>
            <p:cNvSpPr>
              <a:spLocks/>
            </p:cNvSpPr>
            <p:nvPr/>
          </p:nvSpPr>
          <p:spPr bwMode="auto">
            <a:xfrm flipH="1">
              <a:off x="8937" y="1876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2" name="Freeform 845"/>
            <p:cNvSpPr>
              <a:spLocks/>
            </p:cNvSpPr>
            <p:nvPr/>
          </p:nvSpPr>
          <p:spPr bwMode="auto">
            <a:xfrm flipH="1">
              <a:off x="8896" y="1877"/>
              <a:ext cx="12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3" name="Freeform 846"/>
            <p:cNvSpPr>
              <a:spLocks/>
            </p:cNvSpPr>
            <p:nvPr/>
          </p:nvSpPr>
          <p:spPr bwMode="auto">
            <a:xfrm flipH="1">
              <a:off x="8888" y="1884"/>
              <a:ext cx="19" cy="34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4" name="Freeform 847"/>
            <p:cNvSpPr>
              <a:spLocks/>
            </p:cNvSpPr>
            <p:nvPr/>
          </p:nvSpPr>
          <p:spPr bwMode="auto">
            <a:xfrm flipH="1">
              <a:off x="8915" y="1886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5" name="Freeform 848"/>
            <p:cNvSpPr>
              <a:spLocks/>
            </p:cNvSpPr>
            <p:nvPr/>
          </p:nvSpPr>
          <p:spPr bwMode="auto">
            <a:xfrm flipH="1">
              <a:off x="8917" y="1890"/>
              <a:ext cx="2" cy="2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6" name="Freeform 849"/>
            <p:cNvSpPr>
              <a:spLocks/>
            </p:cNvSpPr>
            <p:nvPr/>
          </p:nvSpPr>
          <p:spPr bwMode="auto">
            <a:xfrm flipH="1">
              <a:off x="8892" y="1898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7" name="Freeform 850"/>
            <p:cNvSpPr>
              <a:spLocks/>
            </p:cNvSpPr>
            <p:nvPr/>
          </p:nvSpPr>
          <p:spPr bwMode="auto">
            <a:xfrm flipH="1">
              <a:off x="8917" y="1897"/>
              <a:ext cx="2" cy="3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8" name="Freeform 851"/>
            <p:cNvSpPr>
              <a:spLocks/>
            </p:cNvSpPr>
            <p:nvPr/>
          </p:nvSpPr>
          <p:spPr bwMode="auto">
            <a:xfrm flipH="1">
              <a:off x="8917" y="1905"/>
              <a:ext cx="2" cy="2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9" name="Freeform 852"/>
            <p:cNvSpPr>
              <a:spLocks/>
            </p:cNvSpPr>
            <p:nvPr/>
          </p:nvSpPr>
          <p:spPr bwMode="auto">
            <a:xfrm flipH="1">
              <a:off x="8918" y="1908"/>
              <a:ext cx="2" cy="2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0" name="Freeform 853"/>
            <p:cNvSpPr>
              <a:spLocks/>
            </p:cNvSpPr>
            <p:nvPr/>
          </p:nvSpPr>
          <p:spPr bwMode="auto">
            <a:xfrm flipH="1">
              <a:off x="8917" y="1911"/>
              <a:ext cx="2" cy="2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1" name="Freeform 854"/>
            <p:cNvSpPr>
              <a:spLocks/>
            </p:cNvSpPr>
            <p:nvPr/>
          </p:nvSpPr>
          <p:spPr bwMode="auto">
            <a:xfrm flipH="1">
              <a:off x="8925" y="1868"/>
              <a:ext cx="8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2" name="Freeform 855"/>
            <p:cNvSpPr>
              <a:spLocks/>
            </p:cNvSpPr>
            <p:nvPr/>
          </p:nvSpPr>
          <p:spPr bwMode="auto">
            <a:xfrm flipH="1">
              <a:off x="8805" y="1875"/>
              <a:ext cx="75" cy="83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3" name="Freeform 856"/>
            <p:cNvSpPr>
              <a:spLocks/>
            </p:cNvSpPr>
            <p:nvPr/>
          </p:nvSpPr>
          <p:spPr bwMode="auto">
            <a:xfrm flipH="1">
              <a:off x="8844" y="1886"/>
              <a:ext cx="9" cy="55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4" name="Freeform 857"/>
            <p:cNvSpPr>
              <a:spLocks/>
            </p:cNvSpPr>
            <p:nvPr/>
          </p:nvSpPr>
          <p:spPr bwMode="auto">
            <a:xfrm flipH="1">
              <a:off x="8816" y="1813"/>
              <a:ext cx="51" cy="88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5" name="Freeform 858"/>
            <p:cNvSpPr>
              <a:spLocks/>
            </p:cNvSpPr>
            <p:nvPr/>
          </p:nvSpPr>
          <p:spPr bwMode="auto">
            <a:xfrm flipH="1">
              <a:off x="8822" y="1800"/>
              <a:ext cx="47" cy="38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6" name="Freeform 859"/>
            <p:cNvSpPr>
              <a:spLocks/>
            </p:cNvSpPr>
            <p:nvPr/>
          </p:nvSpPr>
          <p:spPr bwMode="auto">
            <a:xfrm flipH="1">
              <a:off x="8820" y="1799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7" name="Freeform 860"/>
            <p:cNvSpPr>
              <a:spLocks/>
            </p:cNvSpPr>
            <p:nvPr/>
          </p:nvSpPr>
          <p:spPr bwMode="auto">
            <a:xfrm flipH="1">
              <a:off x="8845" y="1801"/>
              <a:ext cx="26" cy="28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8" name="Freeform 861"/>
            <p:cNvSpPr>
              <a:spLocks/>
            </p:cNvSpPr>
            <p:nvPr/>
          </p:nvSpPr>
          <p:spPr bwMode="auto">
            <a:xfrm flipH="1">
              <a:off x="8836" y="1813"/>
              <a:ext cx="27" cy="11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9" name="Freeform 862"/>
            <p:cNvSpPr>
              <a:spLocks/>
            </p:cNvSpPr>
            <p:nvPr/>
          </p:nvSpPr>
          <p:spPr bwMode="auto">
            <a:xfrm flipH="1">
              <a:off x="8825" y="1817"/>
              <a:ext cx="11" cy="21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0" name="Freeform 863"/>
            <p:cNvSpPr>
              <a:spLocks/>
            </p:cNvSpPr>
            <p:nvPr/>
          </p:nvSpPr>
          <p:spPr bwMode="auto">
            <a:xfrm flipH="1">
              <a:off x="8840" y="1827"/>
              <a:ext cx="8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1" name="Freeform 864"/>
            <p:cNvSpPr>
              <a:spLocks/>
            </p:cNvSpPr>
            <p:nvPr/>
          </p:nvSpPr>
          <p:spPr bwMode="auto">
            <a:xfrm flipH="1">
              <a:off x="8844" y="1829"/>
              <a:ext cx="11" cy="27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2" name="Freeform 865"/>
            <p:cNvSpPr>
              <a:spLocks/>
            </p:cNvSpPr>
            <p:nvPr/>
          </p:nvSpPr>
          <p:spPr bwMode="auto">
            <a:xfrm flipH="1">
              <a:off x="8858" y="1830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3" name="Freeform 866"/>
            <p:cNvSpPr>
              <a:spLocks/>
            </p:cNvSpPr>
            <p:nvPr/>
          </p:nvSpPr>
          <p:spPr bwMode="auto">
            <a:xfrm flipH="1">
              <a:off x="8842" y="1834"/>
              <a:ext cx="5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4" name="Freeform 867"/>
            <p:cNvSpPr>
              <a:spLocks/>
            </p:cNvSpPr>
            <p:nvPr/>
          </p:nvSpPr>
          <p:spPr bwMode="auto">
            <a:xfrm flipH="1">
              <a:off x="8855" y="1837"/>
              <a:ext cx="5" cy="5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5" name="Freeform 868"/>
            <p:cNvSpPr>
              <a:spLocks/>
            </p:cNvSpPr>
            <p:nvPr/>
          </p:nvSpPr>
          <p:spPr bwMode="auto">
            <a:xfrm flipH="1">
              <a:off x="8859" y="1858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6" name="Freeform 869"/>
            <p:cNvSpPr>
              <a:spLocks/>
            </p:cNvSpPr>
            <p:nvPr/>
          </p:nvSpPr>
          <p:spPr bwMode="auto">
            <a:xfrm flipH="1">
              <a:off x="8842" y="1859"/>
              <a:ext cx="7" cy="6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7" name="Freeform 870"/>
            <p:cNvSpPr>
              <a:spLocks/>
            </p:cNvSpPr>
            <p:nvPr/>
          </p:nvSpPr>
          <p:spPr bwMode="auto">
            <a:xfrm flipH="1">
              <a:off x="8815" y="1864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8" name="Freeform 871"/>
            <p:cNvSpPr>
              <a:spLocks/>
            </p:cNvSpPr>
            <p:nvPr/>
          </p:nvSpPr>
          <p:spPr bwMode="auto">
            <a:xfrm flipH="1">
              <a:off x="8815" y="1871"/>
              <a:ext cx="6" cy="24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9" name="Freeform 872"/>
            <p:cNvSpPr>
              <a:spLocks/>
            </p:cNvSpPr>
            <p:nvPr/>
          </p:nvSpPr>
          <p:spPr bwMode="auto">
            <a:xfrm flipH="1">
              <a:off x="8803" y="1879"/>
              <a:ext cx="11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0" name="Freeform 873"/>
            <p:cNvSpPr>
              <a:spLocks/>
            </p:cNvSpPr>
            <p:nvPr/>
          </p:nvSpPr>
          <p:spPr bwMode="auto">
            <a:xfrm flipH="1">
              <a:off x="8859" y="1885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1" name="Freeform 874"/>
            <p:cNvSpPr>
              <a:spLocks/>
            </p:cNvSpPr>
            <p:nvPr/>
          </p:nvSpPr>
          <p:spPr bwMode="auto">
            <a:xfrm flipH="1">
              <a:off x="8859" y="1895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2" name="Freeform 875"/>
            <p:cNvSpPr>
              <a:spLocks/>
            </p:cNvSpPr>
            <p:nvPr/>
          </p:nvSpPr>
          <p:spPr bwMode="auto">
            <a:xfrm flipH="1">
              <a:off x="8817" y="1896"/>
              <a:ext cx="13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3" name="Freeform 876"/>
            <p:cNvSpPr>
              <a:spLocks/>
            </p:cNvSpPr>
            <p:nvPr/>
          </p:nvSpPr>
          <p:spPr bwMode="auto">
            <a:xfrm flipH="1">
              <a:off x="8810" y="1903"/>
              <a:ext cx="19" cy="34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4" name="Freeform 877"/>
            <p:cNvSpPr>
              <a:spLocks/>
            </p:cNvSpPr>
            <p:nvPr/>
          </p:nvSpPr>
          <p:spPr bwMode="auto">
            <a:xfrm flipH="1">
              <a:off x="8837" y="1905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5" name="Freeform 878"/>
            <p:cNvSpPr>
              <a:spLocks/>
            </p:cNvSpPr>
            <p:nvPr/>
          </p:nvSpPr>
          <p:spPr bwMode="auto">
            <a:xfrm flipH="1">
              <a:off x="8838" y="1909"/>
              <a:ext cx="3" cy="2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6" name="Freeform 879"/>
            <p:cNvSpPr>
              <a:spLocks/>
            </p:cNvSpPr>
            <p:nvPr/>
          </p:nvSpPr>
          <p:spPr bwMode="auto">
            <a:xfrm flipH="1">
              <a:off x="8814" y="1917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7" name="Freeform 880"/>
            <p:cNvSpPr>
              <a:spLocks/>
            </p:cNvSpPr>
            <p:nvPr/>
          </p:nvSpPr>
          <p:spPr bwMode="auto">
            <a:xfrm flipH="1">
              <a:off x="8838" y="1916"/>
              <a:ext cx="3" cy="3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8" name="Freeform 881"/>
            <p:cNvSpPr>
              <a:spLocks/>
            </p:cNvSpPr>
            <p:nvPr/>
          </p:nvSpPr>
          <p:spPr bwMode="auto">
            <a:xfrm flipH="1">
              <a:off x="8838" y="1924"/>
              <a:ext cx="3" cy="2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9" name="Freeform 882"/>
            <p:cNvSpPr>
              <a:spLocks/>
            </p:cNvSpPr>
            <p:nvPr/>
          </p:nvSpPr>
          <p:spPr bwMode="auto">
            <a:xfrm flipH="1">
              <a:off x="8840" y="1927"/>
              <a:ext cx="1" cy="2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0" name="Freeform 883"/>
            <p:cNvSpPr>
              <a:spLocks/>
            </p:cNvSpPr>
            <p:nvPr/>
          </p:nvSpPr>
          <p:spPr bwMode="auto">
            <a:xfrm flipH="1">
              <a:off x="8838" y="1930"/>
              <a:ext cx="3" cy="2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1" name="Freeform 884"/>
            <p:cNvSpPr>
              <a:spLocks/>
            </p:cNvSpPr>
            <p:nvPr/>
          </p:nvSpPr>
          <p:spPr bwMode="auto">
            <a:xfrm flipH="1">
              <a:off x="8846" y="1887"/>
              <a:ext cx="9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2" name="Freeform 885"/>
            <p:cNvSpPr>
              <a:spLocks/>
            </p:cNvSpPr>
            <p:nvPr/>
          </p:nvSpPr>
          <p:spPr bwMode="auto">
            <a:xfrm flipH="1">
              <a:off x="8742" y="1893"/>
              <a:ext cx="75" cy="84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3" name="Freeform 886"/>
            <p:cNvSpPr>
              <a:spLocks/>
            </p:cNvSpPr>
            <p:nvPr/>
          </p:nvSpPr>
          <p:spPr bwMode="auto">
            <a:xfrm flipH="1">
              <a:off x="8781" y="1904"/>
              <a:ext cx="9" cy="56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4" name="Freeform 887"/>
            <p:cNvSpPr>
              <a:spLocks/>
            </p:cNvSpPr>
            <p:nvPr/>
          </p:nvSpPr>
          <p:spPr bwMode="auto">
            <a:xfrm flipH="1">
              <a:off x="8753" y="1831"/>
              <a:ext cx="51" cy="89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5" name="Freeform 888"/>
            <p:cNvSpPr>
              <a:spLocks/>
            </p:cNvSpPr>
            <p:nvPr/>
          </p:nvSpPr>
          <p:spPr bwMode="auto">
            <a:xfrm flipH="1">
              <a:off x="8759" y="1818"/>
              <a:ext cx="48" cy="39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6" name="Freeform 889"/>
            <p:cNvSpPr>
              <a:spLocks/>
            </p:cNvSpPr>
            <p:nvPr/>
          </p:nvSpPr>
          <p:spPr bwMode="auto">
            <a:xfrm flipH="1">
              <a:off x="8757" y="1817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7" name="Freeform 890"/>
            <p:cNvSpPr>
              <a:spLocks/>
            </p:cNvSpPr>
            <p:nvPr/>
          </p:nvSpPr>
          <p:spPr bwMode="auto">
            <a:xfrm flipH="1">
              <a:off x="8783" y="1819"/>
              <a:ext cx="25" cy="29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8" name="Freeform 891"/>
            <p:cNvSpPr>
              <a:spLocks/>
            </p:cNvSpPr>
            <p:nvPr/>
          </p:nvSpPr>
          <p:spPr bwMode="auto">
            <a:xfrm flipH="1">
              <a:off x="8773" y="1832"/>
              <a:ext cx="27" cy="10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9" name="Freeform 892"/>
            <p:cNvSpPr>
              <a:spLocks/>
            </p:cNvSpPr>
            <p:nvPr/>
          </p:nvSpPr>
          <p:spPr bwMode="auto">
            <a:xfrm flipH="1">
              <a:off x="8762" y="1836"/>
              <a:ext cx="11" cy="20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0" name="Freeform 893"/>
            <p:cNvSpPr>
              <a:spLocks/>
            </p:cNvSpPr>
            <p:nvPr/>
          </p:nvSpPr>
          <p:spPr bwMode="auto">
            <a:xfrm flipH="1">
              <a:off x="8777" y="1845"/>
              <a:ext cx="8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1" name="Freeform 894"/>
            <p:cNvSpPr>
              <a:spLocks/>
            </p:cNvSpPr>
            <p:nvPr/>
          </p:nvSpPr>
          <p:spPr bwMode="auto">
            <a:xfrm flipH="1">
              <a:off x="8781" y="1848"/>
              <a:ext cx="11" cy="26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2" name="Freeform 895"/>
            <p:cNvSpPr>
              <a:spLocks/>
            </p:cNvSpPr>
            <p:nvPr/>
          </p:nvSpPr>
          <p:spPr bwMode="auto">
            <a:xfrm flipH="1">
              <a:off x="8795" y="1848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3" name="Freeform 896"/>
            <p:cNvSpPr>
              <a:spLocks/>
            </p:cNvSpPr>
            <p:nvPr/>
          </p:nvSpPr>
          <p:spPr bwMode="auto">
            <a:xfrm flipH="1">
              <a:off x="8779" y="1853"/>
              <a:ext cx="6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4" name="Freeform 897"/>
            <p:cNvSpPr>
              <a:spLocks/>
            </p:cNvSpPr>
            <p:nvPr/>
          </p:nvSpPr>
          <p:spPr bwMode="auto">
            <a:xfrm flipH="1">
              <a:off x="8792" y="1855"/>
              <a:ext cx="6" cy="6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5" name="Freeform 898"/>
            <p:cNvSpPr>
              <a:spLocks/>
            </p:cNvSpPr>
            <p:nvPr/>
          </p:nvSpPr>
          <p:spPr bwMode="auto">
            <a:xfrm flipH="1">
              <a:off x="8796" y="1876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6" name="Freeform 899"/>
            <p:cNvSpPr>
              <a:spLocks/>
            </p:cNvSpPr>
            <p:nvPr/>
          </p:nvSpPr>
          <p:spPr bwMode="auto">
            <a:xfrm flipH="1">
              <a:off x="8779" y="1878"/>
              <a:ext cx="7" cy="5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7" name="Freeform 900"/>
            <p:cNvSpPr>
              <a:spLocks/>
            </p:cNvSpPr>
            <p:nvPr/>
          </p:nvSpPr>
          <p:spPr bwMode="auto">
            <a:xfrm flipH="1">
              <a:off x="8752" y="1882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8" name="Freeform 901"/>
            <p:cNvSpPr>
              <a:spLocks/>
            </p:cNvSpPr>
            <p:nvPr/>
          </p:nvSpPr>
          <p:spPr bwMode="auto">
            <a:xfrm flipH="1">
              <a:off x="8752" y="1890"/>
              <a:ext cx="6" cy="23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9" name="Freeform 902"/>
            <p:cNvSpPr>
              <a:spLocks/>
            </p:cNvSpPr>
            <p:nvPr/>
          </p:nvSpPr>
          <p:spPr bwMode="auto">
            <a:xfrm flipH="1">
              <a:off x="8740" y="1897"/>
              <a:ext cx="11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0" name="Freeform 903"/>
            <p:cNvSpPr>
              <a:spLocks/>
            </p:cNvSpPr>
            <p:nvPr/>
          </p:nvSpPr>
          <p:spPr bwMode="auto">
            <a:xfrm flipH="1">
              <a:off x="8796" y="1903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1" name="Freeform 904"/>
            <p:cNvSpPr>
              <a:spLocks/>
            </p:cNvSpPr>
            <p:nvPr/>
          </p:nvSpPr>
          <p:spPr bwMode="auto">
            <a:xfrm flipH="1">
              <a:off x="8796" y="1913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2" name="Freeform 905"/>
            <p:cNvSpPr>
              <a:spLocks/>
            </p:cNvSpPr>
            <p:nvPr/>
          </p:nvSpPr>
          <p:spPr bwMode="auto">
            <a:xfrm flipH="1">
              <a:off x="8754" y="1914"/>
              <a:ext cx="13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3" name="Freeform 906"/>
            <p:cNvSpPr>
              <a:spLocks/>
            </p:cNvSpPr>
            <p:nvPr/>
          </p:nvSpPr>
          <p:spPr bwMode="auto">
            <a:xfrm flipH="1">
              <a:off x="8747" y="1922"/>
              <a:ext cx="19" cy="33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4" name="Freeform 907"/>
            <p:cNvSpPr>
              <a:spLocks/>
            </p:cNvSpPr>
            <p:nvPr/>
          </p:nvSpPr>
          <p:spPr bwMode="auto">
            <a:xfrm flipH="1">
              <a:off x="8774" y="1923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5" name="Freeform 908"/>
            <p:cNvSpPr>
              <a:spLocks/>
            </p:cNvSpPr>
            <p:nvPr/>
          </p:nvSpPr>
          <p:spPr bwMode="auto">
            <a:xfrm flipH="1">
              <a:off x="8776" y="1928"/>
              <a:ext cx="2" cy="1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6" name="Freeform 909"/>
            <p:cNvSpPr>
              <a:spLocks/>
            </p:cNvSpPr>
            <p:nvPr/>
          </p:nvSpPr>
          <p:spPr bwMode="auto">
            <a:xfrm flipH="1">
              <a:off x="8751" y="1935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7" name="Freeform 910"/>
            <p:cNvSpPr>
              <a:spLocks/>
            </p:cNvSpPr>
            <p:nvPr/>
          </p:nvSpPr>
          <p:spPr bwMode="auto">
            <a:xfrm flipH="1">
              <a:off x="8776" y="1935"/>
              <a:ext cx="2" cy="2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8" name="Freeform 911"/>
            <p:cNvSpPr>
              <a:spLocks/>
            </p:cNvSpPr>
            <p:nvPr/>
          </p:nvSpPr>
          <p:spPr bwMode="auto">
            <a:xfrm flipH="1">
              <a:off x="8776" y="1942"/>
              <a:ext cx="2" cy="3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9" name="Freeform 912"/>
            <p:cNvSpPr>
              <a:spLocks/>
            </p:cNvSpPr>
            <p:nvPr/>
          </p:nvSpPr>
          <p:spPr bwMode="auto">
            <a:xfrm flipH="1">
              <a:off x="8777" y="1945"/>
              <a:ext cx="1" cy="3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0" name="Freeform 913"/>
            <p:cNvSpPr>
              <a:spLocks/>
            </p:cNvSpPr>
            <p:nvPr/>
          </p:nvSpPr>
          <p:spPr bwMode="auto">
            <a:xfrm flipH="1">
              <a:off x="8776" y="1949"/>
              <a:ext cx="2" cy="1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1" name="Freeform 914"/>
            <p:cNvSpPr>
              <a:spLocks/>
            </p:cNvSpPr>
            <p:nvPr/>
          </p:nvSpPr>
          <p:spPr bwMode="auto">
            <a:xfrm flipH="1">
              <a:off x="8784" y="1905"/>
              <a:ext cx="8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2" name="Freeform 915"/>
            <p:cNvSpPr>
              <a:spLocks/>
            </p:cNvSpPr>
            <p:nvPr/>
          </p:nvSpPr>
          <p:spPr bwMode="auto">
            <a:xfrm flipH="1">
              <a:off x="9008" y="2028"/>
              <a:ext cx="29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3" name="Freeform 916"/>
            <p:cNvSpPr>
              <a:spLocks/>
            </p:cNvSpPr>
            <p:nvPr/>
          </p:nvSpPr>
          <p:spPr bwMode="auto">
            <a:xfrm flipH="1">
              <a:off x="8996" y="2023"/>
              <a:ext cx="121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4" name="Freeform 917"/>
            <p:cNvSpPr>
              <a:spLocks/>
            </p:cNvSpPr>
            <p:nvPr/>
          </p:nvSpPr>
          <p:spPr bwMode="auto">
            <a:xfrm flipH="1">
              <a:off x="8883" y="2028"/>
              <a:ext cx="29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5" name="Freeform 918"/>
            <p:cNvSpPr>
              <a:spLocks/>
            </p:cNvSpPr>
            <p:nvPr/>
          </p:nvSpPr>
          <p:spPr bwMode="auto">
            <a:xfrm flipH="1">
              <a:off x="8871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6" name="Freeform 919"/>
            <p:cNvSpPr>
              <a:spLocks/>
            </p:cNvSpPr>
            <p:nvPr/>
          </p:nvSpPr>
          <p:spPr bwMode="auto">
            <a:xfrm flipH="1">
              <a:off x="8767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7" name="Freeform 920"/>
            <p:cNvSpPr>
              <a:spLocks/>
            </p:cNvSpPr>
            <p:nvPr/>
          </p:nvSpPr>
          <p:spPr bwMode="auto">
            <a:xfrm flipH="1">
              <a:off x="8756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8" name="Freeform 921"/>
            <p:cNvSpPr>
              <a:spLocks/>
            </p:cNvSpPr>
            <p:nvPr/>
          </p:nvSpPr>
          <p:spPr bwMode="auto">
            <a:xfrm flipH="1">
              <a:off x="8641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9" name="Freeform 922"/>
            <p:cNvSpPr>
              <a:spLocks/>
            </p:cNvSpPr>
            <p:nvPr/>
          </p:nvSpPr>
          <p:spPr bwMode="auto">
            <a:xfrm flipH="1">
              <a:off x="8630" y="2023"/>
              <a:ext cx="121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60" name="Freeform 923"/>
            <p:cNvSpPr>
              <a:spLocks/>
            </p:cNvSpPr>
            <p:nvPr/>
          </p:nvSpPr>
          <p:spPr bwMode="auto">
            <a:xfrm flipH="1">
              <a:off x="8631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61" name="Freeform 924"/>
            <p:cNvSpPr>
              <a:spLocks/>
            </p:cNvSpPr>
            <p:nvPr/>
          </p:nvSpPr>
          <p:spPr bwMode="auto">
            <a:xfrm flipH="1">
              <a:off x="8620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962" name="Group 925"/>
            <p:cNvGrpSpPr>
              <a:grpSpLocks/>
            </p:cNvGrpSpPr>
            <p:nvPr/>
          </p:nvGrpSpPr>
          <p:grpSpPr bwMode="auto">
            <a:xfrm flipH="1">
              <a:off x="8573" y="2163"/>
              <a:ext cx="120" cy="17"/>
              <a:chOff x="8844" y="5575"/>
              <a:chExt cx="368" cy="40"/>
            </a:xfrm>
          </p:grpSpPr>
          <p:sp>
            <p:nvSpPr>
              <p:cNvPr id="963" name="Freeform 926"/>
              <p:cNvSpPr>
                <a:spLocks/>
              </p:cNvSpPr>
              <p:nvPr/>
            </p:nvSpPr>
            <p:spPr bwMode="auto">
              <a:xfrm>
                <a:off x="9088" y="5586"/>
                <a:ext cx="89" cy="12"/>
              </a:xfrm>
              <a:custGeom>
                <a:avLst/>
                <a:gdLst>
                  <a:gd name="T0" fmla="*/ 0 w 532"/>
                  <a:gd name="T1" fmla="*/ 0 h 87"/>
                  <a:gd name="T2" fmla="*/ 0 w 532"/>
                  <a:gd name="T3" fmla="*/ 0 h 87"/>
                  <a:gd name="T4" fmla="*/ 0 w 532"/>
                  <a:gd name="T5" fmla="*/ 0 h 87"/>
                  <a:gd name="T6" fmla="*/ 0 w 532"/>
                  <a:gd name="T7" fmla="*/ 0 h 87"/>
                  <a:gd name="T8" fmla="*/ 0 w 532"/>
                  <a:gd name="T9" fmla="*/ 0 h 87"/>
                  <a:gd name="T10" fmla="*/ 0 w 532"/>
                  <a:gd name="T11" fmla="*/ 0 h 87"/>
                  <a:gd name="T12" fmla="*/ 0 w 532"/>
                  <a:gd name="T13" fmla="*/ 0 h 87"/>
                  <a:gd name="T14" fmla="*/ 0 w 532"/>
                  <a:gd name="T15" fmla="*/ 0 h 87"/>
                  <a:gd name="T16" fmla="*/ 0 w 532"/>
                  <a:gd name="T17" fmla="*/ 0 h 87"/>
                  <a:gd name="T18" fmla="*/ 0 w 532"/>
                  <a:gd name="T19" fmla="*/ 0 h 87"/>
                  <a:gd name="T20" fmla="*/ 0 w 532"/>
                  <a:gd name="T21" fmla="*/ 0 h 87"/>
                  <a:gd name="T22" fmla="*/ 0 w 532"/>
                  <a:gd name="T23" fmla="*/ 0 h 87"/>
                  <a:gd name="T24" fmla="*/ 0 w 532"/>
                  <a:gd name="T25" fmla="*/ 0 h 87"/>
                  <a:gd name="T26" fmla="*/ 0 w 532"/>
                  <a:gd name="T27" fmla="*/ 0 h 87"/>
                  <a:gd name="T28" fmla="*/ 0 w 532"/>
                  <a:gd name="T29" fmla="*/ 0 h 87"/>
                  <a:gd name="T30" fmla="*/ 0 w 532"/>
                  <a:gd name="T31" fmla="*/ 0 h 87"/>
                  <a:gd name="T32" fmla="*/ 0 w 532"/>
                  <a:gd name="T33" fmla="*/ 0 h 87"/>
                  <a:gd name="T34" fmla="*/ 0 w 532"/>
                  <a:gd name="T35" fmla="*/ 0 h 87"/>
                  <a:gd name="T36" fmla="*/ 0 w 532"/>
                  <a:gd name="T37" fmla="*/ 0 h 87"/>
                  <a:gd name="T38" fmla="*/ 0 w 532"/>
                  <a:gd name="T39" fmla="*/ 0 h 87"/>
                  <a:gd name="T40" fmla="*/ 0 w 532"/>
                  <a:gd name="T41" fmla="*/ 0 h 87"/>
                  <a:gd name="T42" fmla="*/ 0 w 532"/>
                  <a:gd name="T43" fmla="*/ 0 h 87"/>
                  <a:gd name="T44" fmla="*/ 0 w 532"/>
                  <a:gd name="T45" fmla="*/ 0 h 87"/>
                  <a:gd name="T46" fmla="*/ 0 w 532"/>
                  <a:gd name="T47" fmla="*/ 0 h 87"/>
                  <a:gd name="T48" fmla="*/ 0 w 532"/>
                  <a:gd name="T49" fmla="*/ 0 h 87"/>
                  <a:gd name="T50" fmla="*/ 0 w 532"/>
                  <a:gd name="T51" fmla="*/ 0 h 87"/>
                  <a:gd name="T52" fmla="*/ 0 w 532"/>
                  <a:gd name="T53" fmla="*/ 0 h 87"/>
                  <a:gd name="T54" fmla="*/ 0 w 532"/>
                  <a:gd name="T55" fmla="*/ 0 h 87"/>
                  <a:gd name="T56" fmla="*/ 0 w 532"/>
                  <a:gd name="T57" fmla="*/ 0 h 87"/>
                  <a:gd name="T58" fmla="*/ 0 w 532"/>
                  <a:gd name="T59" fmla="*/ 0 h 87"/>
                  <a:gd name="T60" fmla="*/ 0 w 532"/>
                  <a:gd name="T61" fmla="*/ 0 h 87"/>
                  <a:gd name="T62" fmla="*/ 0 w 532"/>
                  <a:gd name="T63" fmla="*/ 0 h 87"/>
                  <a:gd name="T64" fmla="*/ 0 w 532"/>
                  <a:gd name="T65" fmla="*/ 0 h 87"/>
                  <a:gd name="T66" fmla="*/ 0 w 532"/>
                  <a:gd name="T67" fmla="*/ 0 h 87"/>
                  <a:gd name="T68" fmla="*/ 0 w 532"/>
                  <a:gd name="T69" fmla="*/ 0 h 87"/>
                  <a:gd name="T70" fmla="*/ 0 w 532"/>
                  <a:gd name="T71" fmla="*/ 0 h 87"/>
                  <a:gd name="T72" fmla="*/ 0 w 532"/>
                  <a:gd name="T73" fmla="*/ 0 h 87"/>
                  <a:gd name="T74" fmla="*/ 0 w 532"/>
                  <a:gd name="T75" fmla="*/ 0 h 87"/>
                  <a:gd name="T76" fmla="*/ 0 w 532"/>
                  <a:gd name="T77" fmla="*/ 0 h 87"/>
                  <a:gd name="T78" fmla="*/ 0 w 532"/>
                  <a:gd name="T79" fmla="*/ 0 h 87"/>
                  <a:gd name="T80" fmla="*/ 0 w 532"/>
                  <a:gd name="T81" fmla="*/ 0 h 87"/>
                  <a:gd name="T82" fmla="*/ 0 w 532"/>
                  <a:gd name="T83" fmla="*/ 0 h 87"/>
                  <a:gd name="T84" fmla="*/ 0 w 532"/>
                  <a:gd name="T85" fmla="*/ 0 h 87"/>
                  <a:gd name="T86" fmla="*/ 0 w 532"/>
                  <a:gd name="T87" fmla="*/ 0 h 87"/>
                  <a:gd name="T88" fmla="*/ 0 w 532"/>
                  <a:gd name="T89" fmla="*/ 0 h 87"/>
                  <a:gd name="T90" fmla="*/ 0 w 532"/>
                  <a:gd name="T91" fmla="*/ 0 h 87"/>
                  <a:gd name="T92" fmla="*/ 0 w 532"/>
                  <a:gd name="T93" fmla="*/ 0 h 87"/>
                  <a:gd name="T94" fmla="*/ 0 w 532"/>
                  <a:gd name="T95" fmla="*/ 0 h 87"/>
                  <a:gd name="T96" fmla="*/ 0 w 532"/>
                  <a:gd name="T97" fmla="*/ 0 h 87"/>
                  <a:gd name="T98" fmla="*/ 0 w 532"/>
                  <a:gd name="T99" fmla="*/ 0 h 87"/>
                  <a:gd name="T100" fmla="*/ 0 w 532"/>
                  <a:gd name="T101" fmla="*/ 0 h 87"/>
                  <a:gd name="T102" fmla="*/ 0 w 532"/>
                  <a:gd name="T103" fmla="*/ 0 h 87"/>
                  <a:gd name="T104" fmla="*/ 0 w 532"/>
                  <a:gd name="T105" fmla="*/ 0 h 8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32"/>
                  <a:gd name="T160" fmla="*/ 0 h 87"/>
                  <a:gd name="T161" fmla="*/ 532 w 532"/>
                  <a:gd name="T162" fmla="*/ 87 h 8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32" h="87">
                    <a:moveTo>
                      <a:pt x="0" y="44"/>
                    </a:moveTo>
                    <a:lnTo>
                      <a:pt x="37" y="34"/>
                    </a:lnTo>
                    <a:lnTo>
                      <a:pt x="46" y="23"/>
                    </a:lnTo>
                    <a:lnTo>
                      <a:pt x="61" y="19"/>
                    </a:lnTo>
                    <a:lnTo>
                      <a:pt x="73" y="17"/>
                    </a:lnTo>
                    <a:lnTo>
                      <a:pt x="86" y="14"/>
                    </a:lnTo>
                    <a:lnTo>
                      <a:pt x="100" y="14"/>
                    </a:lnTo>
                    <a:lnTo>
                      <a:pt x="119" y="14"/>
                    </a:lnTo>
                    <a:lnTo>
                      <a:pt x="133" y="9"/>
                    </a:lnTo>
                    <a:lnTo>
                      <a:pt x="146" y="8"/>
                    </a:lnTo>
                    <a:lnTo>
                      <a:pt x="168" y="9"/>
                    </a:lnTo>
                    <a:lnTo>
                      <a:pt x="182" y="3"/>
                    </a:lnTo>
                    <a:lnTo>
                      <a:pt x="196" y="0"/>
                    </a:lnTo>
                    <a:lnTo>
                      <a:pt x="208" y="0"/>
                    </a:lnTo>
                    <a:lnTo>
                      <a:pt x="222" y="6"/>
                    </a:lnTo>
                    <a:lnTo>
                      <a:pt x="235" y="14"/>
                    </a:lnTo>
                    <a:lnTo>
                      <a:pt x="252" y="19"/>
                    </a:lnTo>
                    <a:lnTo>
                      <a:pt x="277" y="23"/>
                    </a:lnTo>
                    <a:lnTo>
                      <a:pt x="290" y="18"/>
                    </a:lnTo>
                    <a:lnTo>
                      <a:pt x="306" y="19"/>
                    </a:lnTo>
                    <a:lnTo>
                      <a:pt x="318" y="23"/>
                    </a:lnTo>
                    <a:lnTo>
                      <a:pt x="335" y="34"/>
                    </a:lnTo>
                    <a:lnTo>
                      <a:pt x="349" y="48"/>
                    </a:lnTo>
                    <a:lnTo>
                      <a:pt x="370" y="55"/>
                    </a:lnTo>
                    <a:lnTo>
                      <a:pt x="403" y="52"/>
                    </a:lnTo>
                    <a:lnTo>
                      <a:pt x="419" y="61"/>
                    </a:lnTo>
                    <a:lnTo>
                      <a:pt x="433" y="66"/>
                    </a:lnTo>
                    <a:lnTo>
                      <a:pt x="452" y="68"/>
                    </a:lnTo>
                    <a:lnTo>
                      <a:pt x="532" y="83"/>
                    </a:lnTo>
                    <a:lnTo>
                      <a:pt x="445" y="77"/>
                    </a:lnTo>
                    <a:lnTo>
                      <a:pt x="429" y="82"/>
                    </a:lnTo>
                    <a:lnTo>
                      <a:pt x="415" y="87"/>
                    </a:lnTo>
                    <a:lnTo>
                      <a:pt x="405" y="86"/>
                    </a:lnTo>
                    <a:lnTo>
                      <a:pt x="392" y="83"/>
                    </a:lnTo>
                    <a:lnTo>
                      <a:pt x="376" y="75"/>
                    </a:lnTo>
                    <a:lnTo>
                      <a:pt x="353" y="72"/>
                    </a:lnTo>
                    <a:lnTo>
                      <a:pt x="331" y="65"/>
                    </a:lnTo>
                    <a:lnTo>
                      <a:pt x="318" y="66"/>
                    </a:lnTo>
                    <a:lnTo>
                      <a:pt x="301" y="68"/>
                    </a:lnTo>
                    <a:lnTo>
                      <a:pt x="266" y="61"/>
                    </a:lnTo>
                    <a:lnTo>
                      <a:pt x="249" y="58"/>
                    </a:lnTo>
                    <a:lnTo>
                      <a:pt x="226" y="48"/>
                    </a:lnTo>
                    <a:lnTo>
                      <a:pt x="203" y="48"/>
                    </a:lnTo>
                    <a:lnTo>
                      <a:pt x="175" y="48"/>
                    </a:lnTo>
                    <a:lnTo>
                      <a:pt x="155" y="49"/>
                    </a:lnTo>
                    <a:lnTo>
                      <a:pt x="137" y="46"/>
                    </a:lnTo>
                    <a:lnTo>
                      <a:pt x="119" y="38"/>
                    </a:lnTo>
                    <a:lnTo>
                      <a:pt x="100" y="44"/>
                    </a:lnTo>
                    <a:lnTo>
                      <a:pt x="84" y="35"/>
                    </a:lnTo>
                    <a:lnTo>
                      <a:pt x="70" y="38"/>
                    </a:lnTo>
                    <a:lnTo>
                      <a:pt x="51" y="40"/>
                    </a:lnTo>
                    <a:lnTo>
                      <a:pt x="30" y="4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C4"/>
              </a:solidFill>
              <a:ln w="9525">
                <a:noFill/>
                <a:round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64" name="Freeform 927"/>
              <p:cNvSpPr>
                <a:spLocks/>
              </p:cNvSpPr>
              <p:nvPr/>
            </p:nvSpPr>
            <p:spPr bwMode="auto">
              <a:xfrm>
                <a:off x="8844" y="5575"/>
                <a:ext cx="368" cy="40"/>
              </a:xfrm>
              <a:custGeom>
                <a:avLst/>
                <a:gdLst>
                  <a:gd name="T0" fmla="*/ 0 w 2209"/>
                  <a:gd name="T1" fmla="*/ 0 h 278"/>
                  <a:gd name="T2" fmla="*/ 0 w 2209"/>
                  <a:gd name="T3" fmla="*/ 0 h 278"/>
                  <a:gd name="T4" fmla="*/ 0 w 2209"/>
                  <a:gd name="T5" fmla="*/ 0 h 278"/>
                  <a:gd name="T6" fmla="*/ 0 w 2209"/>
                  <a:gd name="T7" fmla="*/ 0 h 278"/>
                  <a:gd name="T8" fmla="*/ 0 w 2209"/>
                  <a:gd name="T9" fmla="*/ 0 h 278"/>
                  <a:gd name="T10" fmla="*/ 0 w 2209"/>
                  <a:gd name="T11" fmla="*/ 0 h 278"/>
                  <a:gd name="T12" fmla="*/ 0 w 2209"/>
                  <a:gd name="T13" fmla="*/ 0 h 278"/>
                  <a:gd name="T14" fmla="*/ 0 w 2209"/>
                  <a:gd name="T15" fmla="*/ 0 h 278"/>
                  <a:gd name="T16" fmla="*/ 0 w 2209"/>
                  <a:gd name="T17" fmla="*/ 0 h 278"/>
                  <a:gd name="T18" fmla="*/ 0 w 2209"/>
                  <a:gd name="T19" fmla="*/ 0 h 278"/>
                  <a:gd name="T20" fmla="*/ 0 w 2209"/>
                  <a:gd name="T21" fmla="*/ 0 h 278"/>
                  <a:gd name="T22" fmla="*/ 0 w 2209"/>
                  <a:gd name="T23" fmla="*/ 0 h 278"/>
                  <a:gd name="T24" fmla="*/ 0 w 2209"/>
                  <a:gd name="T25" fmla="*/ 0 h 278"/>
                  <a:gd name="T26" fmla="*/ 0 w 2209"/>
                  <a:gd name="T27" fmla="*/ 0 h 278"/>
                  <a:gd name="T28" fmla="*/ 0 w 2209"/>
                  <a:gd name="T29" fmla="*/ 0 h 278"/>
                  <a:gd name="T30" fmla="*/ 0 w 2209"/>
                  <a:gd name="T31" fmla="*/ 0 h 278"/>
                  <a:gd name="T32" fmla="*/ 0 w 2209"/>
                  <a:gd name="T33" fmla="*/ 0 h 278"/>
                  <a:gd name="T34" fmla="*/ 0 w 2209"/>
                  <a:gd name="T35" fmla="*/ 0 h 278"/>
                  <a:gd name="T36" fmla="*/ 0 w 2209"/>
                  <a:gd name="T37" fmla="*/ 0 h 278"/>
                  <a:gd name="T38" fmla="*/ 0 w 2209"/>
                  <a:gd name="T39" fmla="*/ 0 h 278"/>
                  <a:gd name="T40" fmla="*/ 0 w 2209"/>
                  <a:gd name="T41" fmla="*/ 0 h 278"/>
                  <a:gd name="T42" fmla="*/ 0 w 2209"/>
                  <a:gd name="T43" fmla="*/ 0 h 278"/>
                  <a:gd name="T44" fmla="*/ 0 w 2209"/>
                  <a:gd name="T45" fmla="*/ 0 h 278"/>
                  <a:gd name="T46" fmla="*/ 0 w 2209"/>
                  <a:gd name="T47" fmla="*/ 0 h 278"/>
                  <a:gd name="T48" fmla="*/ 0 w 2209"/>
                  <a:gd name="T49" fmla="*/ 0 h 278"/>
                  <a:gd name="T50" fmla="*/ 0 w 2209"/>
                  <a:gd name="T51" fmla="*/ 0 h 278"/>
                  <a:gd name="T52" fmla="*/ 0 w 2209"/>
                  <a:gd name="T53" fmla="*/ 0 h 278"/>
                  <a:gd name="T54" fmla="*/ 0 w 2209"/>
                  <a:gd name="T55" fmla="*/ 0 h 278"/>
                  <a:gd name="T56" fmla="*/ 0 w 2209"/>
                  <a:gd name="T57" fmla="*/ 0 h 278"/>
                  <a:gd name="T58" fmla="*/ 0 w 2209"/>
                  <a:gd name="T59" fmla="*/ 0 h 278"/>
                  <a:gd name="T60" fmla="*/ 0 w 2209"/>
                  <a:gd name="T61" fmla="*/ 0 h 278"/>
                  <a:gd name="T62" fmla="*/ 0 w 2209"/>
                  <a:gd name="T63" fmla="*/ 0 h 278"/>
                  <a:gd name="T64" fmla="*/ 0 w 2209"/>
                  <a:gd name="T65" fmla="*/ 0 h 278"/>
                  <a:gd name="T66" fmla="*/ 0 w 2209"/>
                  <a:gd name="T67" fmla="*/ 0 h 278"/>
                  <a:gd name="T68" fmla="*/ 0 w 2209"/>
                  <a:gd name="T69" fmla="*/ 0 h 278"/>
                  <a:gd name="T70" fmla="*/ 0 w 2209"/>
                  <a:gd name="T71" fmla="*/ 0 h 278"/>
                  <a:gd name="T72" fmla="*/ 0 w 2209"/>
                  <a:gd name="T73" fmla="*/ 0 h 278"/>
                  <a:gd name="T74" fmla="*/ 0 w 2209"/>
                  <a:gd name="T75" fmla="*/ 0 h 278"/>
                  <a:gd name="T76" fmla="*/ 0 w 2209"/>
                  <a:gd name="T77" fmla="*/ 0 h 278"/>
                  <a:gd name="T78" fmla="*/ 0 w 2209"/>
                  <a:gd name="T79" fmla="*/ 0 h 278"/>
                  <a:gd name="T80" fmla="*/ 0 w 2209"/>
                  <a:gd name="T81" fmla="*/ 0 h 278"/>
                  <a:gd name="T82" fmla="*/ 0 w 2209"/>
                  <a:gd name="T83" fmla="*/ 0 h 278"/>
                  <a:gd name="T84" fmla="*/ 0 w 2209"/>
                  <a:gd name="T85" fmla="*/ 0 h 278"/>
                  <a:gd name="T86" fmla="*/ 0 w 2209"/>
                  <a:gd name="T87" fmla="*/ 0 h 278"/>
                  <a:gd name="T88" fmla="*/ 0 w 2209"/>
                  <a:gd name="T89" fmla="*/ 0 h 278"/>
                  <a:gd name="T90" fmla="*/ 0 w 2209"/>
                  <a:gd name="T91" fmla="*/ 0 h 278"/>
                  <a:gd name="T92" fmla="*/ 0 w 2209"/>
                  <a:gd name="T93" fmla="*/ 0 h 278"/>
                  <a:gd name="T94" fmla="*/ 0 w 2209"/>
                  <a:gd name="T95" fmla="*/ 0 h 278"/>
                  <a:gd name="T96" fmla="*/ 0 w 2209"/>
                  <a:gd name="T97" fmla="*/ 0 h 278"/>
                  <a:gd name="T98" fmla="*/ 0 w 2209"/>
                  <a:gd name="T99" fmla="*/ 0 h 278"/>
                  <a:gd name="T100" fmla="*/ 0 w 2209"/>
                  <a:gd name="T101" fmla="*/ 0 h 278"/>
                  <a:gd name="T102" fmla="*/ 0 w 2209"/>
                  <a:gd name="T103" fmla="*/ 0 h 278"/>
                  <a:gd name="T104" fmla="*/ 0 w 2209"/>
                  <a:gd name="T105" fmla="*/ 0 h 278"/>
                  <a:gd name="T106" fmla="*/ 0 w 2209"/>
                  <a:gd name="T107" fmla="*/ 0 h 278"/>
                  <a:gd name="T108" fmla="*/ 0 w 2209"/>
                  <a:gd name="T109" fmla="*/ 0 h 27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209"/>
                  <a:gd name="T166" fmla="*/ 0 h 278"/>
                  <a:gd name="T167" fmla="*/ 2209 w 2209"/>
                  <a:gd name="T168" fmla="*/ 278 h 27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209" h="278">
                    <a:moveTo>
                      <a:pt x="414" y="0"/>
                    </a:moveTo>
                    <a:lnTo>
                      <a:pt x="396" y="6"/>
                    </a:lnTo>
                    <a:lnTo>
                      <a:pt x="382" y="10"/>
                    </a:lnTo>
                    <a:lnTo>
                      <a:pt x="371" y="18"/>
                    </a:lnTo>
                    <a:lnTo>
                      <a:pt x="364" y="25"/>
                    </a:lnTo>
                    <a:lnTo>
                      <a:pt x="359" y="36"/>
                    </a:lnTo>
                    <a:lnTo>
                      <a:pt x="341" y="37"/>
                    </a:lnTo>
                    <a:lnTo>
                      <a:pt x="330" y="41"/>
                    </a:lnTo>
                    <a:lnTo>
                      <a:pt x="320" y="47"/>
                    </a:lnTo>
                    <a:lnTo>
                      <a:pt x="307" y="53"/>
                    </a:lnTo>
                    <a:lnTo>
                      <a:pt x="292" y="53"/>
                    </a:lnTo>
                    <a:lnTo>
                      <a:pt x="273" y="65"/>
                    </a:lnTo>
                    <a:lnTo>
                      <a:pt x="251" y="54"/>
                    </a:lnTo>
                    <a:lnTo>
                      <a:pt x="264" y="78"/>
                    </a:lnTo>
                    <a:lnTo>
                      <a:pt x="243" y="78"/>
                    </a:lnTo>
                    <a:lnTo>
                      <a:pt x="217" y="79"/>
                    </a:lnTo>
                    <a:lnTo>
                      <a:pt x="197" y="73"/>
                    </a:lnTo>
                    <a:lnTo>
                      <a:pt x="174" y="87"/>
                    </a:lnTo>
                    <a:lnTo>
                      <a:pt x="153" y="78"/>
                    </a:lnTo>
                    <a:lnTo>
                      <a:pt x="148" y="79"/>
                    </a:lnTo>
                    <a:lnTo>
                      <a:pt x="142" y="85"/>
                    </a:lnTo>
                    <a:lnTo>
                      <a:pt x="135" y="92"/>
                    </a:lnTo>
                    <a:lnTo>
                      <a:pt x="130" y="101"/>
                    </a:lnTo>
                    <a:lnTo>
                      <a:pt x="122" y="108"/>
                    </a:lnTo>
                    <a:lnTo>
                      <a:pt x="117" y="112"/>
                    </a:lnTo>
                    <a:lnTo>
                      <a:pt x="103" y="112"/>
                    </a:lnTo>
                    <a:lnTo>
                      <a:pt x="88" y="112"/>
                    </a:lnTo>
                    <a:lnTo>
                      <a:pt x="81" y="119"/>
                    </a:lnTo>
                    <a:lnTo>
                      <a:pt x="71" y="127"/>
                    </a:lnTo>
                    <a:lnTo>
                      <a:pt x="61" y="127"/>
                    </a:lnTo>
                    <a:lnTo>
                      <a:pt x="48" y="128"/>
                    </a:lnTo>
                    <a:lnTo>
                      <a:pt x="30" y="128"/>
                    </a:lnTo>
                    <a:lnTo>
                      <a:pt x="14" y="136"/>
                    </a:lnTo>
                    <a:lnTo>
                      <a:pt x="0" y="155"/>
                    </a:lnTo>
                    <a:lnTo>
                      <a:pt x="12" y="154"/>
                    </a:lnTo>
                    <a:lnTo>
                      <a:pt x="30" y="147"/>
                    </a:lnTo>
                    <a:lnTo>
                      <a:pt x="49" y="146"/>
                    </a:lnTo>
                    <a:lnTo>
                      <a:pt x="63" y="147"/>
                    </a:lnTo>
                    <a:lnTo>
                      <a:pt x="75" y="155"/>
                    </a:lnTo>
                    <a:lnTo>
                      <a:pt x="89" y="159"/>
                    </a:lnTo>
                    <a:lnTo>
                      <a:pt x="103" y="154"/>
                    </a:lnTo>
                    <a:lnTo>
                      <a:pt x="118" y="147"/>
                    </a:lnTo>
                    <a:lnTo>
                      <a:pt x="132" y="143"/>
                    </a:lnTo>
                    <a:lnTo>
                      <a:pt x="144" y="143"/>
                    </a:lnTo>
                    <a:lnTo>
                      <a:pt x="153" y="154"/>
                    </a:lnTo>
                    <a:lnTo>
                      <a:pt x="162" y="163"/>
                    </a:lnTo>
                    <a:lnTo>
                      <a:pt x="177" y="163"/>
                    </a:lnTo>
                    <a:lnTo>
                      <a:pt x="190" y="160"/>
                    </a:lnTo>
                    <a:lnTo>
                      <a:pt x="206" y="154"/>
                    </a:lnTo>
                    <a:lnTo>
                      <a:pt x="220" y="150"/>
                    </a:lnTo>
                    <a:lnTo>
                      <a:pt x="234" y="159"/>
                    </a:lnTo>
                    <a:lnTo>
                      <a:pt x="248" y="168"/>
                    </a:lnTo>
                    <a:lnTo>
                      <a:pt x="262" y="172"/>
                    </a:lnTo>
                    <a:lnTo>
                      <a:pt x="275" y="176"/>
                    </a:lnTo>
                    <a:lnTo>
                      <a:pt x="294" y="178"/>
                    </a:lnTo>
                    <a:lnTo>
                      <a:pt x="312" y="180"/>
                    </a:lnTo>
                    <a:lnTo>
                      <a:pt x="330" y="178"/>
                    </a:lnTo>
                    <a:lnTo>
                      <a:pt x="350" y="173"/>
                    </a:lnTo>
                    <a:lnTo>
                      <a:pt x="341" y="156"/>
                    </a:lnTo>
                    <a:lnTo>
                      <a:pt x="343" y="146"/>
                    </a:lnTo>
                    <a:lnTo>
                      <a:pt x="353" y="141"/>
                    </a:lnTo>
                    <a:lnTo>
                      <a:pt x="355" y="152"/>
                    </a:lnTo>
                    <a:lnTo>
                      <a:pt x="366" y="163"/>
                    </a:lnTo>
                    <a:lnTo>
                      <a:pt x="378" y="168"/>
                    </a:lnTo>
                    <a:lnTo>
                      <a:pt x="390" y="172"/>
                    </a:lnTo>
                    <a:lnTo>
                      <a:pt x="405" y="178"/>
                    </a:lnTo>
                    <a:lnTo>
                      <a:pt x="420" y="181"/>
                    </a:lnTo>
                    <a:lnTo>
                      <a:pt x="442" y="185"/>
                    </a:lnTo>
                    <a:lnTo>
                      <a:pt x="456" y="182"/>
                    </a:lnTo>
                    <a:lnTo>
                      <a:pt x="473" y="185"/>
                    </a:lnTo>
                    <a:lnTo>
                      <a:pt x="501" y="192"/>
                    </a:lnTo>
                    <a:lnTo>
                      <a:pt x="492" y="199"/>
                    </a:lnTo>
                    <a:lnTo>
                      <a:pt x="479" y="208"/>
                    </a:lnTo>
                    <a:lnTo>
                      <a:pt x="455" y="224"/>
                    </a:lnTo>
                    <a:lnTo>
                      <a:pt x="470" y="225"/>
                    </a:lnTo>
                    <a:lnTo>
                      <a:pt x="484" y="228"/>
                    </a:lnTo>
                    <a:lnTo>
                      <a:pt x="503" y="232"/>
                    </a:lnTo>
                    <a:lnTo>
                      <a:pt x="524" y="235"/>
                    </a:lnTo>
                    <a:lnTo>
                      <a:pt x="535" y="233"/>
                    </a:lnTo>
                    <a:lnTo>
                      <a:pt x="545" y="225"/>
                    </a:lnTo>
                    <a:lnTo>
                      <a:pt x="557" y="221"/>
                    </a:lnTo>
                    <a:lnTo>
                      <a:pt x="575" y="220"/>
                    </a:lnTo>
                    <a:lnTo>
                      <a:pt x="598" y="219"/>
                    </a:lnTo>
                    <a:lnTo>
                      <a:pt x="614" y="208"/>
                    </a:lnTo>
                    <a:lnTo>
                      <a:pt x="636" y="201"/>
                    </a:lnTo>
                    <a:lnTo>
                      <a:pt x="654" y="195"/>
                    </a:lnTo>
                    <a:lnTo>
                      <a:pt x="667" y="196"/>
                    </a:lnTo>
                    <a:lnTo>
                      <a:pt x="711" y="198"/>
                    </a:lnTo>
                    <a:lnTo>
                      <a:pt x="746" y="203"/>
                    </a:lnTo>
                    <a:lnTo>
                      <a:pt x="769" y="203"/>
                    </a:lnTo>
                    <a:lnTo>
                      <a:pt x="787" y="205"/>
                    </a:lnTo>
                    <a:lnTo>
                      <a:pt x="818" y="223"/>
                    </a:lnTo>
                    <a:lnTo>
                      <a:pt x="833" y="223"/>
                    </a:lnTo>
                    <a:lnTo>
                      <a:pt x="851" y="219"/>
                    </a:lnTo>
                    <a:lnTo>
                      <a:pt x="869" y="212"/>
                    </a:lnTo>
                    <a:lnTo>
                      <a:pt x="884" y="208"/>
                    </a:lnTo>
                    <a:lnTo>
                      <a:pt x="937" y="203"/>
                    </a:lnTo>
                    <a:lnTo>
                      <a:pt x="973" y="201"/>
                    </a:lnTo>
                    <a:lnTo>
                      <a:pt x="996" y="198"/>
                    </a:lnTo>
                    <a:lnTo>
                      <a:pt x="1014" y="196"/>
                    </a:lnTo>
                    <a:lnTo>
                      <a:pt x="1032" y="194"/>
                    </a:lnTo>
                    <a:lnTo>
                      <a:pt x="1054" y="189"/>
                    </a:lnTo>
                    <a:lnTo>
                      <a:pt x="1069" y="185"/>
                    </a:lnTo>
                    <a:lnTo>
                      <a:pt x="1092" y="177"/>
                    </a:lnTo>
                    <a:lnTo>
                      <a:pt x="1105" y="186"/>
                    </a:lnTo>
                    <a:lnTo>
                      <a:pt x="1112" y="196"/>
                    </a:lnTo>
                    <a:lnTo>
                      <a:pt x="1104" y="207"/>
                    </a:lnTo>
                    <a:lnTo>
                      <a:pt x="1088" y="214"/>
                    </a:lnTo>
                    <a:lnTo>
                      <a:pt x="1107" y="214"/>
                    </a:lnTo>
                    <a:lnTo>
                      <a:pt x="1097" y="223"/>
                    </a:lnTo>
                    <a:lnTo>
                      <a:pt x="1082" y="232"/>
                    </a:lnTo>
                    <a:lnTo>
                      <a:pt x="1060" y="244"/>
                    </a:lnTo>
                    <a:lnTo>
                      <a:pt x="1041" y="252"/>
                    </a:lnTo>
                    <a:lnTo>
                      <a:pt x="1065" y="248"/>
                    </a:lnTo>
                    <a:lnTo>
                      <a:pt x="1087" y="244"/>
                    </a:lnTo>
                    <a:lnTo>
                      <a:pt x="1107" y="237"/>
                    </a:lnTo>
                    <a:lnTo>
                      <a:pt x="1121" y="230"/>
                    </a:lnTo>
                    <a:lnTo>
                      <a:pt x="1128" y="228"/>
                    </a:lnTo>
                    <a:lnTo>
                      <a:pt x="1139" y="225"/>
                    </a:lnTo>
                    <a:lnTo>
                      <a:pt x="1153" y="225"/>
                    </a:lnTo>
                    <a:lnTo>
                      <a:pt x="1171" y="228"/>
                    </a:lnTo>
                    <a:lnTo>
                      <a:pt x="1185" y="232"/>
                    </a:lnTo>
                    <a:lnTo>
                      <a:pt x="1199" y="233"/>
                    </a:lnTo>
                    <a:lnTo>
                      <a:pt x="1218" y="232"/>
                    </a:lnTo>
                    <a:lnTo>
                      <a:pt x="1204" y="248"/>
                    </a:lnTo>
                    <a:lnTo>
                      <a:pt x="1189" y="259"/>
                    </a:lnTo>
                    <a:lnTo>
                      <a:pt x="1172" y="267"/>
                    </a:lnTo>
                    <a:lnTo>
                      <a:pt x="1191" y="264"/>
                    </a:lnTo>
                    <a:lnTo>
                      <a:pt x="1210" y="261"/>
                    </a:lnTo>
                    <a:lnTo>
                      <a:pt x="1229" y="258"/>
                    </a:lnTo>
                    <a:lnTo>
                      <a:pt x="1245" y="253"/>
                    </a:lnTo>
                    <a:lnTo>
                      <a:pt x="1266" y="250"/>
                    </a:lnTo>
                    <a:lnTo>
                      <a:pt x="1290" y="247"/>
                    </a:lnTo>
                    <a:lnTo>
                      <a:pt x="1312" y="247"/>
                    </a:lnTo>
                    <a:lnTo>
                      <a:pt x="1329" y="241"/>
                    </a:lnTo>
                    <a:lnTo>
                      <a:pt x="1334" y="237"/>
                    </a:lnTo>
                    <a:lnTo>
                      <a:pt x="1340" y="232"/>
                    </a:lnTo>
                    <a:lnTo>
                      <a:pt x="1352" y="232"/>
                    </a:lnTo>
                    <a:lnTo>
                      <a:pt x="1374" y="238"/>
                    </a:lnTo>
                    <a:lnTo>
                      <a:pt x="1401" y="241"/>
                    </a:lnTo>
                    <a:lnTo>
                      <a:pt x="1426" y="247"/>
                    </a:lnTo>
                    <a:lnTo>
                      <a:pt x="1440" y="250"/>
                    </a:lnTo>
                    <a:lnTo>
                      <a:pt x="1464" y="250"/>
                    </a:lnTo>
                    <a:lnTo>
                      <a:pt x="1491" y="252"/>
                    </a:lnTo>
                    <a:lnTo>
                      <a:pt x="1512" y="256"/>
                    </a:lnTo>
                    <a:lnTo>
                      <a:pt x="1538" y="264"/>
                    </a:lnTo>
                    <a:lnTo>
                      <a:pt x="1559" y="269"/>
                    </a:lnTo>
                    <a:lnTo>
                      <a:pt x="1578" y="272"/>
                    </a:lnTo>
                    <a:lnTo>
                      <a:pt x="1596" y="269"/>
                    </a:lnTo>
                    <a:lnTo>
                      <a:pt x="1625" y="259"/>
                    </a:lnTo>
                    <a:lnTo>
                      <a:pt x="1649" y="264"/>
                    </a:lnTo>
                    <a:lnTo>
                      <a:pt x="1671" y="264"/>
                    </a:lnTo>
                    <a:lnTo>
                      <a:pt x="1694" y="264"/>
                    </a:lnTo>
                    <a:lnTo>
                      <a:pt x="1717" y="263"/>
                    </a:lnTo>
                    <a:lnTo>
                      <a:pt x="1748" y="255"/>
                    </a:lnTo>
                    <a:lnTo>
                      <a:pt x="1763" y="255"/>
                    </a:lnTo>
                    <a:lnTo>
                      <a:pt x="1780" y="253"/>
                    </a:lnTo>
                    <a:lnTo>
                      <a:pt x="1812" y="258"/>
                    </a:lnTo>
                    <a:lnTo>
                      <a:pt x="1829" y="261"/>
                    </a:lnTo>
                    <a:lnTo>
                      <a:pt x="1842" y="259"/>
                    </a:lnTo>
                    <a:lnTo>
                      <a:pt x="1861" y="256"/>
                    </a:lnTo>
                    <a:lnTo>
                      <a:pt x="1879" y="255"/>
                    </a:lnTo>
                    <a:lnTo>
                      <a:pt x="1893" y="255"/>
                    </a:lnTo>
                    <a:lnTo>
                      <a:pt x="1899" y="258"/>
                    </a:lnTo>
                    <a:lnTo>
                      <a:pt x="1899" y="269"/>
                    </a:lnTo>
                    <a:lnTo>
                      <a:pt x="1906" y="272"/>
                    </a:lnTo>
                    <a:lnTo>
                      <a:pt x="1917" y="272"/>
                    </a:lnTo>
                    <a:lnTo>
                      <a:pt x="1929" y="269"/>
                    </a:lnTo>
                    <a:lnTo>
                      <a:pt x="1939" y="259"/>
                    </a:lnTo>
                    <a:lnTo>
                      <a:pt x="1946" y="250"/>
                    </a:lnTo>
                    <a:lnTo>
                      <a:pt x="1953" y="246"/>
                    </a:lnTo>
                    <a:lnTo>
                      <a:pt x="1971" y="246"/>
                    </a:lnTo>
                    <a:lnTo>
                      <a:pt x="1985" y="246"/>
                    </a:lnTo>
                    <a:lnTo>
                      <a:pt x="2002" y="255"/>
                    </a:lnTo>
                    <a:lnTo>
                      <a:pt x="2016" y="261"/>
                    </a:lnTo>
                    <a:lnTo>
                      <a:pt x="2032" y="269"/>
                    </a:lnTo>
                    <a:lnTo>
                      <a:pt x="2043" y="270"/>
                    </a:lnTo>
                    <a:lnTo>
                      <a:pt x="2053" y="272"/>
                    </a:lnTo>
                    <a:lnTo>
                      <a:pt x="2064" y="272"/>
                    </a:lnTo>
                    <a:lnTo>
                      <a:pt x="2083" y="269"/>
                    </a:lnTo>
                    <a:lnTo>
                      <a:pt x="2145" y="278"/>
                    </a:lnTo>
                    <a:lnTo>
                      <a:pt x="2127" y="269"/>
                    </a:lnTo>
                    <a:lnTo>
                      <a:pt x="2115" y="264"/>
                    </a:lnTo>
                    <a:lnTo>
                      <a:pt x="2110" y="255"/>
                    </a:lnTo>
                    <a:lnTo>
                      <a:pt x="2115" y="248"/>
                    </a:lnTo>
                    <a:lnTo>
                      <a:pt x="2137" y="242"/>
                    </a:lnTo>
                    <a:lnTo>
                      <a:pt x="2152" y="238"/>
                    </a:lnTo>
                    <a:lnTo>
                      <a:pt x="2170" y="232"/>
                    </a:lnTo>
                    <a:lnTo>
                      <a:pt x="2185" y="223"/>
                    </a:lnTo>
                    <a:lnTo>
                      <a:pt x="2209" y="212"/>
                    </a:lnTo>
                    <a:lnTo>
                      <a:pt x="2174" y="212"/>
                    </a:lnTo>
                    <a:lnTo>
                      <a:pt x="2151" y="211"/>
                    </a:lnTo>
                    <a:lnTo>
                      <a:pt x="2129" y="207"/>
                    </a:lnTo>
                    <a:lnTo>
                      <a:pt x="2110" y="205"/>
                    </a:lnTo>
                    <a:lnTo>
                      <a:pt x="2098" y="205"/>
                    </a:lnTo>
                    <a:lnTo>
                      <a:pt x="2087" y="207"/>
                    </a:lnTo>
                    <a:lnTo>
                      <a:pt x="2077" y="208"/>
                    </a:lnTo>
                    <a:lnTo>
                      <a:pt x="2063" y="214"/>
                    </a:lnTo>
                    <a:lnTo>
                      <a:pt x="2051" y="219"/>
                    </a:lnTo>
                    <a:lnTo>
                      <a:pt x="2069" y="224"/>
                    </a:lnTo>
                    <a:lnTo>
                      <a:pt x="2083" y="232"/>
                    </a:lnTo>
                    <a:lnTo>
                      <a:pt x="2092" y="241"/>
                    </a:lnTo>
                    <a:lnTo>
                      <a:pt x="2096" y="250"/>
                    </a:lnTo>
                    <a:lnTo>
                      <a:pt x="2092" y="259"/>
                    </a:lnTo>
                    <a:lnTo>
                      <a:pt x="2078" y="256"/>
                    </a:lnTo>
                    <a:lnTo>
                      <a:pt x="2068" y="253"/>
                    </a:lnTo>
                    <a:lnTo>
                      <a:pt x="2060" y="246"/>
                    </a:lnTo>
                    <a:lnTo>
                      <a:pt x="2046" y="238"/>
                    </a:lnTo>
                    <a:lnTo>
                      <a:pt x="2029" y="235"/>
                    </a:lnTo>
                    <a:lnTo>
                      <a:pt x="2014" y="232"/>
                    </a:lnTo>
                    <a:lnTo>
                      <a:pt x="1993" y="235"/>
                    </a:lnTo>
                    <a:lnTo>
                      <a:pt x="1979" y="233"/>
                    </a:lnTo>
                    <a:lnTo>
                      <a:pt x="1967" y="232"/>
                    </a:lnTo>
                    <a:lnTo>
                      <a:pt x="1953" y="228"/>
                    </a:lnTo>
                    <a:lnTo>
                      <a:pt x="1938" y="221"/>
                    </a:lnTo>
                    <a:lnTo>
                      <a:pt x="1925" y="214"/>
                    </a:lnTo>
                    <a:lnTo>
                      <a:pt x="1913" y="208"/>
                    </a:lnTo>
                    <a:lnTo>
                      <a:pt x="1901" y="208"/>
                    </a:lnTo>
                    <a:lnTo>
                      <a:pt x="1890" y="214"/>
                    </a:lnTo>
                    <a:lnTo>
                      <a:pt x="1876" y="219"/>
                    </a:lnTo>
                    <a:lnTo>
                      <a:pt x="1862" y="219"/>
                    </a:lnTo>
                    <a:lnTo>
                      <a:pt x="1844" y="219"/>
                    </a:lnTo>
                    <a:lnTo>
                      <a:pt x="1829" y="215"/>
                    </a:lnTo>
                    <a:lnTo>
                      <a:pt x="1814" y="212"/>
                    </a:lnTo>
                    <a:lnTo>
                      <a:pt x="1800" y="211"/>
                    </a:lnTo>
                    <a:lnTo>
                      <a:pt x="1788" y="212"/>
                    </a:lnTo>
                    <a:lnTo>
                      <a:pt x="1771" y="214"/>
                    </a:lnTo>
                    <a:lnTo>
                      <a:pt x="1757" y="216"/>
                    </a:lnTo>
                    <a:lnTo>
                      <a:pt x="1740" y="214"/>
                    </a:lnTo>
                    <a:lnTo>
                      <a:pt x="1720" y="212"/>
                    </a:lnTo>
                    <a:lnTo>
                      <a:pt x="1699" y="211"/>
                    </a:lnTo>
                    <a:lnTo>
                      <a:pt x="1677" y="208"/>
                    </a:lnTo>
                    <a:lnTo>
                      <a:pt x="1662" y="204"/>
                    </a:lnTo>
                    <a:lnTo>
                      <a:pt x="1647" y="198"/>
                    </a:lnTo>
                    <a:lnTo>
                      <a:pt x="1634" y="192"/>
                    </a:lnTo>
                    <a:lnTo>
                      <a:pt x="1623" y="189"/>
                    </a:lnTo>
                    <a:lnTo>
                      <a:pt x="1613" y="189"/>
                    </a:lnTo>
                    <a:lnTo>
                      <a:pt x="1602" y="190"/>
                    </a:lnTo>
                    <a:lnTo>
                      <a:pt x="1573" y="195"/>
                    </a:lnTo>
                    <a:lnTo>
                      <a:pt x="1605" y="198"/>
                    </a:lnTo>
                    <a:lnTo>
                      <a:pt x="1597" y="208"/>
                    </a:lnTo>
                    <a:lnTo>
                      <a:pt x="1586" y="220"/>
                    </a:lnTo>
                    <a:lnTo>
                      <a:pt x="1574" y="221"/>
                    </a:lnTo>
                    <a:lnTo>
                      <a:pt x="1421" y="196"/>
                    </a:lnTo>
                    <a:lnTo>
                      <a:pt x="1412" y="192"/>
                    </a:lnTo>
                    <a:lnTo>
                      <a:pt x="1440" y="181"/>
                    </a:lnTo>
                    <a:lnTo>
                      <a:pt x="1420" y="177"/>
                    </a:lnTo>
                    <a:lnTo>
                      <a:pt x="1408" y="176"/>
                    </a:lnTo>
                    <a:lnTo>
                      <a:pt x="1398" y="168"/>
                    </a:lnTo>
                    <a:lnTo>
                      <a:pt x="1386" y="163"/>
                    </a:lnTo>
                    <a:lnTo>
                      <a:pt x="1371" y="167"/>
                    </a:lnTo>
                    <a:lnTo>
                      <a:pt x="1356" y="169"/>
                    </a:lnTo>
                    <a:lnTo>
                      <a:pt x="1342" y="176"/>
                    </a:lnTo>
                    <a:lnTo>
                      <a:pt x="1329" y="168"/>
                    </a:lnTo>
                    <a:lnTo>
                      <a:pt x="1315" y="155"/>
                    </a:lnTo>
                    <a:lnTo>
                      <a:pt x="1302" y="146"/>
                    </a:lnTo>
                    <a:lnTo>
                      <a:pt x="1288" y="141"/>
                    </a:lnTo>
                    <a:lnTo>
                      <a:pt x="1273" y="136"/>
                    </a:lnTo>
                    <a:lnTo>
                      <a:pt x="1258" y="134"/>
                    </a:lnTo>
                    <a:lnTo>
                      <a:pt x="1234" y="136"/>
                    </a:lnTo>
                    <a:lnTo>
                      <a:pt x="1214" y="138"/>
                    </a:lnTo>
                    <a:lnTo>
                      <a:pt x="1195" y="142"/>
                    </a:lnTo>
                    <a:lnTo>
                      <a:pt x="1172" y="145"/>
                    </a:lnTo>
                    <a:lnTo>
                      <a:pt x="1149" y="150"/>
                    </a:lnTo>
                    <a:lnTo>
                      <a:pt x="1130" y="152"/>
                    </a:lnTo>
                    <a:lnTo>
                      <a:pt x="1114" y="160"/>
                    </a:lnTo>
                    <a:lnTo>
                      <a:pt x="1097" y="164"/>
                    </a:lnTo>
                    <a:lnTo>
                      <a:pt x="1081" y="164"/>
                    </a:lnTo>
                    <a:lnTo>
                      <a:pt x="1064" y="169"/>
                    </a:lnTo>
                    <a:lnTo>
                      <a:pt x="1046" y="173"/>
                    </a:lnTo>
                    <a:lnTo>
                      <a:pt x="1028" y="178"/>
                    </a:lnTo>
                    <a:lnTo>
                      <a:pt x="1009" y="178"/>
                    </a:lnTo>
                    <a:lnTo>
                      <a:pt x="991" y="178"/>
                    </a:lnTo>
                    <a:lnTo>
                      <a:pt x="977" y="177"/>
                    </a:lnTo>
                    <a:lnTo>
                      <a:pt x="965" y="181"/>
                    </a:lnTo>
                    <a:lnTo>
                      <a:pt x="947" y="187"/>
                    </a:lnTo>
                    <a:lnTo>
                      <a:pt x="929" y="187"/>
                    </a:lnTo>
                    <a:lnTo>
                      <a:pt x="907" y="187"/>
                    </a:lnTo>
                    <a:lnTo>
                      <a:pt x="889" y="187"/>
                    </a:lnTo>
                    <a:lnTo>
                      <a:pt x="866" y="187"/>
                    </a:lnTo>
                    <a:lnTo>
                      <a:pt x="823" y="195"/>
                    </a:lnTo>
                    <a:lnTo>
                      <a:pt x="814" y="190"/>
                    </a:lnTo>
                    <a:lnTo>
                      <a:pt x="805" y="182"/>
                    </a:lnTo>
                    <a:lnTo>
                      <a:pt x="792" y="178"/>
                    </a:lnTo>
                    <a:lnTo>
                      <a:pt x="781" y="177"/>
                    </a:lnTo>
                    <a:lnTo>
                      <a:pt x="764" y="178"/>
                    </a:lnTo>
                    <a:lnTo>
                      <a:pt x="746" y="182"/>
                    </a:lnTo>
                    <a:lnTo>
                      <a:pt x="716" y="186"/>
                    </a:lnTo>
                    <a:lnTo>
                      <a:pt x="703" y="180"/>
                    </a:lnTo>
                    <a:lnTo>
                      <a:pt x="694" y="173"/>
                    </a:lnTo>
                    <a:lnTo>
                      <a:pt x="684" y="171"/>
                    </a:lnTo>
                    <a:lnTo>
                      <a:pt x="670" y="169"/>
                    </a:lnTo>
                    <a:lnTo>
                      <a:pt x="659" y="164"/>
                    </a:lnTo>
                    <a:lnTo>
                      <a:pt x="654" y="155"/>
                    </a:lnTo>
                    <a:lnTo>
                      <a:pt x="645" y="142"/>
                    </a:lnTo>
                    <a:lnTo>
                      <a:pt x="634" y="137"/>
                    </a:lnTo>
                    <a:lnTo>
                      <a:pt x="621" y="134"/>
                    </a:lnTo>
                    <a:lnTo>
                      <a:pt x="608" y="134"/>
                    </a:lnTo>
                    <a:lnTo>
                      <a:pt x="602" y="141"/>
                    </a:lnTo>
                    <a:lnTo>
                      <a:pt x="594" y="155"/>
                    </a:lnTo>
                    <a:lnTo>
                      <a:pt x="585" y="152"/>
                    </a:lnTo>
                    <a:lnTo>
                      <a:pt x="575" y="151"/>
                    </a:lnTo>
                    <a:lnTo>
                      <a:pt x="562" y="152"/>
                    </a:lnTo>
                    <a:lnTo>
                      <a:pt x="550" y="159"/>
                    </a:lnTo>
                    <a:lnTo>
                      <a:pt x="535" y="163"/>
                    </a:lnTo>
                    <a:lnTo>
                      <a:pt x="517" y="163"/>
                    </a:lnTo>
                    <a:lnTo>
                      <a:pt x="531" y="150"/>
                    </a:lnTo>
                    <a:lnTo>
                      <a:pt x="537" y="141"/>
                    </a:lnTo>
                    <a:lnTo>
                      <a:pt x="524" y="143"/>
                    </a:lnTo>
                    <a:lnTo>
                      <a:pt x="500" y="150"/>
                    </a:lnTo>
                    <a:lnTo>
                      <a:pt x="479" y="147"/>
                    </a:lnTo>
                    <a:lnTo>
                      <a:pt x="478" y="141"/>
                    </a:lnTo>
                    <a:lnTo>
                      <a:pt x="474" y="133"/>
                    </a:lnTo>
                    <a:lnTo>
                      <a:pt x="470" y="127"/>
                    </a:lnTo>
                    <a:lnTo>
                      <a:pt x="458" y="122"/>
                    </a:lnTo>
                    <a:lnTo>
                      <a:pt x="446" y="122"/>
                    </a:lnTo>
                    <a:lnTo>
                      <a:pt x="430" y="124"/>
                    </a:lnTo>
                    <a:lnTo>
                      <a:pt x="415" y="127"/>
                    </a:lnTo>
                    <a:lnTo>
                      <a:pt x="400" y="122"/>
                    </a:lnTo>
                    <a:lnTo>
                      <a:pt x="382" y="114"/>
                    </a:lnTo>
                    <a:lnTo>
                      <a:pt x="371" y="105"/>
                    </a:lnTo>
                    <a:lnTo>
                      <a:pt x="384" y="87"/>
                    </a:lnTo>
                    <a:lnTo>
                      <a:pt x="396" y="80"/>
                    </a:lnTo>
                    <a:lnTo>
                      <a:pt x="410" y="73"/>
                    </a:lnTo>
                    <a:lnTo>
                      <a:pt x="419" y="68"/>
                    </a:lnTo>
                    <a:lnTo>
                      <a:pt x="427" y="59"/>
                    </a:lnTo>
                    <a:lnTo>
                      <a:pt x="432" y="50"/>
                    </a:lnTo>
                    <a:lnTo>
                      <a:pt x="434" y="41"/>
                    </a:lnTo>
                    <a:lnTo>
                      <a:pt x="438" y="31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0000C4"/>
              </a:solidFill>
              <a:ln w="9525">
                <a:noFill/>
                <a:round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</p:grpSp>
      <p:pic>
        <p:nvPicPr>
          <p:cNvPr id="1154" name="Picture 852" descr="pod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2164" y="2540659"/>
            <a:ext cx="449036" cy="383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6" name="Прямоугольник 1155"/>
          <p:cNvSpPr/>
          <p:nvPr/>
        </p:nvSpPr>
        <p:spPr>
          <a:xfrm rot="2738982">
            <a:off x="6115165" y="2340037"/>
            <a:ext cx="308606" cy="15918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57" name="AutoShape 108"/>
          <p:cNvSpPr>
            <a:spLocks noChangeArrowheads="1"/>
          </p:cNvSpPr>
          <p:nvPr/>
        </p:nvSpPr>
        <p:spPr bwMode="auto">
          <a:xfrm>
            <a:off x="6641338" y="2336572"/>
            <a:ext cx="1223509" cy="278946"/>
          </a:xfrm>
          <a:prstGeom prst="wedgeRectCallout">
            <a:avLst>
              <a:gd name="adj1" fmla="val -74425"/>
              <a:gd name="adj2" fmla="val -56495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Почта</a:t>
            </a:r>
            <a:endParaRPr lang="ru-RU" i="1" dirty="0"/>
          </a:p>
        </p:txBody>
      </p:sp>
      <p:grpSp>
        <p:nvGrpSpPr>
          <p:cNvPr id="1168" name="Group 253"/>
          <p:cNvGrpSpPr>
            <a:grpSpLocks/>
          </p:cNvGrpSpPr>
          <p:nvPr/>
        </p:nvGrpSpPr>
        <p:grpSpPr bwMode="auto">
          <a:xfrm>
            <a:off x="6623084" y="2716865"/>
            <a:ext cx="213179" cy="240429"/>
            <a:chOff x="476" y="3248"/>
            <a:chExt cx="408" cy="411"/>
          </a:xfrm>
        </p:grpSpPr>
        <p:sp>
          <p:nvSpPr>
            <p:cNvPr id="1169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0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171" name="Group 253"/>
          <p:cNvGrpSpPr>
            <a:grpSpLocks/>
          </p:cNvGrpSpPr>
          <p:nvPr/>
        </p:nvGrpSpPr>
        <p:grpSpPr bwMode="auto">
          <a:xfrm>
            <a:off x="4012088" y="1760195"/>
            <a:ext cx="213179" cy="240429"/>
            <a:chOff x="476" y="3248"/>
            <a:chExt cx="408" cy="411"/>
          </a:xfrm>
        </p:grpSpPr>
        <p:sp>
          <p:nvSpPr>
            <p:cNvPr id="1172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3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174" name="Group 253"/>
          <p:cNvGrpSpPr>
            <a:grpSpLocks/>
          </p:cNvGrpSpPr>
          <p:nvPr/>
        </p:nvGrpSpPr>
        <p:grpSpPr bwMode="auto">
          <a:xfrm>
            <a:off x="4356751" y="6440757"/>
            <a:ext cx="213179" cy="240429"/>
            <a:chOff x="476" y="3248"/>
            <a:chExt cx="408" cy="411"/>
          </a:xfrm>
        </p:grpSpPr>
        <p:sp>
          <p:nvSpPr>
            <p:cNvPr id="1175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6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177" name="Group 253"/>
          <p:cNvGrpSpPr>
            <a:grpSpLocks/>
          </p:cNvGrpSpPr>
          <p:nvPr/>
        </p:nvGrpSpPr>
        <p:grpSpPr bwMode="auto">
          <a:xfrm>
            <a:off x="6460004" y="5424996"/>
            <a:ext cx="213179" cy="240429"/>
            <a:chOff x="476" y="3248"/>
            <a:chExt cx="408" cy="411"/>
          </a:xfrm>
        </p:grpSpPr>
        <p:sp>
          <p:nvSpPr>
            <p:cNvPr id="1178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9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sp>
        <p:nvSpPr>
          <p:cNvPr id="1180" name="Прямоугольник 1179"/>
          <p:cNvSpPr/>
          <p:nvPr/>
        </p:nvSpPr>
        <p:spPr>
          <a:xfrm rot="2686678">
            <a:off x="4756296" y="2146142"/>
            <a:ext cx="308606" cy="15918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82" name="AutoShape 163"/>
          <p:cNvSpPr>
            <a:spLocks noChangeArrowheads="1"/>
          </p:cNvSpPr>
          <p:nvPr/>
        </p:nvSpPr>
        <p:spPr bwMode="auto">
          <a:xfrm>
            <a:off x="3183275" y="2336572"/>
            <a:ext cx="1388726" cy="213715"/>
          </a:xfrm>
          <a:prstGeom prst="wedgeRectCallout">
            <a:avLst>
              <a:gd name="adj1" fmla="val 69011"/>
              <a:gd name="adj2" fmla="val -71108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dirty="0"/>
              <a:t>ВК </a:t>
            </a:r>
            <a:r>
              <a:rPr lang="ru-RU" b="1" dirty="0" smtClean="0"/>
              <a:t>г. Новороссийск</a:t>
            </a:r>
            <a:endParaRPr lang="ru-RU" i="1" dirty="0"/>
          </a:p>
        </p:txBody>
      </p:sp>
      <p:grpSp>
        <p:nvGrpSpPr>
          <p:cNvPr id="1266" name="Group 149"/>
          <p:cNvGrpSpPr>
            <a:grpSpLocks/>
          </p:cNvGrpSpPr>
          <p:nvPr/>
        </p:nvGrpSpPr>
        <p:grpSpPr bwMode="auto">
          <a:xfrm>
            <a:off x="6537065" y="3708262"/>
            <a:ext cx="281686" cy="239581"/>
            <a:chOff x="2018" y="2750"/>
            <a:chExt cx="361" cy="309"/>
          </a:xfrm>
        </p:grpSpPr>
        <p:sp>
          <p:nvSpPr>
            <p:cNvPr id="126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6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6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346" name="Group 149"/>
          <p:cNvGrpSpPr>
            <a:grpSpLocks/>
          </p:cNvGrpSpPr>
          <p:nvPr/>
        </p:nvGrpSpPr>
        <p:grpSpPr bwMode="auto">
          <a:xfrm>
            <a:off x="7040983" y="4637217"/>
            <a:ext cx="281686" cy="239581"/>
            <a:chOff x="2018" y="2750"/>
            <a:chExt cx="361" cy="309"/>
          </a:xfrm>
        </p:grpSpPr>
        <p:sp>
          <p:nvSpPr>
            <p:cNvPr id="134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426" name="Group 149"/>
          <p:cNvGrpSpPr>
            <a:grpSpLocks/>
          </p:cNvGrpSpPr>
          <p:nvPr/>
        </p:nvGrpSpPr>
        <p:grpSpPr bwMode="auto">
          <a:xfrm>
            <a:off x="6180357" y="1971108"/>
            <a:ext cx="281686" cy="239581"/>
            <a:chOff x="2018" y="2750"/>
            <a:chExt cx="361" cy="309"/>
          </a:xfrm>
        </p:grpSpPr>
        <p:sp>
          <p:nvSpPr>
            <p:cNvPr id="142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506" name="Group 149"/>
          <p:cNvGrpSpPr>
            <a:grpSpLocks/>
          </p:cNvGrpSpPr>
          <p:nvPr/>
        </p:nvGrpSpPr>
        <p:grpSpPr bwMode="auto">
          <a:xfrm>
            <a:off x="5286776" y="883646"/>
            <a:ext cx="281686" cy="239581"/>
            <a:chOff x="2018" y="2750"/>
            <a:chExt cx="361" cy="309"/>
          </a:xfrm>
        </p:grpSpPr>
        <p:sp>
          <p:nvSpPr>
            <p:cNvPr id="150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586" name="Группа 1585"/>
          <p:cNvGrpSpPr>
            <a:grpSpLocks/>
          </p:cNvGrpSpPr>
          <p:nvPr/>
        </p:nvGrpSpPr>
        <p:grpSpPr bwMode="auto">
          <a:xfrm>
            <a:off x="3334994" y="1828613"/>
            <a:ext cx="581706" cy="291194"/>
            <a:chOff x="3857623" y="5286406"/>
            <a:chExt cx="582840" cy="291195"/>
          </a:xfrm>
        </p:grpSpPr>
        <p:grpSp>
          <p:nvGrpSpPr>
            <p:cNvPr id="1587" name="Group 53"/>
            <p:cNvGrpSpPr>
              <a:grpSpLocks/>
            </p:cNvGrpSpPr>
            <p:nvPr/>
          </p:nvGrpSpPr>
          <p:grpSpPr bwMode="auto">
            <a:xfrm>
              <a:off x="3857623" y="5286406"/>
              <a:ext cx="582840" cy="281215"/>
              <a:chOff x="2290" y="4020"/>
              <a:chExt cx="768" cy="218"/>
            </a:xfrm>
          </p:grpSpPr>
          <p:sp>
            <p:nvSpPr>
              <p:cNvPr id="1589" name="Rectangle 54"/>
              <p:cNvSpPr>
                <a:spLocks noChangeArrowheads="1"/>
              </p:cNvSpPr>
              <p:nvPr/>
            </p:nvSpPr>
            <p:spPr bwMode="auto">
              <a:xfrm>
                <a:off x="2653" y="4039"/>
                <a:ext cx="405" cy="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24844" tIns="24844" rIns="24844" bIns="24844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algn="ctr" defTabSz="1276650"/>
                <a:r>
                  <a:rPr lang="ru-RU" sz="800" b="1" u="sng" dirty="0"/>
                  <a:t>№1</a:t>
                </a:r>
              </a:p>
              <a:p>
                <a:pPr algn="ctr" defTabSz="1276650"/>
                <a:r>
                  <a:rPr lang="ru-RU" sz="800" b="1" dirty="0"/>
                  <a:t> 1</a:t>
                </a:r>
                <a:r>
                  <a:rPr lang="en-US" sz="800" b="1" dirty="0"/>
                  <a:t>2</a:t>
                </a:r>
                <a:r>
                  <a:rPr lang="ru-RU" sz="800" b="1" dirty="0"/>
                  <a:t>5</a:t>
                </a:r>
                <a:endParaRPr lang="ru-RU" sz="2500" b="1" dirty="0"/>
              </a:p>
            </p:txBody>
          </p:sp>
          <p:grpSp>
            <p:nvGrpSpPr>
              <p:cNvPr id="1590" name="Group 56"/>
              <p:cNvGrpSpPr>
                <a:grpSpLocks/>
              </p:cNvGrpSpPr>
              <p:nvPr/>
            </p:nvGrpSpPr>
            <p:grpSpPr bwMode="auto">
              <a:xfrm>
                <a:off x="2290" y="4020"/>
                <a:ext cx="361" cy="211"/>
                <a:chOff x="0" y="1"/>
                <a:chExt cx="20000" cy="19999"/>
              </a:xfrm>
            </p:grpSpPr>
            <p:sp>
              <p:nvSpPr>
                <p:cNvPr id="1591" name="Rectangle 57"/>
                <p:cNvSpPr>
                  <a:spLocks noChangeArrowheads="1"/>
                </p:cNvSpPr>
                <p:nvPr/>
              </p:nvSpPr>
              <p:spPr bwMode="auto">
                <a:xfrm>
                  <a:off x="0" y="7756"/>
                  <a:ext cx="20000" cy="12244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178834" tIns="89416" rIns="178834" bIns="89416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6650"/>
                  <a:endParaRPr lang="ru-RU" sz="2500">
                    <a:latin typeface="Calibri" pitchFamily="34" charset="0"/>
                  </a:endParaRPr>
                </a:p>
              </p:txBody>
            </p:sp>
            <p:sp>
              <p:nvSpPr>
                <p:cNvPr id="1592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161" y="1"/>
                  <a:ext cx="10170" cy="777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1593" name="Line 59"/>
                <p:cNvSpPr>
                  <a:spLocks noChangeShapeType="1"/>
                </p:cNvSpPr>
                <p:nvPr/>
              </p:nvSpPr>
              <p:spPr bwMode="auto">
                <a:xfrm>
                  <a:off x="10475" y="1"/>
                  <a:ext cx="9364" cy="730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grpSp>
              <p:nvGrpSpPr>
                <p:cNvPr id="1594" name="Group 60"/>
                <p:cNvGrpSpPr>
                  <a:grpSpLocks/>
                </p:cNvGrpSpPr>
                <p:nvPr/>
              </p:nvGrpSpPr>
              <p:grpSpPr bwMode="auto">
                <a:xfrm>
                  <a:off x="8652" y="3009"/>
                  <a:ext cx="3119" cy="3408"/>
                  <a:chOff x="-2659" y="0"/>
                  <a:chExt cx="26710" cy="20000"/>
                </a:xfrm>
              </p:grpSpPr>
              <p:sp>
                <p:nvSpPr>
                  <p:cNvPr id="1595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9649" y="0"/>
                    <a:ext cx="137" cy="20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  <p:sp>
                <p:nvSpPr>
                  <p:cNvPr id="1596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-2659" y="11007"/>
                    <a:ext cx="26710" cy="14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</p:grpSp>
          </p:grpSp>
        </p:grpSp>
        <p:sp>
          <p:nvSpPr>
            <p:cNvPr id="1588" name="Rectangle 54"/>
            <p:cNvSpPr>
              <a:spLocks noChangeArrowheads="1"/>
            </p:cNvSpPr>
            <p:nvPr/>
          </p:nvSpPr>
          <p:spPr bwMode="auto">
            <a:xfrm>
              <a:off x="3874117" y="5404316"/>
              <a:ext cx="251037" cy="173285"/>
            </a:xfrm>
            <a:prstGeom prst="rect">
              <a:avLst/>
            </a:prstGeom>
            <a:solidFill>
              <a:schemeClr val="bg1">
                <a:alpha val="6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24844" tIns="24844" rIns="24844" bIns="24844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1276650"/>
              <a:r>
                <a:rPr lang="ru-RU" sz="800" b="1" dirty="0"/>
                <a:t>ВГГ</a:t>
              </a:r>
              <a:endParaRPr lang="ru-RU" sz="2500" b="1" dirty="0"/>
            </a:p>
          </p:txBody>
        </p:sp>
      </p:grpSp>
      <p:grpSp>
        <p:nvGrpSpPr>
          <p:cNvPr id="1607" name="Группа 1606"/>
          <p:cNvGrpSpPr/>
          <p:nvPr/>
        </p:nvGrpSpPr>
        <p:grpSpPr>
          <a:xfrm>
            <a:off x="5976425" y="2170606"/>
            <a:ext cx="128262" cy="110261"/>
            <a:chOff x="4678537" y="8628388"/>
            <a:chExt cx="179567" cy="163512"/>
          </a:xfrm>
        </p:grpSpPr>
        <p:sp>
          <p:nvSpPr>
            <p:cNvPr id="1608" name="Rectangle 61"/>
            <p:cNvSpPr>
              <a:spLocks noChangeArrowheads="1"/>
            </p:cNvSpPr>
            <p:nvPr/>
          </p:nvSpPr>
          <p:spPr bwMode="auto">
            <a:xfrm>
              <a:off x="4680565" y="8628388"/>
              <a:ext cx="177539" cy="10977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lIns="55213" tIns="27607" rIns="55213" bIns="27607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defTabSz="475550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09" name="Rectangle 62"/>
            <p:cNvSpPr>
              <a:spLocks noChangeArrowheads="1"/>
            </p:cNvSpPr>
            <p:nvPr/>
          </p:nvSpPr>
          <p:spPr bwMode="auto">
            <a:xfrm>
              <a:off x="4678537" y="8738158"/>
              <a:ext cx="177539" cy="53742"/>
            </a:xfrm>
            <a:prstGeom prst="rect">
              <a:avLst/>
            </a:prstGeom>
            <a:solidFill>
              <a:schemeClr val="tx2"/>
            </a:solidFill>
            <a:ln w="25400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lIns="55213" tIns="27607" rIns="55213" bIns="27607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defTabSz="475550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610" name="Group 149"/>
          <p:cNvGrpSpPr>
            <a:grpSpLocks/>
          </p:cNvGrpSpPr>
          <p:nvPr/>
        </p:nvGrpSpPr>
        <p:grpSpPr bwMode="auto">
          <a:xfrm>
            <a:off x="3028026" y="1853962"/>
            <a:ext cx="281686" cy="239581"/>
            <a:chOff x="2018" y="2750"/>
            <a:chExt cx="361" cy="309"/>
          </a:xfrm>
        </p:grpSpPr>
        <p:sp>
          <p:nvSpPr>
            <p:cNvPr id="1611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2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3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4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5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6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7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8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9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0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1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2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3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4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5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6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7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8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9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0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1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2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3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4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5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6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7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8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9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0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1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2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3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4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5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6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7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8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9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0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1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2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3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4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5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6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7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8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9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0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1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2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3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4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5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6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7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8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9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0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1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2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3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4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5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6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7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8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9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0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1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2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3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4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5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6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7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8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9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690" name="Group 774"/>
          <p:cNvGrpSpPr>
            <a:grpSpLocks/>
          </p:cNvGrpSpPr>
          <p:nvPr/>
        </p:nvGrpSpPr>
        <p:grpSpPr bwMode="auto">
          <a:xfrm>
            <a:off x="4656786" y="6408383"/>
            <a:ext cx="299634" cy="255382"/>
            <a:chOff x="2953" y="3102"/>
            <a:chExt cx="455" cy="296"/>
          </a:xfrm>
        </p:grpSpPr>
        <p:grpSp>
          <p:nvGrpSpPr>
            <p:cNvPr id="1691" name="Group 775"/>
            <p:cNvGrpSpPr>
              <a:grpSpLocks/>
            </p:cNvGrpSpPr>
            <p:nvPr/>
          </p:nvGrpSpPr>
          <p:grpSpPr bwMode="auto">
            <a:xfrm>
              <a:off x="3061" y="3242"/>
              <a:ext cx="279" cy="50"/>
              <a:chOff x="2592" y="4464"/>
              <a:chExt cx="2302" cy="1152"/>
            </a:xfrm>
          </p:grpSpPr>
          <p:grpSp>
            <p:nvGrpSpPr>
              <p:cNvPr id="1704" name="Group 776"/>
              <p:cNvGrpSpPr>
                <a:grpSpLocks/>
              </p:cNvGrpSpPr>
              <p:nvPr/>
            </p:nvGrpSpPr>
            <p:grpSpPr bwMode="auto">
              <a:xfrm>
                <a:off x="2592" y="4464"/>
                <a:ext cx="864" cy="1152"/>
                <a:chOff x="2592" y="4464"/>
                <a:chExt cx="864" cy="1152"/>
              </a:xfrm>
            </p:grpSpPr>
            <p:sp>
              <p:nvSpPr>
                <p:cNvPr id="1707" name="Line 777"/>
                <p:cNvSpPr>
                  <a:spLocks noChangeShapeType="1"/>
                </p:cNvSpPr>
                <p:nvPr/>
              </p:nvSpPr>
              <p:spPr bwMode="auto">
                <a:xfrm>
                  <a:off x="2883" y="5044"/>
                  <a:ext cx="289" cy="0"/>
                </a:xfrm>
                <a:prstGeom prst="line">
                  <a:avLst/>
                </a:prstGeom>
                <a:noFill/>
                <a:ln w="444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108291" tIns="54145" rIns="108291" bIns="54145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>
                    <a:defRPr/>
                  </a:pPr>
                  <a:endParaRPr lang="ru-RU" sz="41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+mn-cs"/>
                  </a:endParaRPr>
                </a:p>
              </p:txBody>
            </p:sp>
            <p:grpSp>
              <p:nvGrpSpPr>
                <p:cNvPr id="1708" name="Group 778"/>
                <p:cNvGrpSpPr>
                  <a:grpSpLocks/>
                </p:cNvGrpSpPr>
                <p:nvPr/>
              </p:nvGrpSpPr>
              <p:grpSpPr bwMode="auto">
                <a:xfrm>
                  <a:off x="2592" y="4464"/>
                  <a:ext cx="864" cy="1152"/>
                  <a:chOff x="2592" y="4464"/>
                  <a:chExt cx="864" cy="1152"/>
                </a:xfrm>
              </p:grpSpPr>
              <p:grpSp>
                <p:nvGrpSpPr>
                  <p:cNvPr id="1709" name="Group 779"/>
                  <p:cNvGrpSpPr>
                    <a:grpSpLocks/>
                  </p:cNvGrpSpPr>
                  <p:nvPr/>
                </p:nvGrpSpPr>
                <p:grpSpPr bwMode="auto">
                  <a:xfrm>
                    <a:off x="2736" y="4752"/>
                    <a:ext cx="576" cy="864"/>
                    <a:chOff x="2736" y="4752"/>
                    <a:chExt cx="432" cy="864"/>
                  </a:xfrm>
                </p:grpSpPr>
                <p:sp>
                  <p:nvSpPr>
                    <p:cNvPr id="1711" name="AutoShape 7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6" y="4752"/>
                      <a:ext cx="144" cy="864"/>
                    </a:xfrm>
                    <a:prstGeom prst="flowChartOffpageConnector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212213" tIns="106104" rIns="212213" bIns="106104"/>
                    <a:lstStyle>
                      <a:defPPr>
                        <a:defRPr lang="ru-RU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1pPr>
                      <a:lvl2pPr marL="377825" indent="7937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2pPr>
                      <a:lvl3pPr marL="755650" indent="15875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3pPr>
                      <a:lvl4pPr marL="1135063" indent="23653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4pPr>
                      <a:lvl5pPr marL="1512888" indent="31591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5pPr>
                      <a:lvl6pPr marL="22860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6pPr>
                      <a:lvl7pPr marL="27432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7pPr>
                      <a:lvl8pPr marL="32004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8pPr>
                      <a:lvl9pPr marL="36576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9pPr>
                    </a:lstStyle>
                    <a:p>
                      <a:pPr defTabSz="1278918" eaLnBrk="0" hangingPunct="0"/>
                      <a:endParaRPr lang="ru-RU" sz="1500"/>
                    </a:p>
                  </p:txBody>
                </p:sp>
                <p:sp>
                  <p:nvSpPr>
                    <p:cNvPr id="1712" name="AutoShape 7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4" y="4752"/>
                      <a:ext cx="144" cy="864"/>
                    </a:xfrm>
                    <a:prstGeom prst="flowChartOffpageConnector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212213" tIns="106104" rIns="212213" bIns="106104"/>
                    <a:lstStyle>
                      <a:defPPr>
                        <a:defRPr lang="ru-RU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1pPr>
                      <a:lvl2pPr marL="377825" indent="7937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2pPr>
                      <a:lvl3pPr marL="755650" indent="15875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3pPr>
                      <a:lvl4pPr marL="1135063" indent="23653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4pPr>
                      <a:lvl5pPr marL="1512888" indent="31591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5pPr>
                      <a:lvl6pPr marL="22860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6pPr>
                      <a:lvl7pPr marL="27432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7pPr>
                      <a:lvl8pPr marL="32004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8pPr>
                      <a:lvl9pPr marL="36576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9pPr>
                    </a:lstStyle>
                    <a:p>
                      <a:pPr defTabSz="1278918" eaLnBrk="0" hangingPunct="0"/>
                      <a:endParaRPr lang="ru-RU" sz="1500"/>
                    </a:p>
                  </p:txBody>
                </p:sp>
              </p:grpSp>
              <p:sp>
                <p:nvSpPr>
                  <p:cNvPr id="1710" name="Rectangle 782"/>
                  <p:cNvSpPr>
                    <a:spLocks noChangeArrowheads="1"/>
                  </p:cNvSpPr>
                  <p:nvPr/>
                </p:nvSpPr>
                <p:spPr bwMode="auto">
                  <a:xfrm>
                    <a:off x="2592" y="4464"/>
                    <a:ext cx="864" cy="432"/>
                  </a:xfrm>
                  <a:prstGeom prst="rect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212213" tIns="106104" rIns="212213" bIns="106104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1278918" eaLnBrk="0" hangingPunct="0"/>
                    <a:endParaRPr lang="ru-RU" sz="1500"/>
                  </a:p>
                </p:txBody>
              </p:sp>
            </p:grpSp>
          </p:grpSp>
          <p:sp>
            <p:nvSpPr>
              <p:cNvPr id="1705" name="Line 783"/>
              <p:cNvSpPr>
                <a:spLocks noChangeShapeType="1"/>
              </p:cNvSpPr>
              <p:nvPr/>
            </p:nvSpPr>
            <p:spPr bwMode="auto">
              <a:xfrm>
                <a:off x="3461" y="4604"/>
                <a:ext cx="567" cy="0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108291" tIns="54145" rIns="108291" bIns="5414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4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06" name="Line 784"/>
              <p:cNvSpPr>
                <a:spLocks noChangeShapeType="1"/>
              </p:cNvSpPr>
              <p:nvPr/>
            </p:nvSpPr>
            <p:spPr bwMode="auto">
              <a:xfrm>
                <a:off x="3461" y="4759"/>
                <a:ext cx="1433" cy="0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108291" tIns="54145" rIns="108291" bIns="5414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4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1692" name="Group 785"/>
            <p:cNvGrpSpPr>
              <a:grpSpLocks/>
            </p:cNvGrpSpPr>
            <p:nvPr/>
          </p:nvGrpSpPr>
          <p:grpSpPr bwMode="auto">
            <a:xfrm>
              <a:off x="2953" y="3102"/>
              <a:ext cx="455" cy="296"/>
              <a:chOff x="7776" y="1296"/>
              <a:chExt cx="3024" cy="3024"/>
            </a:xfrm>
          </p:grpSpPr>
          <p:grpSp>
            <p:nvGrpSpPr>
              <p:cNvPr id="1693" name="Group 786"/>
              <p:cNvGrpSpPr>
                <a:grpSpLocks/>
              </p:cNvGrpSpPr>
              <p:nvPr/>
            </p:nvGrpSpPr>
            <p:grpSpPr bwMode="auto">
              <a:xfrm>
                <a:off x="7776" y="1296"/>
                <a:ext cx="3024" cy="3024"/>
                <a:chOff x="7776" y="1296"/>
                <a:chExt cx="3024" cy="3024"/>
              </a:xfrm>
            </p:grpSpPr>
            <p:sp>
              <p:nvSpPr>
                <p:cNvPr id="1701" name="Freeform 787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9216" y="1296"/>
                  <a:ext cx="576" cy="2448"/>
                </a:xfrm>
                <a:custGeom>
                  <a:avLst/>
                  <a:gdLst>
                    <a:gd name="T0" fmla="*/ 0 w 1008"/>
                    <a:gd name="T1" fmla="*/ 2147483647 h 1728"/>
                    <a:gd name="T2" fmla="*/ 1 w 1008"/>
                    <a:gd name="T3" fmla="*/ 2147483647 h 1728"/>
                    <a:gd name="T4" fmla="*/ 1 w 1008"/>
                    <a:gd name="T5" fmla="*/ 2147483647 h 1728"/>
                    <a:gd name="T6" fmla="*/ 1 w 1008"/>
                    <a:gd name="T7" fmla="*/ 0 h 1728"/>
                    <a:gd name="T8" fmla="*/ 1 w 1008"/>
                    <a:gd name="T9" fmla="*/ 0 h 1728"/>
                    <a:gd name="T10" fmla="*/ 1 w 1008"/>
                    <a:gd name="T11" fmla="*/ 2147483647 h 1728"/>
                    <a:gd name="T12" fmla="*/ 1 w 1008"/>
                    <a:gd name="T13" fmla="*/ 2147483647 h 1728"/>
                    <a:gd name="T14" fmla="*/ 1 w 1008"/>
                    <a:gd name="T15" fmla="*/ 2147483647 h 1728"/>
                    <a:gd name="T16" fmla="*/ 0 w 1008"/>
                    <a:gd name="T17" fmla="*/ 2147483647 h 17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08"/>
                    <a:gd name="T28" fmla="*/ 0 h 1728"/>
                    <a:gd name="T29" fmla="*/ 1008 w 1008"/>
                    <a:gd name="T30" fmla="*/ 1728 h 172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08" h="1728">
                      <a:moveTo>
                        <a:pt x="0" y="1728"/>
                      </a:moveTo>
                      <a:lnTo>
                        <a:pt x="288" y="144"/>
                      </a:lnTo>
                      <a:lnTo>
                        <a:pt x="144" y="144"/>
                      </a:lnTo>
                      <a:lnTo>
                        <a:pt x="144" y="0"/>
                      </a:lnTo>
                      <a:lnTo>
                        <a:pt x="864" y="0"/>
                      </a:lnTo>
                      <a:lnTo>
                        <a:pt x="864" y="144"/>
                      </a:lnTo>
                      <a:lnTo>
                        <a:pt x="720" y="144"/>
                      </a:lnTo>
                      <a:lnTo>
                        <a:pt x="1008" y="1728"/>
                      </a:lnTo>
                      <a:lnTo>
                        <a:pt x="0" y="1728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1702" name="Freeform 788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9936" y="1920"/>
                  <a:ext cx="576" cy="1824"/>
                </a:xfrm>
                <a:custGeom>
                  <a:avLst/>
                  <a:gdLst>
                    <a:gd name="T0" fmla="*/ 0 w 1008"/>
                    <a:gd name="T1" fmla="*/ 190764 h 1728"/>
                    <a:gd name="T2" fmla="*/ 1 w 1008"/>
                    <a:gd name="T3" fmla="*/ 15785 h 1728"/>
                    <a:gd name="T4" fmla="*/ 1 w 1008"/>
                    <a:gd name="T5" fmla="*/ 15785 h 1728"/>
                    <a:gd name="T6" fmla="*/ 1 w 1008"/>
                    <a:gd name="T7" fmla="*/ 0 h 1728"/>
                    <a:gd name="T8" fmla="*/ 1 w 1008"/>
                    <a:gd name="T9" fmla="*/ 0 h 1728"/>
                    <a:gd name="T10" fmla="*/ 1 w 1008"/>
                    <a:gd name="T11" fmla="*/ 15785 h 1728"/>
                    <a:gd name="T12" fmla="*/ 1 w 1008"/>
                    <a:gd name="T13" fmla="*/ 15785 h 1728"/>
                    <a:gd name="T14" fmla="*/ 1 w 1008"/>
                    <a:gd name="T15" fmla="*/ 190764 h 1728"/>
                    <a:gd name="T16" fmla="*/ 0 w 1008"/>
                    <a:gd name="T17" fmla="*/ 190764 h 17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08"/>
                    <a:gd name="T28" fmla="*/ 0 h 1728"/>
                    <a:gd name="T29" fmla="*/ 1008 w 1008"/>
                    <a:gd name="T30" fmla="*/ 1728 h 172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08" h="1728">
                      <a:moveTo>
                        <a:pt x="0" y="1728"/>
                      </a:moveTo>
                      <a:lnTo>
                        <a:pt x="288" y="144"/>
                      </a:lnTo>
                      <a:lnTo>
                        <a:pt x="144" y="144"/>
                      </a:lnTo>
                      <a:lnTo>
                        <a:pt x="144" y="0"/>
                      </a:lnTo>
                      <a:lnTo>
                        <a:pt x="864" y="0"/>
                      </a:lnTo>
                      <a:lnTo>
                        <a:pt x="864" y="144"/>
                      </a:lnTo>
                      <a:lnTo>
                        <a:pt x="720" y="144"/>
                      </a:lnTo>
                      <a:lnTo>
                        <a:pt x="1008" y="1728"/>
                      </a:lnTo>
                      <a:lnTo>
                        <a:pt x="0" y="1728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1703" name="Freeform 789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7776" y="3168"/>
                  <a:ext cx="3024" cy="1152"/>
                </a:xfrm>
                <a:custGeom>
                  <a:avLst/>
                  <a:gdLst>
                    <a:gd name="T0" fmla="*/ 0 w 3024"/>
                    <a:gd name="T1" fmla="*/ 2147483647 h 720"/>
                    <a:gd name="T2" fmla="*/ 0 w 3024"/>
                    <a:gd name="T3" fmla="*/ 0 h 720"/>
                    <a:gd name="T4" fmla="*/ 1296 w 3024"/>
                    <a:gd name="T5" fmla="*/ 0 h 720"/>
                    <a:gd name="T6" fmla="*/ 1296 w 3024"/>
                    <a:gd name="T7" fmla="*/ 2147483647 h 720"/>
                    <a:gd name="T8" fmla="*/ 3024 w 3024"/>
                    <a:gd name="T9" fmla="*/ 2147483647 h 720"/>
                    <a:gd name="T10" fmla="*/ 3024 w 3024"/>
                    <a:gd name="T11" fmla="*/ 2147483647 h 720"/>
                    <a:gd name="T12" fmla="*/ 0 w 3024"/>
                    <a:gd name="T13" fmla="*/ 2147483647 h 7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24"/>
                    <a:gd name="T22" fmla="*/ 0 h 720"/>
                    <a:gd name="T23" fmla="*/ 3024 w 3024"/>
                    <a:gd name="T24" fmla="*/ 720 h 72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24" h="720">
                      <a:moveTo>
                        <a:pt x="0" y="720"/>
                      </a:moveTo>
                      <a:lnTo>
                        <a:pt x="0" y="0"/>
                      </a:lnTo>
                      <a:lnTo>
                        <a:pt x="1296" y="0"/>
                      </a:lnTo>
                      <a:lnTo>
                        <a:pt x="1296" y="288"/>
                      </a:lnTo>
                      <a:lnTo>
                        <a:pt x="3024" y="288"/>
                      </a:lnTo>
                      <a:lnTo>
                        <a:pt x="3024" y="720"/>
                      </a:lnTo>
                      <a:lnTo>
                        <a:pt x="0" y="720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</p:grpSp>
          <p:grpSp>
            <p:nvGrpSpPr>
              <p:cNvPr id="1694" name="Group 790"/>
              <p:cNvGrpSpPr>
                <a:grpSpLocks/>
              </p:cNvGrpSpPr>
              <p:nvPr/>
            </p:nvGrpSpPr>
            <p:grpSpPr bwMode="auto">
              <a:xfrm>
                <a:off x="7912" y="3318"/>
                <a:ext cx="575" cy="577"/>
                <a:chOff x="5904" y="3744"/>
                <a:chExt cx="720" cy="621"/>
              </a:xfrm>
            </p:grpSpPr>
            <p:sp>
              <p:nvSpPr>
                <p:cNvPr id="1695" name="Rectangle 791"/>
                <p:cNvSpPr>
                  <a:spLocks noChangeArrowheads="1"/>
                </p:cNvSpPr>
                <p:nvPr/>
              </p:nvSpPr>
              <p:spPr bwMode="auto">
                <a:xfrm>
                  <a:off x="5904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696" name="Rectangle 792"/>
                <p:cNvSpPr>
                  <a:spLocks noChangeArrowheads="1"/>
                </p:cNvSpPr>
                <p:nvPr/>
              </p:nvSpPr>
              <p:spPr bwMode="auto">
                <a:xfrm>
                  <a:off x="6192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697" name="Rectangle 793"/>
                <p:cNvSpPr>
                  <a:spLocks noChangeArrowheads="1"/>
                </p:cNvSpPr>
                <p:nvPr/>
              </p:nvSpPr>
              <p:spPr bwMode="auto">
                <a:xfrm flipV="1">
                  <a:off x="6480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10800000"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698" name="Rectangle 794"/>
                <p:cNvSpPr>
                  <a:spLocks noChangeArrowheads="1"/>
                </p:cNvSpPr>
                <p:nvPr/>
              </p:nvSpPr>
              <p:spPr bwMode="auto">
                <a:xfrm>
                  <a:off x="6192" y="3998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699" name="Rectangle 795"/>
                <p:cNvSpPr>
                  <a:spLocks noChangeArrowheads="1"/>
                </p:cNvSpPr>
                <p:nvPr/>
              </p:nvSpPr>
              <p:spPr bwMode="auto">
                <a:xfrm>
                  <a:off x="5922" y="4221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700" name="Rectangle 796"/>
                <p:cNvSpPr>
                  <a:spLocks noChangeArrowheads="1"/>
                </p:cNvSpPr>
                <p:nvPr/>
              </p:nvSpPr>
              <p:spPr bwMode="auto">
                <a:xfrm>
                  <a:off x="5922" y="3998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</p:grpSp>
        </p:grpSp>
      </p:grpSp>
      <p:grpSp>
        <p:nvGrpSpPr>
          <p:cNvPr id="1713" name="Group 774"/>
          <p:cNvGrpSpPr>
            <a:grpSpLocks/>
          </p:cNvGrpSpPr>
          <p:nvPr/>
        </p:nvGrpSpPr>
        <p:grpSpPr bwMode="auto">
          <a:xfrm>
            <a:off x="3491881" y="5949280"/>
            <a:ext cx="262659" cy="261370"/>
            <a:chOff x="2953" y="3102"/>
            <a:chExt cx="455" cy="296"/>
          </a:xfrm>
        </p:grpSpPr>
        <p:grpSp>
          <p:nvGrpSpPr>
            <p:cNvPr id="1714" name="Group 775"/>
            <p:cNvGrpSpPr>
              <a:grpSpLocks/>
            </p:cNvGrpSpPr>
            <p:nvPr/>
          </p:nvGrpSpPr>
          <p:grpSpPr bwMode="auto">
            <a:xfrm>
              <a:off x="3061" y="3242"/>
              <a:ext cx="279" cy="50"/>
              <a:chOff x="2592" y="4464"/>
              <a:chExt cx="2302" cy="1152"/>
            </a:xfrm>
          </p:grpSpPr>
          <p:grpSp>
            <p:nvGrpSpPr>
              <p:cNvPr id="1727" name="Group 776"/>
              <p:cNvGrpSpPr>
                <a:grpSpLocks/>
              </p:cNvGrpSpPr>
              <p:nvPr/>
            </p:nvGrpSpPr>
            <p:grpSpPr bwMode="auto">
              <a:xfrm>
                <a:off x="2592" y="4464"/>
                <a:ext cx="864" cy="1152"/>
                <a:chOff x="2592" y="4464"/>
                <a:chExt cx="864" cy="1152"/>
              </a:xfrm>
            </p:grpSpPr>
            <p:sp>
              <p:nvSpPr>
                <p:cNvPr id="1730" name="Line 777"/>
                <p:cNvSpPr>
                  <a:spLocks noChangeShapeType="1"/>
                </p:cNvSpPr>
                <p:nvPr/>
              </p:nvSpPr>
              <p:spPr bwMode="auto">
                <a:xfrm>
                  <a:off x="2883" y="5044"/>
                  <a:ext cx="289" cy="0"/>
                </a:xfrm>
                <a:prstGeom prst="line">
                  <a:avLst/>
                </a:prstGeom>
                <a:noFill/>
                <a:ln w="444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108291" tIns="54145" rIns="108291" bIns="54145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>
                    <a:defRPr/>
                  </a:pPr>
                  <a:endParaRPr lang="ru-RU" sz="41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+mn-cs"/>
                  </a:endParaRPr>
                </a:p>
              </p:txBody>
            </p:sp>
            <p:grpSp>
              <p:nvGrpSpPr>
                <p:cNvPr id="1731" name="Group 778"/>
                <p:cNvGrpSpPr>
                  <a:grpSpLocks/>
                </p:cNvGrpSpPr>
                <p:nvPr/>
              </p:nvGrpSpPr>
              <p:grpSpPr bwMode="auto">
                <a:xfrm>
                  <a:off x="2592" y="4464"/>
                  <a:ext cx="864" cy="1152"/>
                  <a:chOff x="2592" y="4464"/>
                  <a:chExt cx="864" cy="1152"/>
                </a:xfrm>
              </p:grpSpPr>
              <p:grpSp>
                <p:nvGrpSpPr>
                  <p:cNvPr id="1732" name="Group 779"/>
                  <p:cNvGrpSpPr>
                    <a:grpSpLocks/>
                  </p:cNvGrpSpPr>
                  <p:nvPr/>
                </p:nvGrpSpPr>
                <p:grpSpPr bwMode="auto">
                  <a:xfrm>
                    <a:off x="2736" y="4752"/>
                    <a:ext cx="576" cy="864"/>
                    <a:chOff x="2736" y="4752"/>
                    <a:chExt cx="432" cy="864"/>
                  </a:xfrm>
                </p:grpSpPr>
                <p:sp>
                  <p:nvSpPr>
                    <p:cNvPr id="1734" name="AutoShape 7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6" y="4752"/>
                      <a:ext cx="144" cy="864"/>
                    </a:xfrm>
                    <a:prstGeom prst="flowChartOffpageConnector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212213" tIns="106104" rIns="212213" bIns="106104"/>
                    <a:lstStyle>
                      <a:defPPr>
                        <a:defRPr lang="ru-RU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1pPr>
                      <a:lvl2pPr marL="377825" indent="7937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2pPr>
                      <a:lvl3pPr marL="755650" indent="15875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3pPr>
                      <a:lvl4pPr marL="1135063" indent="23653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4pPr>
                      <a:lvl5pPr marL="1512888" indent="31591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5pPr>
                      <a:lvl6pPr marL="22860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6pPr>
                      <a:lvl7pPr marL="27432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7pPr>
                      <a:lvl8pPr marL="32004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8pPr>
                      <a:lvl9pPr marL="36576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9pPr>
                    </a:lstStyle>
                    <a:p>
                      <a:pPr defTabSz="1278918" eaLnBrk="0" hangingPunct="0"/>
                      <a:endParaRPr lang="ru-RU" sz="1500"/>
                    </a:p>
                  </p:txBody>
                </p:sp>
                <p:sp>
                  <p:nvSpPr>
                    <p:cNvPr id="1735" name="AutoShape 7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4" y="4752"/>
                      <a:ext cx="144" cy="864"/>
                    </a:xfrm>
                    <a:prstGeom prst="flowChartOffpageConnector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212213" tIns="106104" rIns="212213" bIns="106104"/>
                    <a:lstStyle>
                      <a:defPPr>
                        <a:defRPr lang="ru-RU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1pPr>
                      <a:lvl2pPr marL="377825" indent="7937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2pPr>
                      <a:lvl3pPr marL="755650" indent="15875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3pPr>
                      <a:lvl4pPr marL="1135063" indent="23653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4pPr>
                      <a:lvl5pPr marL="1512888" indent="31591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5pPr>
                      <a:lvl6pPr marL="22860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6pPr>
                      <a:lvl7pPr marL="27432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7pPr>
                      <a:lvl8pPr marL="32004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8pPr>
                      <a:lvl9pPr marL="36576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9pPr>
                    </a:lstStyle>
                    <a:p>
                      <a:pPr defTabSz="1278918" eaLnBrk="0" hangingPunct="0"/>
                      <a:endParaRPr lang="ru-RU" sz="1500"/>
                    </a:p>
                  </p:txBody>
                </p:sp>
              </p:grpSp>
              <p:sp>
                <p:nvSpPr>
                  <p:cNvPr id="1733" name="Rectangle 782"/>
                  <p:cNvSpPr>
                    <a:spLocks noChangeArrowheads="1"/>
                  </p:cNvSpPr>
                  <p:nvPr/>
                </p:nvSpPr>
                <p:spPr bwMode="auto">
                  <a:xfrm>
                    <a:off x="2592" y="4464"/>
                    <a:ext cx="864" cy="432"/>
                  </a:xfrm>
                  <a:prstGeom prst="rect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212213" tIns="106104" rIns="212213" bIns="106104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1278918" eaLnBrk="0" hangingPunct="0"/>
                    <a:endParaRPr lang="ru-RU" sz="1500"/>
                  </a:p>
                </p:txBody>
              </p:sp>
            </p:grpSp>
          </p:grpSp>
          <p:sp>
            <p:nvSpPr>
              <p:cNvPr id="1728" name="Line 783"/>
              <p:cNvSpPr>
                <a:spLocks noChangeShapeType="1"/>
              </p:cNvSpPr>
              <p:nvPr/>
            </p:nvSpPr>
            <p:spPr bwMode="auto">
              <a:xfrm>
                <a:off x="3461" y="4604"/>
                <a:ext cx="567" cy="0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108291" tIns="54145" rIns="108291" bIns="5414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4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29" name="Line 784"/>
              <p:cNvSpPr>
                <a:spLocks noChangeShapeType="1"/>
              </p:cNvSpPr>
              <p:nvPr/>
            </p:nvSpPr>
            <p:spPr bwMode="auto">
              <a:xfrm>
                <a:off x="3461" y="4759"/>
                <a:ext cx="1433" cy="0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108291" tIns="54145" rIns="108291" bIns="5414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4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1715" name="Group 785"/>
            <p:cNvGrpSpPr>
              <a:grpSpLocks/>
            </p:cNvGrpSpPr>
            <p:nvPr/>
          </p:nvGrpSpPr>
          <p:grpSpPr bwMode="auto">
            <a:xfrm>
              <a:off x="2953" y="3102"/>
              <a:ext cx="455" cy="296"/>
              <a:chOff x="7776" y="1296"/>
              <a:chExt cx="3024" cy="3024"/>
            </a:xfrm>
          </p:grpSpPr>
          <p:grpSp>
            <p:nvGrpSpPr>
              <p:cNvPr id="1716" name="Group 786"/>
              <p:cNvGrpSpPr>
                <a:grpSpLocks/>
              </p:cNvGrpSpPr>
              <p:nvPr/>
            </p:nvGrpSpPr>
            <p:grpSpPr bwMode="auto">
              <a:xfrm>
                <a:off x="7776" y="1296"/>
                <a:ext cx="3024" cy="3024"/>
                <a:chOff x="7776" y="1296"/>
                <a:chExt cx="3024" cy="3024"/>
              </a:xfrm>
            </p:grpSpPr>
            <p:sp>
              <p:nvSpPr>
                <p:cNvPr id="1724" name="Freeform 787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9216" y="1296"/>
                  <a:ext cx="576" cy="2448"/>
                </a:xfrm>
                <a:custGeom>
                  <a:avLst/>
                  <a:gdLst>
                    <a:gd name="T0" fmla="*/ 0 w 1008"/>
                    <a:gd name="T1" fmla="*/ 2147483647 h 1728"/>
                    <a:gd name="T2" fmla="*/ 1 w 1008"/>
                    <a:gd name="T3" fmla="*/ 2147483647 h 1728"/>
                    <a:gd name="T4" fmla="*/ 1 w 1008"/>
                    <a:gd name="T5" fmla="*/ 2147483647 h 1728"/>
                    <a:gd name="T6" fmla="*/ 1 w 1008"/>
                    <a:gd name="T7" fmla="*/ 0 h 1728"/>
                    <a:gd name="T8" fmla="*/ 1 w 1008"/>
                    <a:gd name="T9" fmla="*/ 0 h 1728"/>
                    <a:gd name="T10" fmla="*/ 1 w 1008"/>
                    <a:gd name="T11" fmla="*/ 2147483647 h 1728"/>
                    <a:gd name="T12" fmla="*/ 1 w 1008"/>
                    <a:gd name="T13" fmla="*/ 2147483647 h 1728"/>
                    <a:gd name="T14" fmla="*/ 1 w 1008"/>
                    <a:gd name="T15" fmla="*/ 2147483647 h 1728"/>
                    <a:gd name="T16" fmla="*/ 0 w 1008"/>
                    <a:gd name="T17" fmla="*/ 2147483647 h 17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08"/>
                    <a:gd name="T28" fmla="*/ 0 h 1728"/>
                    <a:gd name="T29" fmla="*/ 1008 w 1008"/>
                    <a:gd name="T30" fmla="*/ 1728 h 172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08" h="1728">
                      <a:moveTo>
                        <a:pt x="0" y="1728"/>
                      </a:moveTo>
                      <a:lnTo>
                        <a:pt x="288" y="144"/>
                      </a:lnTo>
                      <a:lnTo>
                        <a:pt x="144" y="144"/>
                      </a:lnTo>
                      <a:lnTo>
                        <a:pt x="144" y="0"/>
                      </a:lnTo>
                      <a:lnTo>
                        <a:pt x="864" y="0"/>
                      </a:lnTo>
                      <a:lnTo>
                        <a:pt x="864" y="144"/>
                      </a:lnTo>
                      <a:lnTo>
                        <a:pt x="720" y="144"/>
                      </a:lnTo>
                      <a:lnTo>
                        <a:pt x="1008" y="1728"/>
                      </a:lnTo>
                      <a:lnTo>
                        <a:pt x="0" y="1728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1725" name="Freeform 788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9936" y="1920"/>
                  <a:ext cx="576" cy="1824"/>
                </a:xfrm>
                <a:custGeom>
                  <a:avLst/>
                  <a:gdLst>
                    <a:gd name="T0" fmla="*/ 0 w 1008"/>
                    <a:gd name="T1" fmla="*/ 190764 h 1728"/>
                    <a:gd name="T2" fmla="*/ 1 w 1008"/>
                    <a:gd name="T3" fmla="*/ 15785 h 1728"/>
                    <a:gd name="T4" fmla="*/ 1 w 1008"/>
                    <a:gd name="T5" fmla="*/ 15785 h 1728"/>
                    <a:gd name="T6" fmla="*/ 1 w 1008"/>
                    <a:gd name="T7" fmla="*/ 0 h 1728"/>
                    <a:gd name="T8" fmla="*/ 1 w 1008"/>
                    <a:gd name="T9" fmla="*/ 0 h 1728"/>
                    <a:gd name="T10" fmla="*/ 1 w 1008"/>
                    <a:gd name="T11" fmla="*/ 15785 h 1728"/>
                    <a:gd name="T12" fmla="*/ 1 w 1008"/>
                    <a:gd name="T13" fmla="*/ 15785 h 1728"/>
                    <a:gd name="T14" fmla="*/ 1 w 1008"/>
                    <a:gd name="T15" fmla="*/ 190764 h 1728"/>
                    <a:gd name="T16" fmla="*/ 0 w 1008"/>
                    <a:gd name="T17" fmla="*/ 190764 h 17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08"/>
                    <a:gd name="T28" fmla="*/ 0 h 1728"/>
                    <a:gd name="T29" fmla="*/ 1008 w 1008"/>
                    <a:gd name="T30" fmla="*/ 1728 h 172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08" h="1728">
                      <a:moveTo>
                        <a:pt x="0" y="1728"/>
                      </a:moveTo>
                      <a:lnTo>
                        <a:pt x="288" y="144"/>
                      </a:lnTo>
                      <a:lnTo>
                        <a:pt x="144" y="144"/>
                      </a:lnTo>
                      <a:lnTo>
                        <a:pt x="144" y="0"/>
                      </a:lnTo>
                      <a:lnTo>
                        <a:pt x="864" y="0"/>
                      </a:lnTo>
                      <a:lnTo>
                        <a:pt x="864" y="144"/>
                      </a:lnTo>
                      <a:lnTo>
                        <a:pt x="720" y="144"/>
                      </a:lnTo>
                      <a:lnTo>
                        <a:pt x="1008" y="1728"/>
                      </a:lnTo>
                      <a:lnTo>
                        <a:pt x="0" y="1728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1726" name="Freeform 789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7776" y="3168"/>
                  <a:ext cx="3024" cy="1152"/>
                </a:xfrm>
                <a:custGeom>
                  <a:avLst/>
                  <a:gdLst>
                    <a:gd name="T0" fmla="*/ 0 w 3024"/>
                    <a:gd name="T1" fmla="*/ 2147483647 h 720"/>
                    <a:gd name="T2" fmla="*/ 0 w 3024"/>
                    <a:gd name="T3" fmla="*/ 0 h 720"/>
                    <a:gd name="T4" fmla="*/ 1296 w 3024"/>
                    <a:gd name="T5" fmla="*/ 0 h 720"/>
                    <a:gd name="T6" fmla="*/ 1296 w 3024"/>
                    <a:gd name="T7" fmla="*/ 2147483647 h 720"/>
                    <a:gd name="T8" fmla="*/ 3024 w 3024"/>
                    <a:gd name="T9" fmla="*/ 2147483647 h 720"/>
                    <a:gd name="T10" fmla="*/ 3024 w 3024"/>
                    <a:gd name="T11" fmla="*/ 2147483647 h 720"/>
                    <a:gd name="T12" fmla="*/ 0 w 3024"/>
                    <a:gd name="T13" fmla="*/ 2147483647 h 7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24"/>
                    <a:gd name="T22" fmla="*/ 0 h 720"/>
                    <a:gd name="T23" fmla="*/ 3024 w 3024"/>
                    <a:gd name="T24" fmla="*/ 720 h 72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24" h="720">
                      <a:moveTo>
                        <a:pt x="0" y="720"/>
                      </a:moveTo>
                      <a:lnTo>
                        <a:pt x="0" y="0"/>
                      </a:lnTo>
                      <a:lnTo>
                        <a:pt x="1296" y="0"/>
                      </a:lnTo>
                      <a:lnTo>
                        <a:pt x="1296" y="288"/>
                      </a:lnTo>
                      <a:lnTo>
                        <a:pt x="3024" y="288"/>
                      </a:lnTo>
                      <a:lnTo>
                        <a:pt x="3024" y="720"/>
                      </a:lnTo>
                      <a:lnTo>
                        <a:pt x="0" y="720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</p:grpSp>
          <p:grpSp>
            <p:nvGrpSpPr>
              <p:cNvPr id="1717" name="Group 790"/>
              <p:cNvGrpSpPr>
                <a:grpSpLocks/>
              </p:cNvGrpSpPr>
              <p:nvPr/>
            </p:nvGrpSpPr>
            <p:grpSpPr bwMode="auto">
              <a:xfrm>
                <a:off x="7912" y="3318"/>
                <a:ext cx="575" cy="577"/>
                <a:chOff x="5904" y="3744"/>
                <a:chExt cx="720" cy="621"/>
              </a:xfrm>
            </p:grpSpPr>
            <p:sp>
              <p:nvSpPr>
                <p:cNvPr id="1718" name="Rectangle 791"/>
                <p:cNvSpPr>
                  <a:spLocks noChangeArrowheads="1"/>
                </p:cNvSpPr>
                <p:nvPr/>
              </p:nvSpPr>
              <p:spPr bwMode="auto">
                <a:xfrm>
                  <a:off x="5904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719" name="Rectangle 792"/>
                <p:cNvSpPr>
                  <a:spLocks noChangeArrowheads="1"/>
                </p:cNvSpPr>
                <p:nvPr/>
              </p:nvSpPr>
              <p:spPr bwMode="auto">
                <a:xfrm>
                  <a:off x="6192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720" name="Rectangle 793"/>
                <p:cNvSpPr>
                  <a:spLocks noChangeArrowheads="1"/>
                </p:cNvSpPr>
                <p:nvPr/>
              </p:nvSpPr>
              <p:spPr bwMode="auto">
                <a:xfrm flipV="1">
                  <a:off x="6480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10800000"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721" name="Rectangle 794"/>
                <p:cNvSpPr>
                  <a:spLocks noChangeArrowheads="1"/>
                </p:cNvSpPr>
                <p:nvPr/>
              </p:nvSpPr>
              <p:spPr bwMode="auto">
                <a:xfrm>
                  <a:off x="6192" y="3998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722" name="Rectangle 795"/>
                <p:cNvSpPr>
                  <a:spLocks noChangeArrowheads="1"/>
                </p:cNvSpPr>
                <p:nvPr/>
              </p:nvSpPr>
              <p:spPr bwMode="auto">
                <a:xfrm>
                  <a:off x="5922" y="4221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723" name="Rectangle 796"/>
                <p:cNvSpPr>
                  <a:spLocks noChangeArrowheads="1"/>
                </p:cNvSpPr>
                <p:nvPr/>
              </p:nvSpPr>
              <p:spPr bwMode="auto">
                <a:xfrm>
                  <a:off x="5922" y="3998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</p:grpSp>
        </p:grpSp>
      </p:grpSp>
      <p:grpSp>
        <p:nvGrpSpPr>
          <p:cNvPr id="1736" name="Group 431"/>
          <p:cNvGrpSpPr>
            <a:grpSpLocks noChangeAspect="1"/>
          </p:cNvGrpSpPr>
          <p:nvPr/>
        </p:nvGrpSpPr>
        <p:grpSpPr bwMode="auto">
          <a:xfrm>
            <a:off x="5060366" y="6415706"/>
            <a:ext cx="410954" cy="266999"/>
            <a:chOff x="4262" y="3704"/>
            <a:chExt cx="182" cy="97"/>
          </a:xfrm>
        </p:grpSpPr>
        <p:sp>
          <p:nvSpPr>
            <p:cNvPr id="1737" name="AutoShape 432"/>
            <p:cNvSpPr>
              <a:spLocks noChangeAspect="1" noChangeArrowheads="1" noTextEdit="1"/>
            </p:cNvSpPr>
            <p:nvPr/>
          </p:nvSpPr>
          <p:spPr bwMode="auto">
            <a:xfrm>
              <a:off x="4262" y="3704"/>
              <a:ext cx="182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defTabSz="888194"/>
              <a:endParaRPr lang="ru-RU">
                <a:solidFill>
                  <a:prstClr val="black"/>
                </a:solidFill>
              </a:endParaRPr>
            </a:p>
          </p:txBody>
        </p:sp>
        <p:grpSp>
          <p:nvGrpSpPr>
            <p:cNvPr id="1738" name="Group 433"/>
            <p:cNvGrpSpPr>
              <a:grpSpLocks/>
            </p:cNvGrpSpPr>
            <p:nvPr/>
          </p:nvGrpSpPr>
          <p:grpSpPr bwMode="auto">
            <a:xfrm>
              <a:off x="4397" y="3705"/>
              <a:ext cx="19" cy="75"/>
              <a:chOff x="4397" y="3705"/>
              <a:chExt cx="19" cy="75"/>
            </a:xfrm>
          </p:grpSpPr>
          <p:sp>
            <p:nvSpPr>
              <p:cNvPr id="1838" name="Freeform 434"/>
              <p:cNvSpPr>
                <a:spLocks/>
              </p:cNvSpPr>
              <p:nvPr/>
            </p:nvSpPr>
            <p:spPr bwMode="auto">
              <a:xfrm>
                <a:off x="4397" y="3705"/>
                <a:ext cx="7" cy="75"/>
              </a:xfrm>
              <a:custGeom>
                <a:avLst/>
                <a:gdLst>
                  <a:gd name="T0" fmla="*/ 0 w 145"/>
                  <a:gd name="T1" fmla="*/ 0 h 1518"/>
                  <a:gd name="T2" fmla="*/ 0 w 145"/>
                  <a:gd name="T3" fmla="*/ 0 h 1518"/>
                  <a:gd name="T4" fmla="*/ 0 w 145"/>
                  <a:gd name="T5" fmla="*/ 0 h 1518"/>
                  <a:gd name="T6" fmla="*/ 0 w 145"/>
                  <a:gd name="T7" fmla="*/ 0 h 1518"/>
                  <a:gd name="T8" fmla="*/ 0 w 145"/>
                  <a:gd name="T9" fmla="*/ 0 h 1518"/>
                  <a:gd name="T10" fmla="*/ 0 w 145"/>
                  <a:gd name="T11" fmla="*/ 0 h 1518"/>
                  <a:gd name="T12" fmla="*/ 0 w 145"/>
                  <a:gd name="T13" fmla="*/ 0 h 1518"/>
                  <a:gd name="T14" fmla="*/ 0 w 145"/>
                  <a:gd name="T15" fmla="*/ 0 h 1518"/>
                  <a:gd name="T16" fmla="*/ 0 w 145"/>
                  <a:gd name="T17" fmla="*/ 0 h 1518"/>
                  <a:gd name="T18" fmla="*/ 0 w 145"/>
                  <a:gd name="T19" fmla="*/ 0 h 1518"/>
                  <a:gd name="T20" fmla="*/ 0 w 145"/>
                  <a:gd name="T21" fmla="*/ 0 h 1518"/>
                  <a:gd name="T22" fmla="*/ 0 w 145"/>
                  <a:gd name="T23" fmla="*/ 0 h 1518"/>
                  <a:gd name="T24" fmla="*/ 0 w 145"/>
                  <a:gd name="T25" fmla="*/ 0 h 1518"/>
                  <a:gd name="T26" fmla="*/ 0 w 145"/>
                  <a:gd name="T27" fmla="*/ 0 h 1518"/>
                  <a:gd name="T28" fmla="*/ 0 w 145"/>
                  <a:gd name="T29" fmla="*/ 0 h 1518"/>
                  <a:gd name="T30" fmla="*/ 0 w 145"/>
                  <a:gd name="T31" fmla="*/ 0 h 1518"/>
                  <a:gd name="T32" fmla="*/ 0 w 145"/>
                  <a:gd name="T33" fmla="*/ 0 h 1518"/>
                  <a:gd name="T34" fmla="*/ 0 w 145"/>
                  <a:gd name="T35" fmla="*/ 0 h 1518"/>
                  <a:gd name="T36" fmla="*/ 0 w 145"/>
                  <a:gd name="T37" fmla="*/ 0 h 1518"/>
                  <a:gd name="T38" fmla="*/ 0 w 145"/>
                  <a:gd name="T39" fmla="*/ 0 h 15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5"/>
                  <a:gd name="T61" fmla="*/ 0 h 1518"/>
                  <a:gd name="T62" fmla="*/ 145 w 145"/>
                  <a:gd name="T63" fmla="*/ 1518 h 151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5" h="1518">
                    <a:moveTo>
                      <a:pt x="38" y="0"/>
                    </a:moveTo>
                    <a:lnTo>
                      <a:pt x="38" y="241"/>
                    </a:lnTo>
                    <a:lnTo>
                      <a:pt x="27" y="241"/>
                    </a:lnTo>
                    <a:lnTo>
                      <a:pt x="27" y="482"/>
                    </a:lnTo>
                    <a:lnTo>
                      <a:pt x="15" y="482"/>
                    </a:lnTo>
                    <a:lnTo>
                      <a:pt x="15" y="708"/>
                    </a:lnTo>
                    <a:lnTo>
                      <a:pt x="8" y="708"/>
                    </a:lnTo>
                    <a:lnTo>
                      <a:pt x="8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79" y="1518"/>
                    </a:lnTo>
                    <a:lnTo>
                      <a:pt x="145" y="1008"/>
                    </a:lnTo>
                    <a:lnTo>
                      <a:pt x="145" y="707"/>
                    </a:lnTo>
                    <a:lnTo>
                      <a:pt x="137" y="707"/>
                    </a:lnTo>
                    <a:lnTo>
                      <a:pt x="137" y="482"/>
                    </a:lnTo>
                    <a:lnTo>
                      <a:pt x="128" y="482"/>
                    </a:lnTo>
                    <a:lnTo>
                      <a:pt x="128" y="241"/>
                    </a:lnTo>
                    <a:lnTo>
                      <a:pt x="116" y="241"/>
                    </a:lnTo>
                    <a:lnTo>
                      <a:pt x="116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3801" tIns="36900" rIns="73801" bIns="369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888194"/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839" name="Freeform 435"/>
              <p:cNvSpPr>
                <a:spLocks/>
              </p:cNvSpPr>
              <p:nvPr/>
            </p:nvSpPr>
            <p:spPr bwMode="auto">
              <a:xfrm>
                <a:off x="4409" y="3705"/>
                <a:ext cx="7" cy="75"/>
              </a:xfrm>
              <a:custGeom>
                <a:avLst/>
                <a:gdLst>
                  <a:gd name="T0" fmla="*/ 0 w 151"/>
                  <a:gd name="T1" fmla="*/ 0 h 1518"/>
                  <a:gd name="T2" fmla="*/ 0 w 151"/>
                  <a:gd name="T3" fmla="*/ 0 h 1518"/>
                  <a:gd name="T4" fmla="*/ 0 w 151"/>
                  <a:gd name="T5" fmla="*/ 0 h 1518"/>
                  <a:gd name="T6" fmla="*/ 0 w 151"/>
                  <a:gd name="T7" fmla="*/ 0 h 1518"/>
                  <a:gd name="T8" fmla="*/ 0 w 151"/>
                  <a:gd name="T9" fmla="*/ 0 h 1518"/>
                  <a:gd name="T10" fmla="*/ 0 w 151"/>
                  <a:gd name="T11" fmla="*/ 0 h 1518"/>
                  <a:gd name="T12" fmla="*/ 0 w 151"/>
                  <a:gd name="T13" fmla="*/ 0 h 1518"/>
                  <a:gd name="T14" fmla="*/ 0 w 151"/>
                  <a:gd name="T15" fmla="*/ 0 h 1518"/>
                  <a:gd name="T16" fmla="*/ 0 w 151"/>
                  <a:gd name="T17" fmla="*/ 0 h 1518"/>
                  <a:gd name="T18" fmla="*/ 0 w 151"/>
                  <a:gd name="T19" fmla="*/ 0 h 1518"/>
                  <a:gd name="T20" fmla="*/ 0 w 151"/>
                  <a:gd name="T21" fmla="*/ 0 h 1518"/>
                  <a:gd name="T22" fmla="*/ 0 w 151"/>
                  <a:gd name="T23" fmla="*/ 0 h 1518"/>
                  <a:gd name="T24" fmla="*/ 0 w 151"/>
                  <a:gd name="T25" fmla="*/ 0 h 1518"/>
                  <a:gd name="T26" fmla="*/ 0 w 151"/>
                  <a:gd name="T27" fmla="*/ 0 h 1518"/>
                  <a:gd name="T28" fmla="*/ 0 w 151"/>
                  <a:gd name="T29" fmla="*/ 0 h 1518"/>
                  <a:gd name="T30" fmla="*/ 0 w 151"/>
                  <a:gd name="T31" fmla="*/ 0 h 1518"/>
                  <a:gd name="T32" fmla="*/ 0 w 151"/>
                  <a:gd name="T33" fmla="*/ 0 h 1518"/>
                  <a:gd name="T34" fmla="*/ 0 w 151"/>
                  <a:gd name="T35" fmla="*/ 0 h 1518"/>
                  <a:gd name="T36" fmla="*/ 0 w 151"/>
                  <a:gd name="T37" fmla="*/ 0 h 1518"/>
                  <a:gd name="T38" fmla="*/ 0 w 151"/>
                  <a:gd name="T39" fmla="*/ 0 h 1518"/>
                  <a:gd name="T40" fmla="*/ 0 w 151"/>
                  <a:gd name="T41" fmla="*/ 0 h 15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1"/>
                  <a:gd name="T64" fmla="*/ 0 h 1518"/>
                  <a:gd name="T65" fmla="*/ 151 w 151"/>
                  <a:gd name="T66" fmla="*/ 1518 h 15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1" h="1518">
                    <a:moveTo>
                      <a:pt x="36" y="0"/>
                    </a:moveTo>
                    <a:lnTo>
                      <a:pt x="36" y="241"/>
                    </a:lnTo>
                    <a:lnTo>
                      <a:pt x="25" y="241"/>
                    </a:lnTo>
                    <a:lnTo>
                      <a:pt x="25" y="482"/>
                    </a:lnTo>
                    <a:lnTo>
                      <a:pt x="14" y="482"/>
                    </a:lnTo>
                    <a:lnTo>
                      <a:pt x="14" y="708"/>
                    </a:lnTo>
                    <a:lnTo>
                      <a:pt x="7" y="708"/>
                    </a:lnTo>
                    <a:lnTo>
                      <a:pt x="7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151" y="1518"/>
                    </a:lnTo>
                    <a:lnTo>
                      <a:pt x="151" y="1011"/>
                    </a:lnTo>
                    <a:lnTo>
                      <a:pt x="144" y="1011"/>
                    </a:lnTo>
                    <a:lnTo>
                      <a:pt x="143" y="707"/>
                    </a:lnTo>
                    <a:lnTo>
                      <a:pt x="135" y="707"/>
                    </a:lnTo>
                    <a:lnTo>
                      <a:pt x="135" y="482"/>
                    </a:lnTo>
                    <a:lnTo>
                      <a:pt x="125" y="482"/>
                    </a:lnTo>
                    <a:lnTo>
                      <a:pt x="125" y="241"/>
                    </a:lnTo>
                    <a:lnTo>
                      <a:pt x="114" y="241"/>
                    </a:lnTo>
                    <a:lnTo>
                      <a:pt x="114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3801" tIns="36900" rIns="73801" bIns="369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888194"/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39" name="Group 436"/>
            <p:cNvGrpSpPr>
              <a:grpSpLocks/>
            </p:cNvGrpSpPr>
            <p:nvPr/>
          </p:nvGrpSpPr>
          <p:grpSpPr bwMode="auto">
            <a:xfrm>
              <a:off x="4412" y="3765"/>
              <a:ext cx="32" cy="33"/>
              <a:chOff x="4412" y="3765"/>
              <a:chExt cx="32" cy="33"/>
            </a:xfrm>
          </p:grpSpPr>
          <p:grpSp>
            <p:nvGrpSpPr>
              <p:cNvPr id="1827" name="Group 437"/>
              <p:cNvGrpSpPr>
                <a:grpSpLocks/>
              </p:cNvGrpSpPr>
              <p:nvPr/>
            </p:nvGrpSpPr>
            <p:grpSpPr bwMode="auto">
              <a:xfrm>
                <a:off x="4412" y="3765"/>
                <a:ext cx="32" cy="33"/>
                <a:chOff x="4412" y="3765"/>
                <a:chExt cx="32" cy="33"/>
              </a:xfrm>
            </p:grpSpPr>
            <p:grpSp>
              <p:nvGrpSpPr>
                <p:cNvPr id="1832" name="Group 438"/>
                <p:cNvGrpSpPr>
                  <a:grpSpLocks/>
                </p:cNvGrpSpPr>
                <p:nvPr/>
              </p:nvGrpSpPr>
              <p:grpSpPr bwMode="auto">
                <a:xfrm>
                  <a:off x="4419" y="3765"/>
                  <a:ext cx="10" cy="16"/>
                  <a:chOff x="4419" y="3765"/>
                  <a:chExt cx="10" cy="16"/>
                </a:xfrm>
              </p:grpSpPr>
              <p:sp>
                <p:nvSpPr>
                  <p:cNvPr id="1836" name="Rectangle 439"/>
                  <p:cNvSpPr>
                    <a:spLocks noChangeArrowheads="1"/>
                  </p:cNvSpPr>
                  <p:nvPr/>
                </p:nvSpPr>
                <p:spPr bwMode="auto">
                  <a:xfrm>
                    <a:off x="4421" y="3765"/>
                    <a:ext cx="6" cy="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37" name="Rectangle 440"/>
                  <p:cNvSpPr>
                    <a:spLocks noChangeArrowheads="1"/>
                  </p:cNvSpPr>
                  <p:nvPr/>
                </p:nvSpPr>
                <p:spPr bwMode="auto">
                  <a:xfrm>
                    <a:off x="4419" y="3767"/>
                    <a:ext cx="10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833" name="Group 441"/>
                <p:cNvGrpSpPr>
                  <a:grpSpLocks/>
                </p:cNvGrpSpPr>
                <p:nvPr/>
              </p:nvGrpSpPr>
              <p:grpSpPr bwMode="auto">
                <a:xfrm>
                  <a:off x="4412" y="3780"/>
                  <a:ext cx="32" cy="18"/>
                  <a:chOff x="4412" y="3780"/>
                  <a:chExt cx="32" cy="18"/>
                </a:xfrm>
              </p:grpSpPr>
              <p:sp>
                <p:nvSpPr>
                  <p:cNvPr id="1834" name="Rectangle 442"/>
                  <p:cNvSpPr>
                    <a:spLocks noChangeArrowheads="1"/>
                  </p:cNvSpPr>
                  <p:nvPr/>
                </p:nvSpPr>
                <p:spPr bwMode="auto">
                  <a:xfrm>
                    <a:off x="441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35" name="Rectangle 443"/>
                  <p:cNvSpPr>
                    <a:spLocks noChangeArrowheads="1"/>
                  </p:cNvSpPr>
                  <p:nvPr/>
                </p:nvSpPr>
                <p:spPr bwMode="auto">
                  <a:xfrm>
                    <a:off x="4412" y="3780"/>
                    <a:ext cx="32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828" name="Group 444"/>
              <p:cNvGrpSpPr>
                <a:grpSpLocks/>
              </p:cNvGrpSpPr>
              <p:nvPr/>
            </p:nvGrpSpPr>
            <p:grpSpPr bwMode="auto">
              <a:xfrm>
                <a:off x="4415" y="3784"/>
                <a:ext cx="25" cy="11"/>
                <a:chOff x="4415" y="3784"/>
                <a:chExt cx="25" cy="11"/>
              </a:xfrm>
            </p:grpSpPr>
            <p:sp>
              <p:nvSpPr>
                <p:cNvPr id="1829" name="Rectangle 445"/>
                <p:cNvSpPr>
                  <a:spLocks noChangeArrowheads="1"/>
                </p:cNvSpPr>
                <p:nvPr/>
              </p:nvSpPr>
              <p:spPr bwMode="auto">
                <a:xfrm>
                  <a:off x="4415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30" name="Rectangle 446"/>
                <p:cNvSpPr>
                  <a:spLocks noChangeArrowheads="1"/>
                </p:cNvSpPr>
                <p:nvPr/>
              </p:nvSpPr>
              <p:spPr bwMode="auto">
                <a:xfrm>
                  <a:off x="4433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31" name="Rectangle 447"/>
                <p:cNvSpPr>
                  <a:spLocks noChangeArrowheads="1"/>
                </p:cNvSpPr>
                <p:nvPr/>
              </p:nvSpPr>
              <p:spPr bwMode="auto">
                <a:xfrm>
                  <a:off x="4424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740" name="Group 448"/>
            <p:cNvGrpSpPr>
              <a:grpSpLocks/>
            </p:cNvGrpSpPr>
            <p:nvPr/>
          </p:nvGrpSpPr>
          <p:grpSpPr bwMode="auto">
            <a:xfrm>
              <a:off x="4262" y="3774"/>
              <a:ext cx="33" cy="24"/>
              <a:chOff x="4262" y="3774"/>
              <a:chExt cx="33" cy="24"/>
            </a:xfrm>
          </p:grpSpPr>
          <p:grpSp>
            <p:nvGrpSpPr>
              <p:cNvPr id="1818" name="Group 449"/>
              <p:cNvGrpSpPr>
                <a:grpSpLocks/>
              </p:cNvGrpSpPr>
              <p:nvPr/>
            </p:nvGrpSpPr>
            <p:grpSpPr bwMode="auto">
              <a:xfrm>
                <a:off x="4262" y="3774"/>
                <a:ext cx="33" cy="24"/>
                <a:chOff x="4262" y="3774"/>
                <a:chExt cx="33" cy="24"/>
              </a:xfrm>
            </p:grpSpPr>
            <p:sp>
              <p:nvSpPr>
                <p:cNvPr id="1823" name="Rectangle 450"/>
                <p:cNvSpPr>
                  <a:spLocks noChangeArrowheads="1"/>
                </p:cNvSpPr>
                <p:nvPr/>
              </p:nvSpPr>
              <p:spPr bwMode="auto">
                <a:xfrm>
                  <a:off x="4281" y="3774"/>
                  <a:ext cx="10" cy="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1824" name="Group 451"/>
                <p:cNvGrpSpPr>
                  <a:grpSpLocks/>
                </p:cNvGrpSpPr>
                <p:nvPr/>
              </p:nvGrpSpPr>
              <p:grpSpPr bwMode="auto">
                <a:xfrm>
                  <a:off x="4262" y="3780"/>
                  <a:ext cx="33" cy="18"/>
                  <a:chOff x="4262" y="3780"/>
                  <a:chExt cx="33" cy="18"/>
                </a:xfrm>
              </p:grpSpPr>
              <p:sp>
                <p:nvSpPr>
                  <p:cNvPr id="1825" name="Rectangle 452"/>
                  <p:cNvSpPr>
                    <a:spLocks noChangeArrowheads="1"/>
                  </p:cNvSpPr>
                  <p:nvPr/>
                </p:nvSpPr>
                <p:spPr bwMode="auto">
                  <a:xfrm>
                    <a:off x="426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26" name="Rectangle 453"/>
                  <p:cNvSpPr>
                    <a:spLocks noChangeArrowheads="1"/>
                  </p:cNvSpPr>
                  <p:nvPr/>
                </p:nvSpPr>
                <p:spPr bwMode="auto">
                  <a:xfrm>
                    <a:off x="4262" y="3780"/>
                    <a:ext cx="33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819" name="Group 454"/>
              <p:cNvGrpSpPr>
                <a:grpSpLocks/>
              </p:cNvGrpSpPr>
              <p:nvPr/>
            </p:nvGrpSpPr>
            <p:grpSpPr bwMode="auto">
              <a:xfrm>
                <a:off x="4265" y="3784"/>
                <a:ext cx="26" cy="11"/>
                <a:chOff x="4265" y="3784"/>
                <a:chExt cx="26" cy="11"/>
              </a:xfrm>
            </p:grpSpPr>
            <p:sp>
              <p:nvSpPr>
                <p:cNvPr id="1820" name="Rectangle 455"/>
                <p:cNvSpPr>
                  <a:spLocks noChangeArrowheads="1"/>
                </p:cNvSpPr>
                <p:nvPr/>
              </p:nvSpPr>
              <p:spPr bwMode="auto">
                <a:xfrm>
                  <a:off x="4284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21" name="Rectangle 456"/>
                <p:cNvSpPr>
                  <a:spLocks noChangeArrowheads="1"/>
                </p:cNvSpPr>
                <p:nvPr/>
              </p:nvSpPr>
              <p:spPr bwMode="auto">
                <a:xfrm>
                  <a:off x="4265" y="3784"/>
                  <a:ext cx="8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22" name="Rectangle 457"/>
                <p:cNvSpPr>
                  <a:spLocks noChangeArrowheads="1"/>
                </p:cNvSpPr>
                <p:nvPr/>
              </p:nvSpPr>
              <p:spPr bwMode="auto">
                <a:xfrm>
                  <a:off x="4275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741" name="Group 458"/>
            <p:cNvGrpSpPr>
              <a:grpSpLocks/>
            </p:cNvGrpSpPr>
            <p:nvPr/>
          </p:nvGrpSpPr>
          <p:grpSpPr bwMode="auto">
            <a:xfrm>
              <a:off x="4290" y="3745"/>
              <a:ext cx="125" cy="56"/>
              <a:chOff x="4290" y="3745"/>
              <a:chExt cx="125" cy="56"/>
            </a:xfrm>
          </p:grpSpPr>
          <p:grpSp>
            <p:nvGrpSpPr>
              <p:cNvPr id="1742" name="Group 459"/>
              <p:cNvGrpSpPr>
                <a:grpSpLocks/>
              </p:cNvGrpSpPr>
              <p:nvPr/>
            </p:nvGrpSpPr>
            <p:grpSpPr bwMode="auto">
              <a:xfrm>
                <a:off x="4290" y="3745"/>
                <a:ext cx="125" cy="56"/>
                <a:chOff x="4290" y="3745"/>
                <a:chExt cx="125" cy="56"/>
              </a:xfrm>
            </p:grpSpPr>
            <p:sp>
              <p:nvSpPr>
                <p:cNvPr id="1813" name="Rectangle 460"/>
                <p:cNvSpPr>
                  <a:spLocks noChangeArrowheads="1"/>
                </p:cNvSpPr>
                <p:nvPr/>
              </p:nvSpPr>
              <p:spPr bwMode="auto">
                <a:xfrm>
                  <a:off x="4292" y="3754"/>
                  <a:ext cx="121" cy="47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14" name="Rectangle 461"/>
                <p:cNvSpPr>
                  <a:spLocks noChangeArrowheads="1"/>
                </p:cNvSpPr>
                <p:nvPr/>
              </p:nvSpPr>
              <p:spPr bwMode="auto">
                <a:xfrm>
                  <a:off x="4322" y="3746"/>
                  <a:ext cx="9" cy="6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15" name="Rectangle 462"/>
                <p:cNvSpPr>
                  <a:spLocks noChangeArrowheads="1"/>
                </p:cNvSpPr>
                <p:nvPr/>
              </p:nvSpPr>
              <p:spPr bwMode="auto">
                <a:xfrm>
                  <a:off x="4344" y="3745"/>
                  <a:ext cx="12" cy="8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16" name="Rectangle 463"/>
                <p:cNvSpPr>
                  <a:spLocks noChangeArrowheads="1"/>
                </p:cNvSpPr>
                <p:nvPr/>
              </p:nvSpPr>
              <p:spPr bwMode="auto">
                <a:xfrm>
                  <a:off x="4290" y="3751"/>
                  <a:ext cx="125" cy="4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17" name="Rectangle 464"/>
                <p:cNvSpPr>
                  <a:spLocks noChangeArrowheads="1"/>
                </p:cNvSpPr>
                <p:nvPr/>
              </p:nvSpPr>
              <p:spPr bwMode="auto">
                <a:xfrm>
                  <a:off x="4292" y="3776"/>
                  <a:ext cx="121" cy="2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743" name="Group 465"/>
              <p:cNvGrpSpPr>
                <a:grpSpLocks/>
              </p:cNvGrpSpPr>
              <p:nvPr/>
            </p:nvGrpSpPr>
            <p:grpSpPr bwMode="auto">
              <a:xfrm>
                <a:off x="4294" y="3758"/>
                <a:ext cx="115" cy="38"/>
                <a:chOff x="4294" y="3758"/>
                <a:chExt cx="115" cy="38"/>
              </a:xfrm>
            </p:grpSpPr>
            <p:grpSp>
              <p:nvGrpSpPr>
                <p:cNvPr id="1748" name="Group 466"/>
                <p:cNvGrpSpPr>
                  <a:grpSpLocks/>
                </p:cNvGrpSpPr>
                <p:nvPr/>
              </p:nvGrpSpPr>
              <p:grpSpPr bwMode="auto">
                <a:xfrm>
                  <a:off x="4311" y="3781"/>
                  <a:ext cx="15" cy="15"/>
                  <a:chOff x="4311" y="3781"/>
                  <a:chExt cx="15" cy="15"/>
                </a:xfrm>
              </p:grpSpPr>
              <p:sp>
                <p:nvSpPr>
                  <p:cNvPr id="1809" name="Rectangle 467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10" name="Rectangle 468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11" name="Line 469"/>
                  <p:cNvSpPr>
                    <a:spLocks noChangeShapeType="1"/>
                  </p:cNvSpPr>
                  <p:nvPr/>
                </p:nvSpPr>
                <p:spPr bwMode="auto">
                  <a:xfrm>
                    <a:off x="431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12" name="Line 470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49" name="Group 471"/>
                <p:cNvGrpSpPr>
                  <a:grpSpLocks/>
                </p:cNvGrpSpPr>
                <p:nvPr/>
              </p:nvGrpSpPr>
              <p:grpSpPr bwMode="auto">
                <a:xfrm>
                  <a:off x="4328" y="3781"/>
                  <a:ext cx="15" cy="15"/>
                  <a:chOff x="4328" y="3781"/>
                  <a:chExt cx="15" cy="15"/>
                </a:xfrm>
              </p:grpSpPr>
              <p:sp>
                <p:nvSpPr>
                  <p:cNvPr id="1805" name="Rectangle 472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6" name="Rectangle 473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7" name="Line 474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8" name="Line 475"/>
                  <p:cNvSpPr>
                    <a:spLocks noChangeShapeType="1"/>
                  </p:cNvSpPr>
                  <p:nvPr/>
                </p:nvSpPr>
                <p:spPr bwMode="auto">
                  <a:xfrm>
                    <a:off x="432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0" name="Group 476"/>
                <p:cNvGrpSpPr>
                  <a:grpSpLocks/>
                </p:cNvGrpSpPr>
                <p:nvPr/>
              </p:nvGrpSpPr>
              <p:grpSpPr bwMode="auto">
                <a:xfrm>
                  <a:off x="4394" y="3781"/>
                  <a:ext cx="15" cy="15"/>
                  <a:chOff x="4394" y="3781"/>
                  <a:chExt cx="15" cy="15"/>
                </a:xfrm>
              </p:grpSpPr>
              <p:sp>
                <p:nvSpPr>
                  <p:cNvPr id="1801" name="Rectangle 477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2" name="Rectangle 478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3" name="Line 479"/>
                  <p:cNvSpPr>
                    <a:spLocks noChangeShapeType="1"/>
                  </p:cNvSpPr>
                  <p:nvPr/>
                </p:nvSpPr>
                <p:spPr bwMode="auto">
                  <a:xfrm>
                    <a:off x="4401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4" name="Line 480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1" name="Group 481"/>
                <p:cNvGrpSpPr>
                  <a:grpSpLocks/>
                </p:cNvGrpSpPr>
                <p:nvPr/>
              </p:nvGrpSpPr>
              <p:grpSpPr bwMode="auto">
                <a:xfrm>
                  <a:off x="4294" y="3781"/>
                  <a:ext cx="15" cy="15"/>
                  <a:chOff x="4294" y="3781"/>
                  <a:chExt cx="15" cy="15"/>
                </a:xfrm>
              </p:grpSpPr>
              <p:sp>
                <p:nvSpPr>
                  <p:cNvPr id="1797" name="Rectangle 482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8" name="Rectangle 483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9" name="Line 484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0" name="Line 485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2" name="Group 486"/>
                <p:cNvGrpSpPr>
                  <a:grpSpLocks/>
                </p:cNvGrpSpPr>
                <p:nvPr/>
              </p:nvGrpSpPr>
              <p:grpSpPr bwMode="auto">
                <a:xfrm>
                  <a:off x="4344" y="3758"/>
                  <a:ext cx="16" cy="15"/>
                  <a:chOff x="4344" y="3758"/>
                  <a:chExt cx="16" cy="15"/>
                </a:xfrm>
              </p:grpSpPr>
              <p:sp>
                <p:nvSpPr>
                  <p:cNvPr id="1793" name="Rectangle 487"/>
                  <p:cNvSpPr>
                    <a:spLocks noChangeArrowheads="1"/>
                  </p:cNvSpPr>
                  <p:nvPr/>
                </p:nvSpPr>
                <p:spPr bwMode="auto">
                  <a:xfrm>
                    <a:off x="434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4" name="Rectangle 488"/>
                  <p:cNvSpPr>
                    <a:spLocks noChangeArrowheads="1"/>
                  </p:cNvSpPr>
                  <p:nvPr/>
                </p:nvSpPr>
                <p:spPr bwMode="auto">
                  <a:xfrm>
                    <a:off x="434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5" name="Line 489"/>
                  <p:cNvSpPr>
                    <a:spLocks noChangeShapeType="1"/>
                  </p:cNvSpPr>
                  <p:nvPr/>
                </p:nvSpPr>
                <p:spPr bwMode="auto">
                  <a:xfrm>
                    <a:off x="435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6" name="Line 490"/>
                  <p:cNvSpPr>
                    <a:spLocks noChangeShapeType="1"/>
                  </p:cNvSpPr>
                  <p:nvPr/>
                </p:nvSpPr>
                <p:spPr bwMode="auto">
                  <a:xfrm>
                    <a:off x="434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3" name="Group 491"/>
                <p:cNvGrpSpPr>
                  <a:grpSpLocks/>
                </p:cNvGrpSpPr>
                <p:nvPr/>
              </p:nvGrpSpPr>
              <p:grpSpPr bwMode="auto">
                <a:xfrm>
                  <a:off x="4361" y="3781"/>
                  <a:ext cx="15" cy="15"/>
                  <a:chOff x="4361" y="3781"/>
                  <a:chExt cx="15" cy="15"/>
                </a:xfrm>
              </p:grpSpPr>
              <p:sp>
                <p:nvSpPr>
                  <p:cNvPr id="1789" name="Rectangle 492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0" name="Rectangle 49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1" name="Line 49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2" name="Line 49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4" name="Group 496"/>
                <p:cNvGrpSpPr>
                  <a:grpSpLocks/>
                </p:cNvGrpSpPr>
                <p:nvPr/>
              </p:nvGrpSpPr>
              <p:grpSpPr bwMode="auto">
                <a:xfrm>
                  <a:off x="4377" y="3781"/>
                  <a:ext cx="15" cy="15"/>
                  <a:chOff x="4377" y="3781"/>
                  <a:chExt cx="15" cy="15"/>
                </a:xfrm>
              </p:grpSpPr>
              <p:sp>
                <p:nvSpPr>
                  <p:cNvPr id="1785" name="Rectangle 49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6" name="Rectangle 49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7" name="Line 49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8" name="Line 50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5" name="Group 501"/>
                <p:cNvGrpSpPr>
                  <a:grpSpLocks/>
                </p:cNvGrpSpPr>
                <p:nvPr/>
              </p:nvGrpSpPr>
              <p:grpSpPr bwMode="auto">
                <a:xfrm>
                  <a:off x="4311" y="3758"/>
                  <a:ext cx="15" cy="15"/>
                  <a:chOff x="4311" y="3758"/>
                  <a:chExt cx="15" cy="15"/>
                </a:xfrm>
              </p:grpSpPr>
              <p:sp>
                <p:nvSpPr>
                  <p:cNvPr id="1781" name="Rectangle 502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2" name="Rectangle 503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3" name="Line 504"/>
                  <p:cNvSpPr>
                    <a:spLocks noChangeShapeType="1"/>
                  </p:cNvSpPr>
                  <p:nvPr/>
                </p:nvSpPr>
                <p:spPr bwMode="auto">
                  <a:xfrm>
                    <a:off x="4319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4" name="Line 505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6" name="Group 506"/>
                <p:cNvGrpSpPr>
                  <a:grpSpLocks/>
                </p:cNvGrpSpPr>
                <p:nvPr/>
              </p:nvGrpSpPr>
              <p:grpSpPr bwMode="auto">
                <a:xfrm>
                  <a:off x="4328" y="3758"/>
                  <a:ext cx="15" cy="15"/>
                  <a:chOff x="4328" y="3758"/>
                  <a:chExt cx="15" cy="15"/>
                </a:xfrm>
              </p:grpSpPr>
              <p:sp>
                <p:nvSpPr>
                  <p:cNvPr id="1777" name="Rectangle 507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8" name="Rectangle 508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9" name="Line 509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0" name="Line 510"/>
                  <p:cNvSpPr>
                    <a:spLocks noChangeShapeType="1"/>
                  </p:cNvSpPr>
                  <p:nvPr/>
                </p:nvSpPr>
                <p:spPr bwMode="auto">
                  <a:xfrm>
                    <a:off x="4329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7" name="Group 511"/>
                <p:cNvGrpSpPr>
                  <a:grpSpLocks/>
                </p:cNvGrpSpPr>
                <p:nvPr/>
              </p:nvGrpSpPr>
              <p:grpSpPr bwMode="auto">
                <a:xfrm>
                  <a:off x="4394" y="3758"/>
                  <a:ext cx="15" cy="15"/>
                  <a:chOff x="4394" y="3758"/>
                  <a:chExt cx="15" cy="15"/>
                </a:xfrm>
              </p:grpSpPr>
              <p:sp>
                <p:nvSpPr>
                  <p:cNvPr id="1773" name="Rectangle 512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4" name="Rectangle 513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5" name="Line 514"/>
                  <p:cNvSpPr>
                    <a:spLocks noChangeShapeType="1"/>
                  </p:cNvSpPr>
                  <p:nvPr/>
                </p:nvSpPr>
                <p:spPr bwMode="auto">
                  <a:xfrm>
                    <a:off x="44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6" name="Line 515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8" name="Group 516"/>
                <p:cNvGrpSpPr>
                  <a:grpSpLocks/>
                </p:cNvGrpSpPr>
                <p:nvPr/>
              </p:nvGrpSpPr>
              <p:grpSpPr bwMode="auto">
                <a:xfrm>
                  <a:off x="4294" y="3758"/>
                  <a:ext cx="16" cy="15"/>
                  <a:chOff x="4294" y="3758"/>
                  <a:chExt cx="16" cy="15"/>
                </a:xfrm>
              </p:grpSpPr>
              <p:sp>
                <p:nvSpPr>
                  <p:cNvPr id="1769" name="Rectangle 517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0" name="Rectangle 518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1" name="Line 519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2" name="Line 520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9" name="Group 521"/>
                <p:cNvGrpSpPr>
                  <a:grpSpLocks/>
                </p:cNvGrpSpPr>
                <p:nvPr/>
              </p:nvGrpSpPr>
              <p:grpSpPr bwMode="auto">
                <a:xfrm>
                  <a:off x="4361" y="3758"/>
                  <a:ext cx="15" cy="15"/>
                  <a:chOff x="4361" y="3758"/>
                  <a:chExt cx="15" cy="15"/>
                </a:xfrm>
              </p:grpSpPr>
              <p:sp>
                <p:nvSpPr>
                  <p:cNvPr id="1765" name="Rectangle 522"/>
                  <p:cNvSpPr>
                    <a:spLocks noChangeArrowheads="1"/>
                  </p:cNvSpPr>
                  <p:nvPr/>
                </p:nvSpPr>
                <p:spPr bwMode="auto">
                  <a:xfrm>
                    <a:off x="436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6" name="Rectangle 52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7" name="Line 52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8" name="Line 52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60" name="Group 526"/>
                <p:cNvGrpSpPr>
                  <a:grpSpLocks/>
                </p:cNvGrpSpPr>
                <p:nvPr/>
              </p:nvGrpSpPr>
              <p:grpSpPr bwMode="auto">
                <a:xfrm>
                  <a:off x="4377" y="3758"/>
                  <a:ext cx="16" cy="15"/>
                  <a:chOff x="4377" y="3758"/>
                  <a:chExt cx="16" cy="15"/>
                </a:xfrm>
              </p:grpSpPr>
              <p:sp>
                <p:nvSpPr>
                  <p:cNvPr id="1761" name="Rectangle 52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2" name="Rectangle 52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3" name="Line 52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4" name="Line 53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744" name="Group 531"/>
              <p:cNvGrpSpPr>
                <a:grpSpLocks/>
              </p:cNvGrpSpPr>
              <p:nvPr/>
            </p:nvGrpSpPr>
            <p:grpSpPr bwMode="auto">
              <a:xfrm>
                <a:off x="4345" y="3779"/>
                <a:ext cx="14" cy="21"/>
                <a:chOff x="4345" y="3779"/>
                <a:chExt cx="14" cy="21"/>
              </a:xfrm>
            </p:grpSpPr>
            <p:sp>
              <p:nvSpPr>
                <p:cNvPr id="1745" name="Rectangle 532"/>
                <p:cNvSpPr>
                  <a:spLocks noChangeArrowheads="1"/>
                </p:cNvSpPr>
                <p:nvPr/>
              </p:nvSpPr>
              <p:spPr bwMode="auto">
                <a:xfrm>
                  <a:off x="4345" y="3779"/>
                  <a:ext cx="14" cy="21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6" name="Rectangle 533"/>
                <p:cNvSpPr>
                  <a:spLocks noChangeArrowheads="1"/>
                </p:cNvSpPr>
                <p:nvPr/>
              </p:nvSpPr>
              <p:spPr bwMode="auto">
                <a:xfrm>
                  <a:off x="4346" y="3782"/>
                  <a:ext cx="11" cy="1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7" name="Oval 534"/>
                <p:cNvSpPr>
                  <a:spLocks noChangeArrowheads="1"/>
                </p:cNvSpPr>
                <p:nvPr/>
              </p:nvSpPr>
              <p:spPr bwMode="auto">
                <a:xfrm>
                  <a:off x="4355" y="3790"/>
                  <a:ext cx="1" cy="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1840" name="AutoShape 108"/>
          <p:cNvSpPr>
            <a:spLocks noChangeArrowheads="1"/>
          </p:cNvSpPr>
          <p:nvPr/>
        </p:nvSpPr>
        <p:spPr bwMode="auto">
          <a:xfrm>
            <a:off x="7846738" y="1439891"/>
            <a:ext cx="1223509" cy="278946"/>
          </a:xfrm>
          <a:prstGeom prst="wedgeRectCallout">
            <a:avLst>
              <a:gd name="adj1" fmla="val -91283"/>
              <a:gd name="adj2" fmla="val 66740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Морской </a:t>
            </a:r>
            <a:r>
              <a:rPr lang="ru-RU" b="1" u="sng" dirty="0" smtClean="0"/>
              <a:t>вокзал</a:t>
            </a:r>
            <a:endParaRPr lang="ru-RU" i="1" dirty="0"/>
          </a:p>
        </p:txBody>
      </p:sp>
      <p:sp>
        <p:nvSpPr>
          <p:cNvPr id="1841" name="AutoShape 108"/>
          <p:cNvSpPr>
            <a:spLocks noChangeArrowheads="1"/>
          </p:cNvSpPr>
          <p:nvPr/>
        </p:nvSpPr>
        <p:spPr bwMode="auto">
          <a:xfrm>
            <a:off x="6434249" y="1051377"/>
            <a:ext cx="1527914" cy="278946"/>
          </a:xfrm>
          <a:prstGeom prst="wedgeRectCallout">
            <a:avLst>
              <a:gd name="adj1" fmla="val -83556"/>
              <a:gd name="adj2" fmla="val 340937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Городской узел </a:t>
            </a:r>
            <a:r>
              <a:rPr lang="ru-RU" b="1" u="sng" dirty="0" smtClean="0"/>
              <a:t>связи</a:t>
            </a:r>
            <a:endParaRPr lang="ru-RU" i="1" dirty="0"/>
          </a:p>
        </p:txBody>
      </p:sp>
      <p:sp>
        <p:nvSpPr>
          <p:cNvPr id="1842" name="AutoShape 108"/>
          <p:cNvSpPr>
            <a:spLocks noChangeArrowheads="1"/>
          </p:cNvSpPr>
          <p:nvPr/>
        </p:nvSpPr>
        <p:spPr bwMode="auto">
          <a:xfrm>
            <a:off x="7562036" y="1984382"/>
            <a:ext cx="1223509" cy="278946"/>
          </a:xfrm>
          <a:prstGeom prst="wedgeRectCallout">
            <a:avLst>
              <a:gd name="adj1" fmla="val -136939"/>
              <a:gd name="adj2" fmla="val -10282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Детский сад №</a:t>
            </a:r>
            <a:r>
              <a:rPr lang="ru-RU" b="1" u="sng" dirty="0" smtClean="0"/>
              <a:t>56</a:t>
            </a:r>
            <a:endParaRPr lang="ru-RU" i="1" dirty="0"/>
          </a:p>
        </p:txBody>
      </p:sp>
      <p:sp>
        <p:nvSpPr>
          <p:cNvPr id="1843" name="AutoShape 108"/>
          <p:cNvSpPr>
            <a:spLocks noChangeArrowheads="1"/>
          </p:cNvSpPr>
          <p:nvPr/>
        </p:nvSpPr>
        <p:spPr bwMode="auto">
          <a:xfrm>
            <a:off x="3044764" y="3474611"/>
            <a:ext cx="1223509" cy="457151"/>
          </a:xfrm>
          <a:prstGeom prst="wedgeRectCallout">
            <a:avLst>
              <a:gd name="adj1" fmla="val 123712"/>
              <a:gd name="adj2" fmla="val -9729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Городская больница №</a:t>
            </a:r>
            <a:r>
              <a:rPr lang="ru-RU" b="1" u="sng" dirty="0" smtClean="0"/>
              <a:t>1</a:t>
            </a:r>
            <a:endParaRPr lang="ru-RU" i="1" dirty="0"/>
          </a:p>
        </p:txBody>
      </p:sp>
      <p:sp>
        <p:nvSpPr>
          <p:cNvPr id="1844" name="AutoShape 108"/>
          <p:cNvSpPr>
            <a:spLocks noChangeArrowheads="1"/>
          </p:cNvSpPr>
          <p:nvPr/>
        </p:nvSpPr>
        <p:spPr bwMode="auto">
          <a:xfrm>
            <a:off x="4324173" y="1679786"/>
            <a:ext cx="1610059" cy="278946"/>
          </a:xfrm>
          <a:prstGeom prst="wedgeRectCallout">
            <a:avLst>
              <a:gd name="adj1" fmla="val -96806"/>
              <a:gd name="adj2" fmla="val 42360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Гарнизонный </a:t>
            </a:r>
            <a:r>
              <a:rPr lang="ru-RU" b="1" u="sng" dirty="0" smtClean="0"/>
              <a:t>госпиталь</a:t>
            </a:r>
            <a:endParaRPr lang="ru-RU" i="1" dirty="0"/>
          </a:p>
        </p:txBody>
      </p:sp>
      <p:sp>
        <p:nvSpPr>
          <p:cNvPr id="1845" name="AutoShape 108"/>
          <p:cNvSpPr>
            <a:spLocks noChangeArrowheads="1"/>
          </p:cNvSpPr>
          <p:nvPr/>
        </p:nvSpPr>
        <p:spPr bwMode="auto">
          <a:xfrm>
            <a:off x="1398143" y="3140133"/>
            <a:ext cx="1192991" cy="278946"/>
          </a:xfrm>
          <a:prstGeom prst="wedgeRectCallout">
            <a:avLst>
              <a:gd name="adj1" fmla="val 129881"/>
              <a:gd name="adj2" fmla="val -393008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Детский сад №</a:t>
            </a:r>
            <a:r>
              <a:rPr lang="ru-RU" b="1" u="sng" dirty="0" smtClean="0"/>
              <a:t>2</a:t>
            </a:r>
            <a:endParaRPr lang="ru-RU" i="1" dirty="0"/>
          </a:p>
        </p:txBody>
      </p:sp>
      <p:sp>
        <p:nvSpPr>
          <p:cNvPr id="1846" name="AutoShape 108"/>
          <p:cNvSpPr>
            <a:spLocks noChangeArrowheads="1"/>
          </p:cNvSpPr>
          <p:nvPr/>
        </p:nvSpPr>
        <p:spPr bwMode="auto">
          <a:xfrm>
            <a:off x="4098967" y="1974706"/>
            <a:ext cx="1223509" cy="278946"/>
          </a:xfrm>
          <a:prstGeom prst="wedgeRectCallout">
            <a:avLst>
              <a:gd name="adj1" fmla="val -132862"/>
              <a:gd name="adj2" fmla="val -62812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Автовокзал</a:t>
            </a:r>
            <a:endParaRPr lang="ru-RU" i="1" dirty="0"/>
          </a:p>
        </p:txBody>
      </p:sp>
      <p:sp>
        <p:nvSpPr>
          <p:cNvPr id="1847" name="AutoShape 108"/>
          <p:cNvSpPr>
            <a:spLocks noChangeArrowheads="1"/>
          </p:cNvSpPr>
          <p:nvPr/>
        </p:nvSpPr>
        <p:spPr bwMode="auto">
          <a:xfrm>
            <a:off x="3088515" y="5134604"/>
            <a:ext cx="1223509" cy="278946"/>
          </a:xfrm>
          <a:prstGeom prst="wedgeRectCallout">
            <a:avLst>
              <a:gd name="adj1" fmla="val 2226"/>
              <a:gd name="adj2" fmla="val 290412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МУП </a:t>
            </a:r>
            <a:r>
              <a:rPr lang="ru-RU" b="1" u="sng" dirty="0" smtClean="0"/>
              <a:t>Водоканал</a:t>
            </a:r>
            <a:endParaRPr lang="ru-RU" i="1" dirty="0"/>
          </a:p>
        </p:txBody>
      </p:sp>
      <p:sp>
        <p:nvSpPr>
          <p:cNvPr id="1848" name="AutoShape 108"/>
          <p:cNvSpPr>
            <a:spLocks noChangeArrowheads="1"/>
          </p:cNvSpPr>
          <p:nvPr/>
        </p:nvSpPr>
        <p:spPr bwMode="auto">
          <a:xfrm>
            <a:off x="5197626" y="5972364"/>
            <a:ext cx="907061" cy="278946"/>
          </a:xfrm>
          <a:prstGeom prst="wedgeRectCallout">
            <a:avLst>
              <a:gd name="adj1" fmla="val -28768"/>
              <a:gd name="adj2" fmla="val 146843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ЗАО </a:t>
            </a:r>
            <a:r>
              <a:rPr lang="ru-RU" b="1" u="sng" dirty="0" smtClean="0"/>
              <a:t>ПИНО</a:t>
            </a:r>
            <a:endParaRPr lang="ru-RU" i="1" dirty="0"/>
          </a:p>
        </p:txBody>
      </p:sp>
      <p:sp>
        <p:nvSpPr>
          <p:cNvPr id="1849" name="AutoShape 108"/>
          <p:cNvSpPr>
            <a:spLocks noChangeArrowheads="1"/>
          </p:cNvSpPr>
          <p:nvPr/>
        </p:nvSpPr>
        <p:spPr bwMode="auto">
          <a:xfrm>
            <a:off x="4412815" y="5591262"/>
            <a:ext cx="784812" cy="278946"/>
          </a:xfrm>
          <a:prstGeom prst="wedgeRectCallout">
            <a:avLst>
              <a:gd name="adj1" fmla="val -14720"/>
              <a:gd name="adj2" fmla="val 217703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АО </a:t>
            </a:r>
            <a:r>
              <a:rPr lang="ru-RU" b="1" u="sng" dirty="0" smtClean="0"/>
              <a:t>АТЭК</a:t>
            </a:r>
            <a:endParaRPr lang="ru-RU" i="1" dirty="0"/>
          </a:p>
        </p:txBody>
      </p:sp>
      <p:sp>
        <p:nvSpPr>
          <p:cNvPr id="1850" name="AutoShape 108"/>
          <p:cNvSpPr>
            <a:spLocks noChangeArrowheads="1"/>
          </p:cNvSpPr>
          <p:nvPr/>
        </p:nvSpPr>
        <p:spPr bwMode="auto">
          <a:xfrm>
            <a:off x="3044763" y="1290698"/>
            <a:ext cx="1223509" cy="278946"/>
          </a:xfrm>
          <a:prstGeom prst="wedgeRectCallout">
            <a:avLst>
              <a:gd name="adj1" fmla="val 36555"/>
              <a:gd name="adj2" fmla="val 12527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Котельная </a:t>
            </a:r>
            <a:endParaRPr lang="ru-RU" i="1" dirty="0"/>
          </a:p>
        </p:txBody>
      </p:sp>
      <p:sp>
        <p:nvSpPr>
          <p:cNvPr id="1851" name="AutoShape 108"/>
          <p:cNvSpPr>
            <a:spLocks noChangeArrowheads="1"/>
          </p:cNvSpPr>
          <p:nvPr/>
        </p:nvSpPr>
        <p:spPr bwMode="auto">
          <a:xfrm>
            <a:off x="6950281" y="3136859"/>
            <a:ext cx="1223509" cy="278946"/>
          </a:xfrm>
          <a:prstGeom prst="wedgeRectCallout">
            <a:avLst>
              <a:gd name="adj1" fmla="val -61782"/>
              <a:gd name="adj2" fmla="val -93465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Котельная </a:t>
            </a:r>
            <a:endParaRPr lang="ru-RU" i="1" dirty="0"/>
          </a:p>
        </p:txBody>
      </p:sp>
      <p:sp>
        <p:nvSpPr>
          <p:cNvPr id="1852" name="AutoShape 108"/>
          <p:cNvSpPr>
            <a:spLocks noChangeArrowheads="1"/>
          </p:cNvSpPr>
          <p:nvPr/>
        </p:nvSpPr>
        <p:spPr bwMode="auto">
          <a:xfrm>
            <a:off x="7780861" y="2732292"/>
            <a:ext cx="1328373" cy="373869"/>
          </a:xfrm>
          <a:prstGeom prst="wedgeRectCallout">
            <a:avLst>
              <a:gd name="adj1" fmla="val -67401"/>
              <a:gd name="adj2" fmla="val 20527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Пляж Центральный</a:t>
            </a:r>
          </a:p>
        </p:txBody>
      </p:sp>
      <p:sp>
        <p:nvSpPr>
          <p:cNvPr id="1853" name="AutoShape 108"/>
          <p:cNvSpPr>
            <a:spLocks noChangeArrowheads="1"/>
          </p:cNvSpPr>
          <p:nvPr/>
        </p:nvSpPr>
        <p:spPr bwMode="auto">
          <a:xfrm>
            <a:off x="7924890" y="6002910"/>
            <a:ext cx="1223509" cy="278946"/>
          </a:xfrm>
          <a:prstGeom prst="wedgeRectCallout">
            <a:avLst>
              <a:gd name="adj1" fmla="val -57567"/>
              <a:gd name="adj2" fmla="val -56495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Пляж Нептун</a:t>
            </a:r>
          </a:p>
        </p:txBody>
      </p:sp>
      <p:sp>
        <p:nvSpPr>
          <p:cNvPr id="1854" name="AutoShape 108"/>
          <p:cNvSpPr>
            <a:spLocks noChangeArrowheads="1"/>
          </p:cNvSpPr>
          <p:nvPr/>
        </p:nvSpPr>
        <p:spPr bwMode="auto">
          <a:xfrm>
            <a:off x="7920491" y="5254998"/>
            <a:ext cx="1223509" cy="336264"/>
          </a:xfrm>
          <a:prstGeom prst="wedgeRectCallout">
            <a:avLst>
              <a:gd name="adj1" fmla="val -71615"/>
              <a:gd name="adj2" fmla="val 54416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Кинотеатр  </a:t>
            </a:r>
            <a:r>
              <a:rPr lang="ru-RU" b="1" u="sng" dirty="0" smtClean="0"/>
              <a:t>Нептун</a:t>
            </a:r>
            <a:endParaRPr lang="ru-RU" i="1" dirty="0"/>
          </a:p>
        </p:txBody>
      </p:sp>
      <p:grpSp>
        <p:nvGrpSpPr>
          <p:cNvPr id="1855" name="Group 149"/>
          <p:cNvGrpSpPr>
            <a:grpSpLocks/>
          </p:cNvGrpSpPr>
          <p:nvPr/>
        </p:nvGrpSpPr>
        <p:grpSpPr bwMode="auto">
          <a:xfrm>
            <a:off x="7605483" y="4050471"/>
            <a:ext cx="281686" cy="239581"/>
            <a:chOff x="2018" y="2750"/>
            <a:chExt cx="361" cy="309"/>
          </a:xfrm>
        </p:grpSpPr>
        <p:sp>
          <p:nvSpPr>
            <p:cNvPr id="1856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7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8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9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0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1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2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3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4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5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6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7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8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9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0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1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2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3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4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5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6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7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8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9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0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1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2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3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4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5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6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7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8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9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0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1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2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3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4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5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6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7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8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9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0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1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2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3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4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5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6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7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8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9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0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1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2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3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4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5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6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7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8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9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0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1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2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3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4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5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6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7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8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9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0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1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2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3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4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1935" name="AutoShape 108"/>
          <p:cNvSpPr>
            <a:spLocks noChangeArrowheads="1"/>
          </p:cNvSpPr>
          <p:nvPr/>
        </p:nvSpPr>
        <p:spPr bwMode="auto">
          <a:xfrm>
            <a:off x="5239468" y="1151225"/>
            <a:ext cx="1223509" cy="278946"/>
          </a:xfrm>
          <a:prstGeom prst="wedgeRectCallout">
            <a:avLst>
              <a:gd name="adj1" fmla="val -33515"/>
              <a:gd name="adj2" fmla="val -94215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Детский сад №</a:t>
            </a:r>
            <a:r>
              <a:rPr lang="ru-RU" b="1" u="sng" dirty="0" smtClean="0"/>
              <a:t>51</a:t>
            </a:r>
            <a:endParaRPr lang="ru-RU" i="1" dirty="0"/>
          </a:p>
        </p:txBody>
      </p:sp>
      <p:grpSp>
        <p:nvGrpSpPr>
          <p:cNvPr id="1936" name="Group 149"/>
          <p:cNvGrpSpPr>
            <a:grpSpLocks/>
          </p:cNvGrpSpPr>
          <p:nvPr/>
        </p:nvGrpSpPr>
        <p:grpSpPr bwMode="auto">
          <a:xfrm>
            <a:off x="2961779" y="2577200"/>
            <a:ext cx="281686" cy="239581"/>
            <a:chOff x="2018" y="2750"/>
            <a:chExt cx="361" cy="309"/>
          </a:xfrm>
        </p:grpSpPr>
        <p:sp>
          <p:nvSpPr>
            <p:cNvPr id="193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2016" name="Group 149"/>
          <p:cNvGrpSpPr>
            <a:grpSpLocks/>
          </p:cNvGrpSpPr>
          <p:nvPr/>
        </p:nvGrpSpPr>
        <p:grpSpPr bwMode="auto">
          <a:xfrm>
            <a:off x="4175516" y="4460706"/>
            <a:ext cx="281686" cy="239581"/>
            <a:chOff x="2018" y="2750"/>
            <a:chExt cx="361" cy="309"/>
          </a:xfrm>
        </p:grpSpPr>
        <p:sp>
          <p:nvSpPr>
            <p:cNvPr id="201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31" name="Блок-схема: знак завершения 30"/>
          <p:cNvSpPr/>
          <p:nvPr/>
        </p:nvSpPr>
        <p:spPr>
          <a:xfrm rot="18441647">
            <a:off x="6212585" y="3024613"/>
            <a:ext cx="297692" cy="163099"/>
          </a:xfrm>
          <a:prstGeom prst="flowChartTerminator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/>
          </a:p>
        </p:txBody>
      </p:sp>
      <p:sp>
        <p:nvSpPr>
          <p:cNvPr id="2096" name="AutoShape 108"/>
          <p:cNvSpPr>
            <a:spLocks noChangeArrowheads="1"/>
          </p:cNvSpPr>
          <p:nvPr/>
        </p:nvSpPr>
        <p:spPr bwMode="auto">
          <a:xfrm>
            <a:off x="5166544" y="5025728"/>
            <a:ext cx="1223509" cy="278946"/>
          </a:xfrm>
          <a:prstGeom prst="wedgeRectCallout">
            <a:avLst>
              <a:gd name="adj1" fmla="val 56924"/>
              <a:gd name="adj2" fmla="val 116034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Котельная </a:t>
            </a:r>
            <a:endParaRPr lang="ru-RU" i="1" dirty="0"/>
          </a:p>
        </p:txBody>
      </p:sp>
      <p:sp>
        <p:nvSpPr>
          <p:cNvPr id="2097" name="AutoShape 108"/>
          <p:cNvSpPr>
            <a:spLocks noChangeArrowheads="1"/>
          </p:cNvSpPr>
          <p:nvPr/>
        </p:nvSpPr>
        <p:spPr bwMode="auto">
          <a:xfrm>
            <a:off x="3183274" y="6409732"/>
            <a:ext cx="978583" cy="278946"/>
          </a:xfrm>
          <a:prstGeom prst="wedgeRectCallout">
            <a:avLst>
              <a:gd name="adj1" fmla="val 75889"/>
              <a:gd name="adj2" fmla="val 14365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Котельная</a:t>
            </a:r>
            <a:endParaRPr lang="ru-RU" i="1" dirty="0"/>
          </a:p>
        </p:txBody>
      </p:sp>
      <p:sp>
        <p:nvSpPr>
          <p:cNvPr id="2098" name="AutoShape 108"/>
          <p:cNvSpPr>
            <a:spLocks noChangeArrowheads="1"/>
          </p:cNvSpPr>
          <p:nvPr/>
        </p:nvSpPr>
        <p:spPr bwMode="auto">
          <a:xfrm>
            <a:off x="5197626" y="4483688"/>
            <a:ext cx="1223509" cy="278946"/>
          </a:xfrm>
          <a:prstGeom prst="wedgeRectCallout">
            <a:avLst>
              <a:gd name="adj1" fmla="val 56924"/>
              <a:gd name="adj2" fmla="val 116034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Котельная №</a:t>
            </a:r>
            <a:r>
              <a:rPr lang="ru-RU" b="1" u="sng" dirty="0" smtClean="0"/>
              <a:t>2</a:t>
            </a:r>
            <a:endParaRPr lang="ru-RU" i="1" dirty="0"/>
          </a:p>
        </p:txBody>
      </p:sp>
      <p:sp>
        <p:nvSpPr>
          <p:cNvPr id="2099" name="AutoShape 108"/>
          <p:cNvSpPr>
            <a:spLocks noChangeArrowheads="1"/>
          </p:cNvSpPr>
          <p:nvPr/>
        </p:nvSpPr>
        <p:spPr bwMode="auto">
          <a:xfrm>
            <a:off x="4024513" y="3006153"/>
            <a:ext cx="1223509" cy="409652"/>
          </a:xfrm>
          <a:prstGeom prst="wedgeRectCallout">
            <a:avLst>
              <a:gd name="adj1" fmla="val 127165"/>
              <a:gd name="adj2" fmla="val -13362"/>
            </a:avLst>
          </a:prstGeom>
          <a:solidFill>
            <a:srgbClr val="FFCC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Стадион </a:t>
            </a:r>
            <a:r>
              <a:rPr lang="ru-RU" b="1" u="sng" dirty="0" smtClean="0"/>
              <a:t>Центральный</a:t>
            </a:r>
            <a:endParaRPr lang="ru-RU" i="1" dirty="0"/>
          </a:p>
        </p:txBody>
      </p:sp>
      <p:sp>
        <p:nvSpPr>
          <p:cNvPr id="2100" name="AutoShape 108"/>
          <p:cNvSpPr>
            <a:spLocks noChangeArrowheads="1"/>
          </p:cNvSpPr>
          <p:nvPr/>
        </p:nvSpPr>
        <p:spPr bwMode="auto">
          <a:xfrm>
            <a:off x="4710722" y="2393361"/>
            <a:ext cx="1223509" cy="278946"/>
          </a:xfrm>
          <a:prstGeom prst="wedgeRectCallout">
            <a:avLst>
              <a:gd name="adj1" fmla="val 42876"/>
              <a:gd name="adj2" fmla="val 72903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Парк отдыха</a:t>
            </a:r>
          </a:p>
        </p:txBody>
      </p:sp>
      <p:sp>
        <p:nvSpPr>
          <p:cNvPr id="2101" name="AutoShape 108"/>
          <p:cNvSpPr>
            <a:spLocks noChangeArrowheads="1"/>
          </p:cNvSpPr>
          <p:nvPr/>
        </p:nvSpPr>
        <p:spPr bwMode="auto">
          <a:xfrm>
            <a:off x="7416686" y="3458452"/>
            <a:ext cx="1090954" cy="257307"/>
          </a:xfrm>
          <a:prstGeom prst="wedgeRectCallout">
            <a:avLst>
              <a:gd name="adj1" fmla="val -55254"/>
              <a:gd name="adj2" fmla="val 118796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Парк отдыха</a:t>
            </a:r>
          </a:p>
        </p:txBody>
      </p:sp>
      <p:sp>
        <p:nvSpPr>
          <p:cNvPr id="2102" name="AutoShape 108"/>
          <p:cNvSpPr>
            <a:spLocks noChangeArrowheads="1"/>
          </p:cNvSpPr>
          <p:nvPr/>
        </p:nvSpPr>
        <p:spPr bwMode="auto">
          <a:xfrm>
            <a:off x="7780861" y="4304023"/>
            <a:ext cx="1289386" cy="374832"/>
          </a:xfrm>
          <a:prstGeom prst="wedgeRectCallout">
            <a:avLst>
              <a:gd name="adj1" fmla="val -43702"/>
              <a:gd name="adj2" fmla="val -90283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Гостиница Новороссийск</a:t>
            </a:r>
            <a:endParaRPr lang="ru-RU" i="1" dirty="0"/>
          </a:p>
        </p:txBody>
      </p:sp>
      <p:sp>
        <p:nvSpPr>
          <p:cNvPr id="2103" name="AutoShape 108"/>
          <p:cNvSpPr>
            <a:spLocks noChangeArrowheads="1"/>
          </p:cNvSpPr>
          <p:nvPr/>
        </p:nvSpPr>
        <p:spPr bwMode="auto">
          <a:xfrm>
            <a:off x="7819848" y="4864606"/>
            <a:ext cx="1289386" cy="278946"/>
          </a:xfrm>
          <a:prstGeom prst="wedgeRectCallout">
            <a:avLst>
              <a:gd name="adj1" fmla="val -72001"/>
              <a:gd name="adj2" fmla="val -34928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Гор. больница №</a:t>
            </a:r>
            <a:r>
              <a:rPr lang="ru-RU" b="1" u="sng" dirty="0" smtClean="0"/>
              <a:t>3</a:t>
            </a:r>
            <a:endParaRPr lang="ru-RU" i="1" dirty="0"/>
          </a:p>
        </p:txBody>
      </p:sp>
      <p:sp>
        <p:nvSpPr>
          <p:cNvPr id="2104" name="AutoShape 108"/>
          <p:cNvSpPr>
            <a:spLocks noChangeArrowheads="1"/>
          </p:cNvSpPr>
          <p:nvPr/>
        </p:nvSpPr>
        <p:spPr bwMode="auto">
          <a:xfrm>
            <a:off x="1861408" y="4025077"/>
            <a:ext cx="1223509" cy="278946"/>
          </a:xfrm>
          <a:prstGeom prst="wedgeRectCallout">
            <a:avLst>
              <a:gd name="adj1" fmla="val 135595"/>
              <a:gd name="adj2" fmla="val 140682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Гимназия №8 </a:t>
            </a:r>
            <a:endParaRPr lang="ru-RU" i="1" dirty="0"/>
          </a:p>
        </p:txBody>
      </p:sp>
      <p:sp>
        <p:nvSpPr>
          <p:cNvPr id="2105" name="AutoShape 108"/>
          <p:cNvSpPr>
            <a:spLocks noChangeArrowheads="1"/>
          </p:cNvSpPr>
          <p:nvPr/>
        </p:nvSpPr>
        <p:spPr bwMode="auto">
          <a:xfrm>
            <a:off x="5934232" y="3279606"/>
            <a:ext cx="1045960" cy="278946"/>
          </a:xfrm>
          <a:prstGeom prst="wedgeRectCallout">
            <a:avLst>
              <a:gd name="adj1" fmla="val 27778"/>
              <a:gd name="adj2" fmla="val 94469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Школа №  </a:t>
            </a:r>
            <a:r>
              <a:rPr lang="ru-RU" b="1" u="sng" dirty="0" smtClean="0"/>
              <a:t>22</a:t>
            </a:r>
            <a:endParaRPr lang="ru-RU" i="1" dirty="0"/>
          </a:p>
        </p:txBody>
      </p:sp>
      <p:sp>
        <p:nvSpPr>
          <p:cNvPr id="2106" name="AutoShape 108"/>
          <p:cNvSpPr>
            <a:spLocks noChangeArrowheads="1"/>
          </p:cNvSpPr>
          <p:nvPr/>
        </p:nvSpPr>
        <p:spPr bwMode="auto">
          <a:xfrm>
            <a:off x="6452210" y="4296888"/>
            <a:ext cx="1223509" cy="278946"/>
          </a:xfrm>
          <a:prstGeom prst="wedgeRectCallout">
            <a:avLst>
              <a:gd name="adj1" fmla="val 1436"/>
              <a:gd name="adj2" fmla="val 72903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Гимназия № </a:t>
            </a:r>
            <a:r>
              <a:rPr lang="ru-RU" b="1" u="sng" dirty="0" smtClean="0"/>
              <a:t>2</a:t>
            </a:r>
            <a:endParaRPr lang="ru-RU" i="1" dirty="0"/>
          </a:p>
        </p:txBody>
      </p:sp>
      <p:sp>
        <p:nvSpPr>
          <p:cNvPr id="2107" name="AutoShape 108"/>
          <p:cNvSpPr>
            <a:spLocks noChangeArrowheads="1"/>
          </p:cNvSpPr>
          <p:nvPr/>
        </p:nvSpPr>
        <p:spPr bwMode="auto">
          <a:xfrm>
            <a:off x="2654129" y="3134484"/>
            <a:ext cx="1223509" cy="278946"/>
          </a:xfrm>
          <a:prstGeom prst="wedgeRectCallout">
            <a:avLst>
              <a:gd name="adj1" fmla="val -12020"/>
              <a:gd name="adj2" fmla="val -149065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Школа № </a:t>
            </a:r>
            <a:r>
              <a:rPr lang="ru-RU" b="1" u="sng" dirty="0" smtClean="0"/>
              <a:t>21</a:t>
            </a:r>
            <a:endParaRPr lang="ru-RU" i="1" dirty="0"/>
          </a:p>
        </p:txBody>
      </p:sp>
      <p:grpSp>
        <p:nvGrpSpPr>
          <p:cNvPr id="2109" name="Группа 218"/>
          <p:cNvGrpSpPr>
            <a:grpSpLocks/>
          </p:cNvGrpSpPr>
          <p:nvPr/>
        </p:nvGrpSpPr>
        <p:grpSpPr bwMode="auto">
          <a:xfrm>
            <a:off x="4859831" y="3695729"/>
            <a:ext cx="213710" cy="166531"/>
            <a:chOff x="-1103404" y="5086352"/>
            <a:chExt cx="291214" cy="292336"/>
          </a:xfrm>
        </p:grpSpPr>
        <p:sp>
          <p:nvSpPr>
            <p:cNvPr id="2110" name="Oval 41"/>
            <p:cNvSpPr>
              <a:spLocks noChangeArrowheads="1"/>
            </p:cNvSpPr>
            <p:nvPr/>
          </p:nvSpPr>
          <p:spPr bwMode="auto">
            <a:xfrm>
              <a:off x="-1100190" y="5086352"/>
              <a:ext cx="288000" cy="288000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3300"/>
              </a:solidFill>
              <a:round/>
              <a:headEnd/>
              <a:tailEnd/>
            </a:ln>
          </p:spPr>
          <p:txBody>
            <a:bodyPr wrap="none" lIns="127722" tIns="63862" rIns="127722" bIns="63862" anchor="ctr"/>
            <a:lstStyle/>
            <a:p>
              <a:pPr algn="ctr" defTabSz="910436"/>
              <a:endParaRPr lang="ru-RU" sz="28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11" name="Oval 41"/>
            <p:cNvSpPr>
              <a:spLocks noChangeArrowheads="1"/>
            </p:cNvSpPr>
            <p:nvPr/>
          </p:nvSpPr>
          <p:spPr bwMode="auto">
            <a:xfrm>
              <a:off x="-1103404" y="5090688"/>
              <a:ext cx="287999" cy="288000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127722" tIns="63862" rIns="127722" bIns="63862" anchor="ctr"/>
            <a:lstStyle/>
            <a:p>
              <a:pPr algn="ctr" defTabSz="910436"/>
              <a:r>
                <a:rPr lang="en-US" sz="900" b="1" dirty="0">
                  <a:solidFill>
                    <a:schemeClr val="bg1"/>
                  </a:solidFill>
                  <a:latin typeface="Calibri" pitchFamily="34" charset="0"/>
                </a:rPr>
                <a:t>T</a:t>
              </a:r>
              <a:endParaRPr lang="ru-RU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2112" name="Group 1399"/>
          <p:cNvGrpSpPr>
            <a:grpSpLocks/>
          </p:cNvGrpSpPr>
          <p:nvPr/>
        </p:nvGrpSpPr>
        <p:grpSpPr bwMode="auto">
          <a:xfrm>
            <a:off x="6293006" y="2641784"/>
            <a:ext cx="171216" cy="282143"/>
            <a:chOff x="125" y="3674"/>
            <a:chExt cx="408" cy="318"/>
          </a:xfrm>
        </p:grpSpPr>
        <p:sp>
          <p:nvSpPr>
            <p:cNvPr id="2113" name="Rectangle 1400"/>
            <p:cNvSpPr>
              <a:spLocks noChangeArrowheads="1"/>
            </p:cNvSpPr>
            <p:nvPr/>
          </p:nvSpPr>
          <p:spPr bwMode="auto">
            <a:xfrm>
              <a:off x="125" y="3674"/>
              <a:ext cx="408" cy="318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2016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lIns="91433" tIns="45716" rIns="91433" bIns="45716" anchor="ctr">
              <a:flatTx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4" name="Rectangle 1401"/>
            <p:cNvSpPr>
              <a:spLocks noChangeArrowheads="1"/>
            </p:cNvSpPr>
            <p:nvPr/>
          </p:nvSpPr>
          <p:spPr bwMode="auto">
            <a:xfrm>
              <a:off x="170" y="3719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5" name="Rectangle 1402"/>
            <p:cNvSpPr>
              <a:spLocks noChangeArrowheads="1"/>
            </p:cNvSpPr>
            <p:nvPr/>
          </p:nvSpPr>
          <p:spPr bwMode="auto">
            <a:xfrm>
              <a:off x="261" y="3719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6" name="Rectangle 1403"/>
            <p:cNvSpPr>
              <a:spLocks noChangeArrowheads="1"/>
            </p:cNvSpPr>
            <p:nvPr/>
          </p:nvSpPr>
          <p:spPr bwMode="auto">
            <a:xfrm>
              <a:off x="352" y="3719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7" name="Rectangle 1404"/>
            <p:cNvSpPr>
              <a:spLocks noChangeArrowheads="1"/>
            </p:cNvSpPr>
            <p:nvPr/>
          </p:nvSpPr>
          <p:spPr bwMode="auto">
            <a:xfrm>
              <a:off x="442" y="3719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8" name="Rectangle 1405"/>
            <p:cNvSpPr>
              <a:spLocks noChangeArrowheads="1"/>
            </p:cNvSpPr>
            <p:nvPr/>
          </p:nvSpPr>
          <p:spPr bwMode="auto">
            <a:xfrm>
              <a:off x="170" y="3856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9" name="Rectangle 1406"/>
            <p:cNvSpPr>
              <a:spLocks noChangeArrowheads="1"/>
            </p:cNvSpPr>
            <p:nvPr/>
          </p:nvSpPr>
          <p:spPr bwMode="auto">
            <a:xfrm>
              <a:off x="261" y="3856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20" name="Rectangle 1407"/>
            <p:cNvSpPr>
              <a:spLocks noChangeArrowheads="1"/>
            </p:cNvSpPr>
            <p:nvPr/>
          </p:nvSpPr>
          <p:spPr bwMode="auto">
            <a:xfrm>
              <a:off x="352" y="3856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21" name="Rectangle 1408"/>
            <p:cNvSpPr>
              <a:spLocks noChangeArrowheads="1"/>
            </p:cNvSpPr>
            <p:nvPr/>
          </p:nvSpPr>
          <p:spPr bwMode="auto">
            <a:xfrm>
              <a:off x="442" y="3856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2122" name="AutoShape 108"/>
          <p:cNvSpPr>
            <a:spLocks noChangeArrowheads="1"/>
          </p:cNvSpPr>
          <p:nvPr/>
        </p:nvSpPr>
        <p:spPr bwMode="auto">
          <a:xfrm>
            <a:off x="7885726" y="2410814"/>
            <a:ext cx="1223509" cy="278946"/>
          </a:xfrm>
          <a:prstGeom prst="wedgeRectCallout">
            <a:avLst>
              <a:gd name="adj1" fmla="val -162928"/>
              <a:gd name="adj2" fmla="val 42093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Театр</a:t>
            </a:r>
            <a:endParaRPr lang="ru-RU" i="1" dirty="0"/>
          </a:p>
        </p:txBody>
      </p:sp>
      <p:pic>
        <p:nvPicPr>
          <p:cNvPr id="2126" name="Рисунок 21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" y="92157"/>
            <a:ext cx="568919" cy="455049"/>
          </a:xfrm>
          <a:prstGeom prst="rect">
            <a:avLst/>
          </a:prstGeom>
        </p:spPr>
      </p:pic>
      <p:pic>
        <p:nvPicPr>
          <p:cNvPr id="2127" name="Рисунок 21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225" y="101233"/>
            <a:ext cx="789545" cy="399507"/>
          </a:xfrm>
          <a:prstGeom prst="rect">
            <a:avLst/>
          </a:prstGeom>
        </p:spPr>
      </p:pic>
      <p:grpSp>
        <p:nvGrpSpPr>
          <p:cNvPr id="2128" name="Группа 2127"/>
          <p:cNvGrpSpPr/>
          <p:nvPr/>
        </p:nvGrpSpPr>
        <p:grpSpPr>
          <a:xfrm>
            <a:off x="-1" y="5607633"/>
            <a:ext cx="2772348" cy="976633"/>
            <a:chOff x="6426568" y="5043085"/>
            <a:chExt cx="2608288" cy="546765"/>
          </a:xfrm>
        </p:grpSpPr>
        <p:sp>
          <p:nvSpPr>
            <p:cNvPr id="2129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2467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ru-RU" sz="1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наихудшему сценарию в зону отключения попадают</a:t>
              </a:r>
              <a:r>
                <a:rPr lang="ru-RU" sz="1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30" name="Text Box 830"/>
            <p:cNvSpPr txBox="1">
              <a:spLocks noChangeArrowheads="1"/>
            </p:cNvSpPr>
            <p:nvPr/>
          </p:nvSpPr>
          <p:spPr bwMode="auto">
            <a:xfrm>
              <a:off x="6429218" y="5270753"/>
              <a:ext cx="2602111" cy="319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r>
                <a:rPr lang="ru-RU" sz="800" i="1" dirty="0" smtClean="0"/>
                <a:t>;</a:t>
              </a:r>
              <a:endParaRPr lang="ru-RU" sz="800" i="1" dirty="0"/>
            </a:p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78 896 чел;</a:t>
              </a:r>
              <a:endParaRPr lang="ru-RU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дома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6 083;</a:t>
              </a:r>
              <a:endParaRPr lang="ru-RU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31" name="Группа 2130"/>
          <p:cNvGrpSpPr/>
          <p:nvPr/>
        </p:nvGrpSpPr>
        <p:grpSpPr>
          <a:xfrm>
            <a:off x="-1" y="4484840"/>
            <a:ext cx="2772348" cy="949115"/>
            <a:chOff x="6426568" y="5043085"/>
            <a:chExt cx="2608288" cy="531360"/>
          </a:xfrm>
        </p:grpSpPr>
        <p:sp>
          <p:nvSpPr>
            <p:cNvPr id="2132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07447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</a:t>
              </a:r>
              <a:r>
                <a:rPr lang="ru-RU" sz="1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наиболее вероятному </a:t>
              </a:r>
              <a:r>
                <a:rPr lang="ru-RU" sz="1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сценарию в зону отключения попадают</a:t>
              </a:r>
              <a:r>
                <a:rPr lang="ru-RU" sz="1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33" name="Text Box 830"/>
            <p:cNvSpPr txBox="1">
              <a:spLocks noChangeArrowheads="1"/>
            </p:cNvSpPr>
            <p:nvPr/>
          </p:nvSpPr>
          <p:spPr bwMode="auto">
            <a:xfrm>
              <a:off x="6429220" y="5255348"/>
              <a:ext cx="2602110" cy="319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ru-RU" sz="1000" i="1" dirty="0" smtClean="0"/>
                <a:t>;</a:t>
              </a:r>
              <a:endParaRPr lang="ru-RU" sz="1000" i="1" dirty="0"/>
            </a:p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29 298 чел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дома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2 027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aphicFrame>
        <p:nvGraphicFramePr>
          <p:cNvPr id="2134" name="Таблица 21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779190"/>
              </p:ext>
            </p:extLst>
          </p:nvPr>
        </p:nvGraphicFramePr>
        <p:xfrm>
          <a:off x="0" y="1116906"/>
          <a:ext cx="2519089" cy="1742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42"/>
                <a:gridCol w="1120990"/>
                <a:gridCol w="585536"/>
                <a:gridCol w="473721"/>
              </a:tblGrid>
              <a:tr h="416767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№ п/п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dirty="0" smtClean="0"/>
                    </a:p>
                    <a:p>
                      <a:r>
                        <a:rPr lang="ru-RU" sz="800" dirty="0" smtClean="0"/>
                        <a:t>Принадлежность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Кол-во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err="1" smtClean="0"/>
                        <a:t>Мощ-ность</a:t>
                      </a:r>
                      <a:r>
                        <a:rPr lang="ru-RU" sz="800" dirty="0" smtClean="0"/>
                        <a:t>,</a:t>
                      </a:r>
                      <a:r>
                        <a:rPr lang="ru-RU" sz="800" baseline="0" dirty="0" smtClean="0"/>
                        <a:t> кВт</a:t>
                      </a:r>
                      <a:endParaRPr lang="ru-RU" sz="800" dirty="0"/>
                    </a:p>
                  </a:txBody>
                  <a:tcPr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Администрация МО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8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950</a:t>
                      </a:r>
                      <a:endParaRPr lang="ru-RU" sz="800" dirty="0"/>
                    </a:p>
                  </a:txBody>
                  <a:tcPr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Водоканал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18</a:t>
                      </a:r>
                      <a:endParaRPr lang="ru-RU" sz="800" dirty="0"/>
                    </a:p>
                  </a:txBody>
                  <a:tcPr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ОАО «АТЭК»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21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1049,8</a:t>
                      </a:r>
                      <a:endParaRPr lang="ru-RU" sz="800" dirty="0"/>
                    </a:p>
                  </a:txBody>
                  <a:tcPr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4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ОАО «НЭСК»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30</a:t>
                      </a:r>
                    </a:p>
                  </a:txBody>
                  <a:tcPr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5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dirty="0" smtClean="0"/>
                        <a:t>ОАО</a:t>
                      </a:r>
                      <a:r>
                        <a:rPr lang="ru-RU" sz="800" baseline="0" dirty="0" smtClean="0"/>
                        <a:t> «Кубаньэнерго»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360</a:t>
                      </a:r>
                    </a:p>
                  </a:txBody>
                  <a:tcPr/>
                </a:tc>
              </a:tr>
              <a:tr h="214288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dirty="0" smtClean="0"/>
                        <a:t>Итого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36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2407,8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753913"/>
            <a:ext cx="2514326" cy="3973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ctr" defTabSz="1493205" fontAlgn="base">
              <a:spcBef>
                <a:spcPct val="0"/>
              </a:spcBef>
              <a:spcAft>
                <a:spcPct val="0"/>
              </a:spcAft>
              <a:defRPr sz="1000" b="1" u="sng">
                <a:latin typeface="Times New Roman" pitchFamily="18" charset="0"/>
                <a:cs typeface="Times New Roman" pitchFamily="18" charset="0"/>
              </a:defRPr>
            </a:lvl1pPr>
            <a:lvl2pPr marL="377825" indent="79375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2pPr>
            <a:lvl3pPr marL="755650" indent="158750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3pPr>
            <a:lvl4pPr marL="1135063" indent="236538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4pPr>
            <a:lvl5pPr marL="1512888" indent="315913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5pPr>
            <a:lvl6pPr>
              <a:defRPr sz="1000">
                <a:latin typeface="Times New Roman" pitchFamily="18" charset="0"/>
                <a:cs typeface="Times New Roman" pitchFamily="18" charset="0"/>
              </a:defRPr>
            </a:lvl6pPr>
            <a:lvl7pPr>
              <a:defRPr sz="1000">
                <a:latin typeface="Times New Roman" pitchFamily="18" charset="0"/>
                <a:cs typeface="Times New Roman" pitchFamily="18" charset="0"/>
              </a:defRPr>
            </a:lvl7pPr>
            <a:lvl8pPr>
              <a:defRPr sz="1000">
                <a:latin typeface="Times New Roman" pitchFamily="18" charset="0"/>
                <a:cs typeface="Times New Roman" pitchFamily="18" charset="0"/>
              </a:defRPr>
            </a:lvl8pPr>
            <a:lvl9pPr>
              <a:defRPr sz="1000"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u="none" dirty="0"/>
              <a:t>Резервные </a:t>
            </a:r>
            <a:r>
              <a:rPr lang="ru-RU" u="none" dirty="0" smtClean="0"/>
              <a:t>передвижные</a:t>
            </a:r>
          </a:p>
          <a:p>
            <a:r>
              <a:rPr lang="ru-RU" u="none" dirty="0" smtClean="0"/>
              <a:t>источники </a:t>
            </a:r>
            <a:r>
              <a:rPr lang="ru-RU" u="none" dirty="0"/>
              <a:t>питания</a:t>
            </a:r>
          </a:p>
        </p:txBody>
      </p:sp>
      <p:grpSp>
        <p:nvGrpSpPr>
          <p:cNvPr id="2135" name="Группа 2134"/>
          <p:cNvGrpSpPr/>
          <p:nvPr/>
        </p:nvGrpSpPr>
        <p:grpSpPr>
          <a:xfrm>
            <a:off x="139794" y="3672252"/>
            <a:ext cx="1134357" cy="482411"/>
            <a:chOff x="2319112" y="3750101"/>
            <a:chExt cx="1134357" cy="229362"/>
          </a:xfrm>
        </p:grpSpPr>
        <p:sp>
          <p:nvSpPr>
            <p:cNvPr id="2136" name="Прямоугольник 2135"/>
            <p:cNvSpPr/>
            <p:nvPr/>
          </p:nvSpPr>
          <p:spPr>
            <a:xfrm>
              <a:off x="2319112" y="3750101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СВ, 9м/с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137" name="Прямая со стрелкой 2136"/>
            <p:cNvCxnSpPr/>
            <p:nvPr/>
          </p:nvCxnSpPr>
          <p:spPr>
            <a:xfrm flipH="1">
              <a:off x="3007832" y="3806242"/>
              <a:ext cx="342636" cy="10794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38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64" y="3431998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45292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0429" t="8701" r="55709" b="10101"/>
          <a:stretch/>
        </p:blipFill>
        <p:spPr>
          <a:xfrm>
            <a:off x="0" y="722300"/>
            <a:ext cx="9144000" cy="6135699"/>
          </a:xfrm>
          <a:prstGeom prst="rect">
            <a:avLst/>
          </a:prstGeom>
        </p:spPr>
      </p:pic>
      <p:sp>
        <p:nvSpPr>
          <p:cNvPr id="5" name="Text Box 335"/>
          <p:cNvSpPr txBox="1">
            <a:spLocks noChangeArrowheads="1"/>
          </p:cNvSpPr>
          <p:nvPr/>
        </p:nvSpPr>
        <p:spPr bwMode="auto">
          <a:xfrm>
            <a:off x="8507640" y="39815"/>
            <a:ext cx="611188" cy="21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 algn="r" defTabSz="913837">
              <a:spcBef>
                <a:spcPct val="50000"/>
              </a:spcBef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п. 3.1.1.</a:t>
            </a:r>
          </a:p>
        </p:txBody>
      </p:sp>
      <p:grpSp>
        <p:nvGrpSpPr>
          <p:cNvPr id="79" name="Group 149"/>
          <p:cNvGrpSpPr>
            <a:grpSpLocks/>
          </p:cNvGrpSpPr>
          <p:nvPr/>
        </p:nvGrpSpPr>
        <p:grpSpPr bwMode="auto">
          <a:xfrm>
            <a:off x="3886967" y="2261712"/>
            <a:ext cx="281686" cy="239581"/>
            <a:chOff x="2018" y="2750"/>
            <a:chExt cx="361" cy="309"/>
          </a:xfrm>
        </p:grpSpPr>
        <p:sp>
          <p:nvSpPr>
            <p:cNvPr id="118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19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0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1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2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3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4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5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6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9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0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9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0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1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2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3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4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5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6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7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8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9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0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1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2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3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4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98" name="Group 487"/>
          <p:cNvGrpSpPr>
            <a:grpSpLocks/>
          </p:cNvGrpSpPr>
          <p:nvPr/>
        </p:nvGrpSpPr>
        <p:grpSpPr bwMode="auto">
          <a:xfrm flipH="1">
            <a:off x="8054949" y="4753793"/>
            <a:ext cx="477384" cy="271009"/>
            <a:chOff x="8573" y="1780"/>
            <a:chExt cx="544" cy="259"/>
          </a:xfrm>
        </p:grpSpPr>
        <p:sp>
          <p:nvSpPr>
            <p:cNvPr id="233" name="Rectangle 488"/>
            <p:cNvSpPr>
              <a:spLocks noChangeArrowheads="1"/>
            </p:cNvSpPr>
            <p:nvPr/>
          </p:nvSpPr>
          <p:spPr bwMode="auto">
            <a:xfrm>
              <a:off x="8781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4" name="Rectangle 489"/>
            <p:cNvSpPr>
              <a:spLocks noChangeArrowheads="1"/>
            </p:cNvSpPr>
            <p:nvPr/>
          </p:nvSpPr>
          <p:spPr bwMode="auto">
            <a:xfrm>
              <a:off x="8781" y="1968"/>
              <a:ext cx="67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5" name="Rectangle 490"/>
            <p:cNvSpPr>
              <a:spLocks noChangeArrowheads="1"/>
            </p:cNvSpPr>
            <p:nvPr/>
          </p:nvSpPr>
          <p:spPr bwMode="auto">
            <a:xfrm>
              <a:off x="8780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6" name="Rectangle 491"/>
            <p:cNvSpPr>
              <a:spLocks noChangeArrowheads="1"/>
            </p:cNvSpPr>
            <p:nvPr/>
          </p:nvSpPr>
          <p:spPr bwMode="auto">
            <a:xfrm>
              <a:off x="8780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7" name="Rectangle 492"/>
            <p:cNvSpPr>
              <a:spLocks noChangeArrowheads="1"/>
            </p:cNvSpPr>
            <p:nvPr/>
          </p:nvSpPr>
          <p:spPr bwMode="auto">
            <a:xfrm>
              <a:off x="8768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8" name="Rectangle 493"/>
            <p:cNvSpPr>
              <a:spLocks noChangeArrowheads="1"/>
            </p:cNvSpPr>
            <p:nvPr/>
          </p:nvSpPr>
          <p:spPr bwMode="auto">
            <a:xfrm>
              <a:off x="8768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9" name="Rectangle 494"/>
            <p:cNvSpPr>
              <a:spLocks noChangeArrowheads="1"/>
            </p:cNvSpPr>
            <p:nvPr/>
          </p:nvSpPr>
          <p:spPr bwMode="auto">
            <a:xfrm>
              <a:off x="8767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0" name="Rectangle 495"/>
            <p:cNvSpPr>
              <a:spLocks noChangeArrowheads="1"/>
            </p:cNvSpPr>
            <p:nvPr/>
          </p:nvSpPr>
          <p:spPr bwMode="auto">
            <a:xfrm>
              <a:off x="8767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1" name="Rectangle 496"/>
            <p:cNvSpPr>
              <a:spLocks noChangeArrowheads="1"/>
            </p:cNvSpPr>
            <p:nvPr/>
          </p:nvSpPr>
          <p:spPr bwMode="auto">
            <a:xfrm>
              <a:off x="8754" y="1975"/>
              <a:ext cx="72" cy="0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2" name="Rectangle 497"/>
            <p:cNvSpPr>
              <a:spLocks noChangeArrowheads="1"/>
            </p:cNvSpPr>
            <p:nvPr/>
          </p:nvSpPr>
          <p:spPr bwMode="auto">
            <a:xfrm>
              <a:off x="8754" y="1975"/>
              <a:ext cx="71" cy="0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3" name="Rectangle 498"/>
            <p:cNvSpPr>
              <a:spLocks noChangeArrowheads="1"/>
            </p:cNvSpPr>
            <p:nvPr/>
          </p:nvSpPr>
          <p:spPr bwMode="auto">
            <a:xfrm>
              <a:off x="8753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4" name="Rectangle 499"/>
            <p:cNvSpPr>
              <a:spLocks noChangeArrowheads="1"/>
            </p:cNvSpPr>
            <p:nvPr/>
          </p:nvSpPr>
          <p:spPr bwMode="auto">
            <a:xfrm>
              <a:off x="8753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5" name="Rectangle 500"/>
            <p:cNvSpPr>
              <a:spLocks noChangeArrowheads="1"/>
            </p:cNvSpPr>
            <p:nvPr/>
          </p:nvSpPr>
          <p:spPr bwMode="auto">
            <a:xfrm>
              <a:off x="8752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6" name="Rectangle 501"/>
            <p:cNvSpPr>
              <a:spLocks noChangeArrowheads="1"/>
            </p:cNvSpPr>
            <p:nvPr/>
          </p:nvSpPr>
          <p:spPr bwMode="auto">
            <a:xfrm>
              <a:off x="8737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7" name="Rectangle 502"/>
            <p:cNvSpPr>
              <a:spLocks noChangeArrowheads="1"/>
            </p:cNvSpPr>
            <p:nvPr/>
          </p:nvSpPr>
          <p:spPr bwMode="auto">
            <a:xfrm>
              <a:off x="8737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8" name="Rectangle 503"/>
            <p:cNvSpPr>
              <a:spLocks noChangeArrowheads="1"/>
            </p:cNvSpPr>
            <p:nvPr/>
          </p:nvSpPr>
          <p:spPr bwMode="auto">
            <a:xfrm>
              <a:off x="8736" y="1979"/>
              <a:ext cx="77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9" name="Rectangle 504"/>
            <p:cNvSpPr>
              <a:spLocks noChangeArrowheads="1"/>
            </p:cNvSpPr>
            <p:nvPr/>
          </p:nvSpPr>
          <p:spPr bwMode="auto">
            <a:xfrm>
              <a:off x="8736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0" name="Rectangle 505"/>
            <p:cNvSpPr>
              <a:spLocks noChangeArrowheads="1"/>
            </p:cNvSpPr>
            <p:nvPr/>
          </p:nvSpPr>
          <p:spPr bwMode="auto">
            <a:xfrm>
              <a:off x="8646" y="1982"/>
              <a:ext cx="7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1" name="Rectangle 506"/>
            <p:cNvSpPr>
              <a:spLocks noChangeArrowheads="1"/>
            </p:cNvSpPr>
            <p:nvPr/>
          </p:nvSpPr>
          <p:spPr bwMode="auto">
            <a:xfrm>
              <a:off x="8722" y="1982"/>
              <a:ext cx="80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2" name="Rectangle 507"/>
            <p:cNvSpPr>
              <a:spLocks noChangeArrowheads="1"/>
            </p:cNvSpPr>
            <p:nvPr/>
          </p:nvSpPr>
          <p:spPr bwMode="auto">
            <a:xfrm>
              <a:off x="8646" y="1982"/>
              <a:ext cx="7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3" name="Rectangle 508"/>
            <p:cNvSpPr>
              <a:spLocks noChangeArrowheads="1"/>
            </p:cNvSpPr>
            <p:nvPr/>
          </p:nvSpPr>
          <p:spPr bwMode="auto">
            <a:xfrm>
              <a:off x="8721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4" name="Rectangle 509"/>
            <p:cNvSpPr>
              <a:spLocks noChangeArrowheads="1"/>
            </p:cNvSpPr>
            <p:nvPr/>
          </p:nvSpPr>
          <p:spPr bwMode="auto">
            <a:xfrm>
              <a:off x="8646" y="1982"/>
              <a:ext cx="8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5" name="Rectangle 510"/>
            <p:cNvSpPr>
              <a:spLocks noChangeArrowheads="1"/>
            </p:cNvSpPr>
            <p:nvPr/>
          </p:nvSpPr>
          <p:spPr bwMode="auto">
            <a:xfrm>
              <a:off x="8720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6" name="Rectangle 511"/>
            <p:cNvSpPr>
              <a:spLocks noChangeArrowheads="1"/>
            </p:cNvSpPr>
            <p:nvPr/>
          </p:nvSpPr>
          <p:spPr bwMode="auto">
            <a:xfrm>
              <a:off x="8646" y="1982"/>
              <a:ext cx="8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7" name="Rectangle 512"/>
            <p:cNvSpPr>
              <a:spLocks noChangeArrowheads="1"/>
            </p:cNvSpPr>
            <p:nvPr/>
          </p:nvSpPr>
          <p:spPr bwMode="auto">
            <a:xfrm>
              <a:off x="8720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8" name="Rectangle 513"/>
            <p:cNvSpPr>
              <a:spLocks noChangeArrowheads="1"/>
            </p:cNvSpPr>
            <p:nvPr/>
          </p:nvSpPr>
          <p:spPr bwMode="auto">
            <a:xfrm>
              <a:off x="8988" y="1905"/>
              <a:ext cx="32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9" name="Rectangle 514"/>
            <p:cNvSpPr>
              <a:spLocks noChangeArrowheads="1"/>
            </p:cNvSpPr>
            <p:nvPr/>
          </p:nvSpPr>
          <p:spPr bwMode="auto">
            <a:xfrm>
              <a:off x="8987" y="1905"/>
              <a:ext cx="33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0" name="Rectangle 515"/>
            <p:cNvSpPr>
              <a:spLocks noChangeArrowheads="1"/>
            </p:cNvSpPr>
            <p:nvPr/>
          </p:nvSpPr>
          <p:spPr bwMode="auto">
            <a:xfrm>
              <a:off x="8986" y="1905"/>
              <a:ext cx="34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1" name="Rectangle 516"/>
            <p:cNvSpPr>
              <a:spLocks noChangeArrowheads="1"/>
            </p:cNvSpPr>
            <p:nvPr/>
          </p:nvSpPr>
          <p:spPr bwMode="auto">
            <a:xfrm>
              <a:off x="8985" y="1905"/>
              <a:ext cx="35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2" name="Rectangle 517"/>
            <p:cNvSpPr>
              <a:spLocks noChangeArrowheads="1"/>
            </p:cNvSpPr>
            <p:nvPr/>
          </p:nvSpPr>
          <p:spPr bwMode="auto">
            <a:xfrm>
              <a:off x="8965" y="1909"/>
              <a:ext cx="55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3" name="Rectangle 518"/>
            <p:cNvSpPr>
              <a:spLocks noChangeArrowheads="1"/>
            </p:cNvSpPr>
            <p:nvPr/>
          </p:nvSpPr>
          <p:spPr bwMode="auto">
            <a:xfrm>
              <a:off x="8964" y="1909"/>
              <a:ext cx="56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4" name="Rectangle 519"/>
            <p:cNvSpPr>
              <a:spLocks noChangeArrowheads="1"/>
            </p:cNvSpPr>
            <p:nvPr/>
          </p:nvSpPr>
          <p:spPr bwMode="auto">
            <a:xfrm>
              <a:off x="8963" y="1909"/>
              <a:ext cx="57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5" name="Rectangle 520"/>
            <p:cNvSpPr>
              <a:spLocks noChangeArrowheads="1"/>
            </p:cNvSpPr>
            <p:nvPr/>
          </p:nvSpPr>
          <p:spPr bwMode="auto">
            <a:xfrm>
              <a:off x="8963" y="1909"/>
              <a:ext cx="57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" name="Rectangle 521"/>
            <p:cNvSpPr>
              <a:spLocks noChangeArrowheads="1"/>
            </p:cNvSpPr>
            <p:nvPr/>
          </p:nvSpPr>
          <p:spPr bwMode="auto">
            <a:xfrm>
              <a:off x="8962" y="1909"/>
              <a:ext cx="58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7" name="Rectangle 522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8" name="Rectangle 523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9" name="Rectangle 524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0" name="Rectangle 525"/>
            <p:cNvSpPr>
              <a:spLocks noChangeArrowheads="1"/>
            </p:cNvSpPr>
            <p:nvPr/>
          </p:nvSpPr>
          <p:spPr bwMode="auto">
            <a:xfrm>
              <a:off x="8942" y="1912"/>
              <a:ext cx="78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1" name="Rectangle 526"/>
            <p:cNvSpPr>
              <a:spLocks noChangeArrowheads="1"/>
            </p:cNvSpPr>
            <p:nvPr/>
          </p:nvSpPr>
          <p:spPr bwMode="auto">
            <a:xfrm>
              <a:off x="8941" y="1912"/>
              <a:ext cx="79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2" name="Rectangle 527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3" name="Rectangle 528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4" name="Rectangle 529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5" name="Rectangle 530"/>
            <p:cNvSpPr>
              <a:spLocks noChangeArrowheads="1"/>
            </p:cNvSpPr>
            <p:nvPr/>
          </p:nvSpPr>
          <p:spPr bwMode="auto">
            <a:xfrm>
              <a:off x="8920" y="1916"/>
              <a:ext cx="100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6" name="Rectangle 531"/>
            <p:cNvSpPr>
              <a:spLocks noChangeArrowheads="1"/>
            </p:cNvSpPr>
            <p:nvPr/>
          </p:nvSpPr>
          <p:spPr bwMode="auto">
            <a:xfrm>
              <a:off x="8905" y="1919"/>
              <a:ext cx="115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" name="Rectangle 532"/>
            <p:cNvSpPr>
              <a:spLocks noChangeArrowheads="1"/>
            </p:cNvSpPr>
            <p:nvPr/>
          </p:nvSpPr>
          <p:spPr bwMode="auto">
            <a:xfrm>
              <a:off x="8904" y="1919"/>
              <a:ext cx="116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8" name="Rectangle 533"/>
            <p:cNvSpPr>
              <a:spLocks noChangeArrowheads="1"/>
            </p:cNvSpPr>
            <p:nvPr/>
          </p:nvSpPr>
          <p:spPr bwMode="auto">
            <a:xfrm>
              <a:off x="8904" y="1919"/>
              <a:ext cx="116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9" name="Rectangle 534"/>
            <p:cNvSpPr>
              <a:spLocks noChangeArrowheads="1"/>
            </p:cNvSpPr>
            <p:nvPr/>
          </p:nvSpPr>
          <p:spPr bwMode="auto">
            <a:xfrm>
              <a:off x="8903" y="1919"/>
              <a:ext cx="117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0" name="Rectangle 535"/>
            <p:cNvSpPr>
              <a:spLocks noChangeArrowheads="1"/>
            </p:cNvSpPr>
            <p:nvPr/>
          </p:nvSpPr>
          <p:spPr bwMode="auto">
            <a:xfrm>
              <a:off x="8902" y="1919"/>
              <a:ext cx="118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1" name="Rectangle 536"/>
            <p:cNvSpPr>
              <a:spLocks noChangeArrowheads="1"/>
            </p:cNvSpPr>
            <p:nvPr/>
          </p:nvSpPr>
          <p:spPr bwMode="auto">
            <a:xfrm>
              <a:off x="8890" y="1922"/>
              <a:ext cx="130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2" name="Rectangle 537"/>
            <p:cNvSpPr>
              <a:spLocks noChangeArrowheads="1"/>
            </p:cNvSpPr>
            <p:nvPr/>
          </p:nvSpPr>
          <p:spPr bwMode="auto">
            <a:xfrm>
              <a:off x="8889" y="1922"/>
              <a:ext cx="131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3" name="Rectangle 538"/>
            <p:cNvSpPr>
              <a:spLocks noChangeArrowheads="1"/>
            </p:cNvSpPr>
            <p:nvPr/>
          </p:nvSpPr>
          <p:spPr bwMode="auto">
            <a:xfrm>
              <a:off x="8889" y="1922"/>
              <a:ext cx="131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4" name="Rectangle 539"/>
            <p:cNvSpPr>
              <a:spLocks noChangeArrowheads="1"/>
            </p:cNvSpPr>
            <p:nvPr/>
          </p:nvSpPr>
          <p:spPr bwMode="auto">
            <a:xfrm>
              <a:off x="8888" y="1922"/>
              <a:ext cx="132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5" name="Rectangle 540"/>
            <p:cNvSpPr>
              <a:spLocks noChangeArrowheads="1"/>
            </p:cNvSpPr>
            <p:nvPr/>
          </p:nvSpPr>
          <p:spPr bwMode="auto">
            <a:xfrm>
              <a:off x="8887" y="1922"/>
              <a:ext cx="133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6" name="Rectangle 541"/>
            <p:cNvSpPr>
              <a:spLocks noChangeArrowheads="1"/>
            </p:cNvSpPr>
            <p:nvPr/>
          </p:nvSpPr>
          <p:spPr bwMode="auto">
            <a:xfrm>
              <a:off x="8871" y="1926"/>
              <a:ext cx="149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7" name="Rectangle 542"/>
            <p:cNvSpPr>
              <a:spLocks noChangeArrowheads="1"/>
            </p:cNvSpPr>
            <p:nvPr/>
          </p:nvSpPr>
          <p:spPr bwMode="auto">
            <a:xfrm>
              <a:off x="8871" y="1926"/>
              <a:ext cx="149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8" name="Rectangle 543"/>
            <p:cNvSpPr>
              <a:spLocks noChangeArrowheads="1"/>
            </p:cNvSpPr>
            <p:nvPr/>
          </p:nvSpPr>
          <p:spPr bwMode="auto">
            <a:xfrm>
              <a:off x="8870" y="1926"/>
              <a:ext cx="150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9" name="Rectangle 544"/>
            <p:cNvSpPr>
              <a:spLocks noChangeArrowheads="1"/>
            </p:cNvSpPr>
            <p:nvPr/>
          </p:nvSpPr>
          <p:spPr bwMode="auto">
            <a:xfrm>
              <a:off x="8870" y="1926"/>
              <a:ext cx="150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0" name="Rectangle 545"/>
            <p:cNvSpPr>
              <a:spLocks noChangeArrowheads="1"/>
            </p:cNvSpPr>
            <p:nvPr/>
          </p:nvSpPr>
          <p:spPr bwMode="auto">
            <a:xfrm>
              <a:off x="8860" y="1929"/>
              <a:ext cx="160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1" name="Rectangle 546"/>
            <p:cNvSpPr>
              <a:spLocks noChangeArrowheads="1"/>
            </p:cNvSpPr>
            <p:nvPr/>
          </p:nvSpPr>
          <p:spPr bwMode="auto">
            <a:xfrm>
              <a:off x="8859" y="1929"/>
              <a:ext cx="161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2" name="Rectangle 547"/>
            <p:cNvSpPr>
              <a:spLocks noChangeArrowheads="1"/>
            </p:cNvSpPr>
            <p:nvPr/>
          </p:nvSpPr>
          <p:spPr bwMode="auto">
            <a:xfrm>
              <a:off x="8858" y="1929"/>
              <a:ext cx="162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3" name="Rectangle 548"/>
            <p:cNvSpPr>
              <a:spLocks noChangeArrowheads="1"/>
            </p:cNvSpPr>
            <p:nvPr/>
          </p:nvSpPr>
          <p:spPr bwMode="auto">
            <a:xfrm>
              <a:off x="8858" y="1929"/>
              <a:ext cx="162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4" name="Rectangle 549"/>
            <p:cNvSpPr>
              <a:spLocks noChangeArrowheads="1"/>
            </p:cNvSpPr>
            <p:nvPr/>
          </p:nvSpPr>
          <p:spPr bwMode="auto">
            <a:xfrm>
              <a:off x="8847" y="1933"/>
              <a:ext cx="173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5" name="Rectangle 550"/>
            <p:cNvSpPr>
              <a:spLocks noChangeArrowheads="1"/>
            </p:cNvSpPr>
            <p:nvPr/>
          </p:nvSpPr>
          <p:spPr bwMode="auto">
            <a:xfrm>
              <a:off x="8847" y="1933"/>
              <a:ext cx="173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6" name="Rectangle 551"/>
            <p:cNvSpPr>
              <a:spLocks noChangeArrowheads="1"/>
            </p:cNvSpPr>
            <p:nvPr/>
          </p:nvSpPr>
          <p:spPr bwMode="auto">
            <a:xfrm>
              <a:off x="8846" y="1933"/>
              <a:ext cx="174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7" name="Rectangle 552"/>
            <p:cNvSpPr>
              <a:spLocks noChangeArrowheads="1"/>
            </p:cNvSpPr>
            <p:nvPr/>
          </p:nvSpPr>
          <p:spPr bwMode="auto">
            <a:xfrm>
              <a:off x="8846" y="1933"/>
              <a:ext cx="174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8" name="Rectangle 553"/>
            <p:cNvSpPr>
              <a:spLocks noChangeArrowheads="1"/>
            </p:cNvSpPr>
            <p:nvPr/>
          </p:nvSpPr>
          <p:spPr bwMode="auto">
            <a:xfrm>
              <a:off x="8833" y="1937"/>
              <a:ext cx="187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9" name="Rectangle 554"/>
            <p:cNvSpPr>
              <a:spLocks noChangeArrowheads="1"/>
            </p:cNvSpPr>
            <p:nvPr/>
          </p:nvSpPr>
          <p:spPr bwMode="auto">
            <a:xfrm>
              <a:off x="8833" y="1937"/>
              <a:ext cx="187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0" name="Rectangle 555"/>
            <p:cNvSpPr>
              <a:spLocks noChangeArrowheads="1"/>
            </p:cNvSpPr>
            <p:nvPr/>
          </p:nvSpPr>
          <p:spPr bwMode="auto">
            <a:xfrm>
              <a:off x="8832" y="1937"/>
              <a:ext cx="188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1" name="Rectangle 556"/>
            <p:cNvSpPr>
              <a:spLocks noChangeArrowheads="1"/>
            </p:cNvSpPr>
            <p:nvPr/>
          </p:nvSpPr>
          <p:spPr bwMode="auto">
            <a:xfrm>
              <a:off x="8832" y="1937"/>
              <a:ext cx="188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2" name="Rectangle 557"/>
            <p:cNvSpPr>
              <a:spLocks noChangeArrowheads="1"/>
            </p:cNvSpPr>
            <p:nvPr/>
          </p:nvSpPr>
          <p:spPr bwMode="auto">
            <a:xfrm>
              <a:off x="8822" y="1940"/>
              <a:ext cx="198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3" name="Rectangle 558"/>
            <p:cNvSpPr>
              <a:spLocks noChangeArrowheads="1"/>
            </p:cNvSpPr>
            <p:nvPr/>
          </p:nvSpPr>
          <p:spPr bwMode="auto">
            <a:xfrm>
              <a:off x="8822" y="1940"/>
              <a:ext cx="198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4" name="Rectangle 559"/>
            <p:cNvSpPr>
              <a:spLocks noChangeArrowheads="1"/>
            </p:cNvSpPr>
            <p:nvPr/>
          </p:nvSpPr>
          <p:spPr bwMode="auto">
            <a:xfrm>
              <a:off x="8821" y="1940"/>
              <a:ext cx="199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5" name="Rectangle 560"/>
            <p:cNvSpPr>
              <a:spLocks noChangeArrowheads="1"/>
            </p:cNvSpPr>
            <p:nvPr/>
          </p:nvSpPr>
          <p:spPr bwMode="auto">
            <a:xfrm>
              <a:off x="8821" y="1940"/>
              <a:ext cx="199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6" name="Rectangle 561"/>
            <p:cNvSpPr>
              <a:spLocks noChangeArrowheads="1"/>
            </p:cNvSpPr>
            <p:nvPr/>
          </p:nvSpPr>
          <p:spPr bwMode="auto">
            <a:xfrm>
              <a:off x="8811" y="1943"/>
              <a:ext cx="209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7" name="Rectangle 562"/>
            <p:cNvSpPr>
              <a:spLocks noChangeArrowheads="1"/>
            </p:cNvSpPr>
            <p:nvPr/>
          </p:nvSpPr>
          <p:spPr bwMode="auto">
            <a:xfrm>
              <a:off x="8810" y="1943"/>
              <a:ext cx="210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8" name="Rectangle 563"/>
            <p:cNvSpPr>
              <a:spLocks noChangeArrowheads="1"/>
            </p:cNvSpPr>
            <p:nvPr/>
          </p:nvSpPr>
          <p:spPr bwMode="auto">
            <a:xfrm>
              <a:off x="8810" y="1943"/>
              <a:ext cx="210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9" name="Rectangle 564"/>
            <p:cNvSpPr>
              <a:spLocks noChangeArrowheads="1"/>
            </p:cNvSpPr>
            <p:nvPr/>
          </p:nvSpPr>
          <p:spPr bwMode="auto">
            <a:xfrm>
              <a:off x="8809" y="1943"/>
              <a:ext cx="211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0" name="Rectangle 565"/>
            <p:cNvSpPr>
              <a:spLocks noChangeArrowheads="1"/>
            </p:cNvSpPr>
            <p:nvPr/>
          </p:nvSpPr>
          <p:spPr bwMode="auto">
            <a:xfrm>
              <a:off x="8795" y="1947"/>
              <a:ext cx="225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1" name="Rectangle 566"/>
            <p:cNvSpPr>
              <a:spLocks noChangeArrowheads="1"/>
            </p:cNvSpPr>
            <p:nvPr/>
          </p:nvSpPr>
          <p:spPr bwMode="auto">
            <a:xfrm>
              <a:off x="8795" y="1947"/>
              <a:ext cx="225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2" name="Rectangle 567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3" name="Rectangle 568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4" name="Rectangle 569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5" name="Rectangle 570"/>
            <p:cNvSpPr>
              <a:spLocks noChangeArrowheads="1"/>
            </p:cNvSpPr>
            <p:nvPr/>
          </p:nvSpPr>
          <p:spPr bwMode="auto">
            <a:xfrm>
              <a:off x="8782" y="1950"/>
              <a:ext cx="238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6" name="Rectangle 571"/>
            <p:cNvSpPr>
              <a:spLocks noChangeArrowheads="1"/>
            </p:cNvSpPr>
            <p:nvPr/>
          </p:nvSpPr>
          <p:spPr bwMode="auto">
            <a:xfrm>
              <a:off x="8782" y="1950"/>
              <a:ext cx="238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7" name="Rectangle 572"/>
            <p:cNvSpPr>
              <a:spLocks noChangeArrowheads="1"/>
            </p:cNvSpPr>
            <p:nvPr/>
          </p:nvSpPr>
          <p:spPr bwMode="auto">
            <a:xfrm>
              <a:off x="8781" y="1950"/>
              <a:ext cx="239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8" name="Rectangle 573"/>
            <p:cNvSpPr>
              <a:spLocks noChangeArrowheads="1"/>
            </p:cNvSpPr>
            <p:nvPr/>
          </p:nvSpPr>
          <p:spPr bwMode="auto">
            <a:xfrm>
              <a:off x="8781" y="1950"/>
              <a:ext cx="239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9" name="Rectangle 574"/>
            <p:cNvSpPr>
              <a:spLocks noChangeArrowheads="1"/>
            </p:cNvSpPr>
            <p:nvPr/>
          </p:nvSpPr>
          <p:spPr bwMode="auto">
            <a:xfrm>
              <a:off x="8780" y="1950"/>
              <a:ext cx="240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0" name="Rectangle 575"/>
            <p:cNvSpPr>
              <a:spLocks noChangeArrowheads="1"/>
            </p:cNvSpPr>
            <p:nvPr/>
          </p:nvSpPr>
          <p:spPr bwMode="auto">
            <a:xfrm>
              <a:off x="8768" y="1954"/>
              <a:ext cx="252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1" name="Rectangle 576"/>
            <p:cNvSpPr>
              <a:spLocks noChangeArrowheads="1"/>
            </p:cNvSpPr>
            <p:nvPr/>
          </p:nvSpPr>
          <p:spPr bwMode="auto">
            <a:xfrm>
              <a:off x="8767" y="1954"/>
              <a:ext cx="253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2" name="Rectangle 577"/>
            <p:cNvSpPr>
              <a:spLocks noChangeArrowheads="1"/>
            </p:cNvSpPr>
            <p:nvPr/>
          </p:nvSpPr>
          <p:spPr bwMode="auto">
            <a:xfrm>
              <a:off x="8767" y="1954"/>
              <a:ext cx="253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3" name="Rectangle 578"/>
            <p:cNvSpPr>
              <a:spLocks noChangeArrowheads="1"/>
            </p:cNvSpPr>
            <p:nvPr/>
          </p:nvSpPr>
          <p:spPr bwMode="auto">
            <a:xfrm>
              <a:off x="8766" y="1954"/>
              <a:ext cx="254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4" name="Rectangle 579"/>
            <p:cNvSpPr>
              <a:spLocks noChangeArrowheads="1"/>
            </p:cNvSpPr>
            <p:nvPr/>
          </p:nvSpPr>
          <p:spPr bwMode="auto">
            <a:xfrm>
              <a:off x="8766" y="1954"/>
              <a:ext cx="254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5" name="Rectangle 580"/>
            <p:cNvSpPr>
              <a:spLocks noChangeArrowheads="1"/>
            </p:cNvSpPr>
            <p:nvPr/>
          </p:nvSpPr>
          <p:spPr bwMode="auto">
            <a:xfrm>
              <a:off x="8750" y="1958"/>
              <a:ext cx="270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6" name="Rectangle 581"/>
            <p:cNvSpPr>
              <a:spLocks noChangeArrowheads="1"/>
            </p:cNvSpPr>
            <p:nvPr/>
          </p:nvSpPr>
          <p:spPr bwMode="auto">
            <a:xfrm>
              <a:off x="8749" y="1958"/>
              <a:ext cx="271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7" name="Rectangle 582"/>
            <p:cNvSpPr>
              <a:spLocks noChangeArrowheads="1"/>
            </p:cNvSpPr>
            <p:nvPr/>
          </p:nvSpPr>
          <p:spPr bwMode="auto">
            <a:xfrm>
              <a:off x="8748" y="1958"/>
              <a:ext cx="272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8" name="Rectangle 583"/>
            <p:cNvSpPr>
              <a:spLocks noChangeArrowheads="1"/>
            </p:cNvSpPr>
            <p:nvPr/>
          </p:nvSpPr>
          <p:spPr bwMode="auto">
            <a:xfrm>
              <a:off x="8647" y="1958"/>
              <a:ext cx="4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9" name="Rectangle 584"/>
            <p:cNvSpPr>
              <a:spLocks noChangeArrowheads="1"/>
            </p:cNvSpPr>
            <p:nvPr/>
          </p:nvSpPr>
          <p:spPr bwMode="auto">
            <a:xfrm>
              <a:off x="8747" y="1958"/>
              <a:ext cx="273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0" name="Rectangle 585"/>
            <p:cNvSpPr>
              <a:spLocks noChangeArrowheads="1"/>
            </p:cNvSpPr>
            <p:nvPr/>
          </p:nvSpPr>
          <p:spPr bwMode="auto">
            <a:xfrm>
              <a:off x="8647" y="1958"/>
              <a:ext cx="4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1" name="Rectangle 586"/>
            <p:cNvSpPr>
              <a:spLocks noChangeArrowheads="1"/>
            </p:cNvSpPr>
            <p:nvPr/>
          </p:nvSpPr>
          <p:spPr bwMode="auto">
            <a:xfrm>
              <a:off x="8747" y="1958"/>
              <a:ext cx="273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2" name="Rectangle 587"/>
            <p:cNvSpPr>
              <a:spLocks noChangeArrowheads="1"/>
            </p:cNvSpPr>
            <p:nvPr/>
          </p:nvSpPr>
          <p:spPr bwMode="auto">
            <a:xfrm>
              <a:off x="8648" y="1961"/>
              <a:ext cx="10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3" name="Rectangle 588"/>
            <p:cNvSpPr>
              <a:spLocks noChangeArrowheads="1"/>
            </p:cNvSpPr>
            <p:nvPr/>
          </p:nvSpPr>
          <p:spPr bwMode="auto">
            <a:xfrm>
              <a:off x="8728" y="1961"/>
              <a:ext cx="29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4" name="Rectangle 589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5" name="Rectangle 590"/>
            <p:cNvSpPr>
              <a:spLocks noChangeArrowheads="1"/>
            </p:cNvSpPr>
            <p:nvPr/>
          </p:nvSpPr>
          <p:spPr bwMode="auto">
            <a:xfrm>
              <a:off x="8728" y="1961"/>
              <a:ext cx="29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6" name="Rectangle 591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7" name="Rectangle 592"/>
            <p:cNvSpPr>
              <a:spLocks noChangeArrowheads="1"/>
            </p:cNvSpPr>
            <p:nvPr/>
          </p:nvSpPr>
          <p:spPr bwMode="auto">
            <a:xfrm>
              <a:off x="8727" y="1961"/>
              <a:ext cx="293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8" name="Rectangle 593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9" name="Rectangle 594"/>
            <p:cNvSpPr>
              <a:spLocks noChangeArrowheads="1"/>
            </p:cNvSpPr>
            <p:nvPr/>
          </p:nvSpPr>
          <p:spPr bwMode="auto">
            <a:xfrm>
              <a:off x="8726" y="1961"/>
              <a:ext cx="294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0" name="Rectangle 595"/>
            <p:cNvSpPr>
              <a:spLocks noChangeArrowheads="1"/>
            </p:cNvSpPr>
            <p:nvPr/>
          </p:nvSpPr>
          <p:spPr bwMode="auto">
            <a:xfrm>
              <a:off x="8648" y="1961"/>
              <a:ext cx="1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1" name="Rectangle 596"/>
            <p:cNvSpPr>
              <a:spLocks noChangeArrowheads="1"/>
            </p:cNvSpPr>
            <p:nvPr/>
          </p:nvSpPr>
          <p:spPr bwMode="auto">
            <a:xfrm>
              <a:off x="8724" y="1961"/>
              <a:ext cx="296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2" name="Rectangle 597"/>
            <p:cNvSpPr>
              <a:spLocks noChangeArrowheads="1"/>
            </p:cNvSpPr>
            <p:nvPr/>
          </p:nvSpPr>
          <p:spPr bwMode="auto">
            <a:xfrm>
              <a:off x="8648" y="1964"/>
              <a:ext cx="372" cy="1"/>
            </a:xfrm>
            <a:prstGeom prst="rect">
              <a:avLst/>
            </a:prstGeom>
            <a:solidFill>
              <a:srgbClr val="F1F9F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3" name="Rectangle 598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4" name="Rectangle 599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5" name="Rectangle 600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6" name="Rectangle 601"/>
            <p:cNvSpPr>
              <a:spLocks noChangeArrowheads="1"/>
            </p:cNvSpPr>
            <p:nvPr/>
          </p:nvSpPr>
          <p:spPr bwMode="auto">
            <a:xfrm>
              <a:off x="8652" y="2006"/>
              <a:ext cx="369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7" name="Rectangle 602"/>
            <p:cNvSpPr>
              <a:spLocks noChangeArrowheads="1"/>
            </p:cNvSpPr>
            <p:nvPr/>
          </p:nvSpPr>
          <p:spPr bwMode="auto">
            <a:xfrm>
              <a:off x="8652" y="2006"/>
              <a:ext cx="369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8" name="Rectangle 603"/>
            <p:cNvSpPr>
              <a:spLocks noChangeArrowheads="1"/>
            </p:cNvSpPr>
            <p:nvPr/>
          </p:nvSpPr>
          <p:spPr bwMode="auto">
            <a:xfrm>
              <a:off x="8654" y="2010"/>
              <a:ext cx="358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9" name="Rectangle 604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0" name="Rectangle 605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1" name="Rectangle 606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2" name="Rectangle 607"/>
            <p:cNvSpPr>
              <a:spLocks noChangeArrowheads="1"/>
            </p:cNvSpPr>
            <p:nvPr/>
          </p:nvSpPr>
          <p:spPr bwMode="auto">
            <a:xfrm>
              <a:off x="8654" y="2010"/>
              <a:ext cx="356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3" name="Rectangle 608"/>
            <p:cNvSpPr>
              <a:spLocks noChangeArrowheads="1"/>
            </p:cNvSpPr>
            <p:nvPr/>
          </p:nvSpPr>
          <p:spPr bwMode="auto">
            <a:xfrm>
              <a:off x="8656" y="2013"/>
              <a:ext cx="342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4" name="Rectangle 609"/>
            <p:cNvSpPr>
              <a:spLocks noChangeArrowheads="1"/>
            </p:cNvSpPr>
            <p:nvPr/>
          </p:nvSpPr>
          <p:spPr bwMode="auto">
            <a:xfrm>
              <a:off x="8656" y="2013"/>
              <a:ext cx="341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5" name="Rectangle 610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6" name="Rectangle 611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7" name="Rectangle 612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8" name="Rectangle 613"/>
            <p:cNvSpPr>
              <a:spLocks noChangeArrowheads="1"/>
            </p:cNvSpPr>
            <p:nvPr/>
          </p:nvSpPr>
          <p:spPr bwMode="auto">
            <a:xfrm>
              <a:off x="8661" y="2017"/>
              <a:ext cx="317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9" name="Rectangle 614"/>
            <p:cNvSpPr>
              <a:spLocks noChangeArrowheads="1"/>
            </p:cNvSpPr>
            <p:nvPr/>
          </p:nvSpPr>
          <p:spPr bwMode="auto">
            <a:xfrm>
              <a:off x="8662" y="2017"/>
              <a:ext cx="316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0" name="Rectangle 615"/>
            <p:cNvSpPr>
              <a:spLocks noChangeArrowheads="1"/>
            </p:cNvSpPr>
            <p:nvPr/>
          </p:nvSpPr>
          <p:spPr bwMode="auto">
            <a:xfrm>
              <a:off x="8662" y="2017"/>
              <a:ext cx="315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1" name="Rectangle 616"/>
            <p:cNvSpPr>
              <a:spLocks noChangeArrowheads="1"/>
            </p:cNvSpPr>
            <p:nvPr/>
          </p:nvSpPr>
          <p:spPr bwMode="auto">
            <a:xfrm>
              <a:off x="8662" y="2017"/>
              <a:ext cx="314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2" name="Rectangle 617"/>
            <p:cNvSpPr>
              <a:spLocks noChangeArrowheads="1"/>
            </p:cNvSpPr>
            <p:nvPr/>
          </p:nvSpPr>
          <p:spPr bwMode="auto">
            <a:xfrm>
              <a:off x="8663" y="2017"/>
              <a:ext cx="312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3" name="Freeform 618"/>
            <p:cNvSpPr>
              <a:spLocks/>
            </p:cNvSpPr>
            <p:nvPr/>
          </p:nvSpPr>
          <p:spPr bwMode="auto">
            <a:xfrm>
              <a:off x="8648" y="1937"/>
              <a:ext cx="373" cy="84"/>
            </a:xfrm>
            <a:custGeom>
              <a:avLst/>
              <a:gdLst>
                <a:gd name="T0" fmla="*/ 0 w 3096"/>
                <a:gd name="T1" fmla="*/ 0 h 785"/>
                <a:gd name="T2" fmla="*/ 0 w 3096"/>
                <a:gd name="T3" fmla="*/ 0 h 785"/>
                <a:gd name="T4" fmla="*/ 0 w 3096"/>
                <a:gd name="T5" fmla="*/ 0 h 785"/>
                <a:gd name="T6" fmla="*/ 0 w 3096"/>
                <a:gd name="T7" fmla="*/ 0 h 785"/>
                <a:gd name="T8" fmla="*/ 0 w 3096"/>
                <a:gd name="T9" fmla="*/ 0 h 785"/>
                <a:gd name="T10" fmla="*/ 0 w 3096"/>
                <a:gd name="T11" fmla="*/ 0 h 785"/>
                <a:gd name="T12" fmla="*/ 0 w 3096"/>
                <a:gd name="T13" fmla="*/ 0 h 785"/>
                <a:gd name="T14" fmla="*/ 0 w 3096"/>
                <a:gd name="T15" fmla="*/ 0 h 785"/>
                <a:gd name="T16" fmla="*/ 0 w 3096"/>
                <a:gd name="T17" fmla="*/ 0 h 785"/>
                <a:gd name="T18" fmla="*/ 0 w 3096"/>
                <a:gd name="T19" fmla="*/ 0 h 785"/>
                <a:gd name="T20" fmla="*/ 0 w 3096"/>
                <a:gd name="T21" fmla="*/ 0 h 785"/>
                <a:gd name="T22" fmla="*/ 0 w 3096"/>
                <a:gd name="T23" fmla="*/ 0 h 785"/>
                <a:gd name="T24" fmla="*/ 0 w 3096"/>
                <a:gd name="T25" fmla="*/ 0 h 785"/>
                <a:gd name="T26" fmla="*/ 0 w 3096"/>
                <a:gd name="T27" fmla="*/ 0 h 785"/>
                <a:gd name="T28" fmla="*/ 0 w 3096"/>
                <a:gd name="T29" fmla="*/ 0 h 785"/>
                <a:gd name="T30" fmla="*/ 0 w 3096"/>
                <a:gd name="T31" fmla="*/ 0 h 785"/>
                <a:gd name="T32" fmla="*/ 0 w 3096"/>
                <a:gd name="T33" fmla="*/ 0 h 785"/>
                <a:gd name="T34" fmla="*/ 0 w 3096"/>
                <a:gd name="T35" fmla="*/ 0 h 785"/>
                <a:gd name="T36" fmla="*/ 0 w 3096"/>
                <a:gd name="T37" fmla="*/ 0 h 785"/>
                <a:gd name="T38" fmla="*/ 0 w 3096"/>
                <a:gd name="T39" fmla="*/ 0 h 785"/>
                <a:gd name="T40" fmla="*/ 0 w 3096"/>
                <a:gd name="T41" fmla="*/ 0 h 785"/>
                <a:gd name="T42" fmla="*/ 0 w 3096"/>
                <a:gd name="T43" fmla="*/ 0 h 785"/>
                <a:gd name="T44" fmla="*/ 0 w 3096"/>
                <a:gd name="T45" fmla="*/ 0 h 785"/>
                <a:gd name="T46" fmla="*/ 0 w 3096"/>
                <a:gd name="T47" fmla="*/ 0 h 785"/>
                <a:gd name="T48" fmla="*/ 0 w 3096"/>
                <a:gd name="T49" fmla="*/ 0 h 785"/>
                <a:gd name="T50" fmla="*/ 0 w 3096"/>
                <a:gd name="T51" fmla="*/ 0 h 785"/>
                <a:gd name="T52" fmla="*/ 0 w 3096"/>
                <a:gd name="T53" fmla="*/ 0 h 785"/>
                <a:gd name="T54" fmla="*/ 0 w 3096"/>
                <a:gd name="T55" fmla="*/ 0 h 785"/>
                <a:gd name="T56" fmla="*/ 0 w 3096"/>
                <a:gd name="T57" fmla="*/ 0 h 785"/>
                <a:gd name="T58" fmla="*/ 0 w 3096"/>
                <a:gd name="T59" fmla="*/ 0 h 785"/>
                <a:gd name="T60" fmla="*/ 0 w 3096"/>
                <a:gd name="T61" fmla="*/ 0 h 785"/>
                <a:gd name="T62" fmla="*/ 0 w 3096"/>
                <a:gd name="T63" fmla="*/ 0 h 785"/>
                <a:gd name="T64" fmla="*/ 0 w 3096"/>
                <a:gd name="T65" fmla="*/ 0 h 785"/>
                <a:gd name="T66" fmla="*/ 0 w 3096"/>
                <a:gd name="T67" fmla="*/ 0 h 785"/>
                <a:gd name="T68" fmla="*/ 0 w 3096"/>
                <a:gd name="T69" fmla="*/ 0 h 785"/>
                <a:gd name="T70" fmla="*/ 0 w 3096"/>
                <a:gd name="T71" fmla="*/ 0 h 785"/>
                <a:gd name="T72" fmla="*/ 0 w 3096"/>
                <a:gd name="T73" fmla="*/ 0 h 785"/>
                <a:gd name="T74" fmla="*/ 0 w 3096"/>
                <a:gd name="T75" fmla="*/ 0 h 785"/>
                <a:gd name="T76" fmla="*/ 0 w 3096"/>
                <a:gd name="T77" fmla="*/ 0 h 785"/>
                <a:gd name="T78" fmla="*/ 0 w 3096"/>
                <a:gd name="T79" fmla="*/ 0 h 785"/>
                <a:gd name="T80" fmla="*/ 0 w 3096"/>
                <a:gd name="T81" fmla="*/ 0 h 785"/>
                <a:gd name="T82" fmla="*/ 0 w 3096"/>
                <a:gd name="T83" fmla="*/ 0 h 785"/>
                <a:gd name="T84" fmla="*/ 0 w 3096"/>
                <a:gd name="T85" fmla="*/ 0 h 785"/>
                <a:gd name="T86" fmla="*/ 0 w 3096"/>
                <a:gd name="T87" fmla="*/ 0 h 785"/>
                <a:gd name="T88" fmla="*/ 0 w 3096"/>
                <a:gd name="T89" fmla="*/ 0 h 785"/>
                <a:gd name="T90" fmla="*/ 0 w 3096"/>
                <a:gd name="T91" fmla="*/ 0 h 78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096"/>
                <a:gd name="T139" fmla="*/ 0 h 785"/>
                <a:gd name="T140" fmla="*/ 3096 w 3096"/>
                <a:gd name="T141" fmla="*/ 785 h 78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096" h="785">
                  <a:moveTo>
                    <a:pt x="0" y="512"/>
                  </a:moveTo>
                  <a:lnTo>
                    <a:pt x="1" y="513"/>
                  </a:lnTo>
                  <a:lnTo>
                    <a:pt x="4" y="515"/>
                  </a:lnTo>
                  <a:lnTo>
                    <a:pt x="10" y="519"/>
                  </a:lnTo>
                  <a:lnTo>
                    <a:pt x="18" y="525"/>
                  </a:lnTo>
                  <a:lnTo>
                    <a:pt x="28" y="531"/>
                  </a:lnTo>
                  <a:lnTo>
                    <a:pt x="40" y="538"/>
                  </a:lnTo>
                  <a:lnTo>
                    <a:pt x="55" y="545"/>
                  </a:lnTo>
                  <a:lnTo>
                    <a:pt x="74" y="552"/>
                  </a:lnTo>
                  <a:lnTo>
                    <a:pt x="94" y="560"/>
                  </a:lnTo>
                  <a:lnTo>
                    <a:pt x="116" y="567"/>
                  </a:lnTo>
                  <a:lnTo>
                    <a:pt x="142" y="574"/>
                  </a:lnTo>
                  <a:lnTo>
                    <a:pt x="172" y="579"/>
                  </a:lnTo>
                  <a:lnTo>
                    <a:pt x="203" y="583"/>
                  </a:lnTo>
                  <a:lnTo>
                    <a:pt x="238" y="586"/>
                  </a:lnTo>
                  <a:lnTo>
                    <a:pt x="277" y="587"/>
                  </a:lnTo>
                  <a:lnTo>
                    <a:pt x="318" y="586"/>
                  </a:lnTo>
                  <a:lnTo>
                    <a:pt x="402" y="582"/>
                  </a:lnTo>
                  <a:lnTo>
                    <a:pt x="482" y="578"/>
                  </a:lnTo>
                  <a:lnTo>
                    <a:pt x="563" y="571"/>
                  </a:lnTo>
                  <a:lnTo>
                    <a:pt x="648" y="563"/>
                  </a:lnTo>
                  <a:lnTo>
                    <a:pt x="693" y="557"/>
                  </a:lnTo>
                  <a:lnTo>
                    <a:pt x="740" y="549"/>
                  </a:lnTo>
                  <a:lnTo>
                    <a:pt x="789" y="541"/>
                  </a:lnTo>
                  <a:lnTo>
                    <a:pt x="841" y="531"/>
                  </a:lnTo>
                  <a:lnTo>
                    <a:pt x="897" y="519"/>
                  </a:lnTo>
                  <a:lnTo>
                    <a:pt x="957" y="505"/>
                  </a:lnTo>
                  <a:lnTo>
                    <a:pt x="1019" y="489"/>
                  </a:lnTo>
                  <a:lnTo>
                    <a:pt x="1088" y="472"/>
                  </a:lnTo>
                  <a:lnTo>
                    <a:pt x="1182" y="448"/>
                  </a:lnTo>
                  <a:lnTo>
                    <a:pt x="1269" y="422"/>
                  </a:lnTo>
                  <a:lnTo>
                    <a:pt x="1353" y="395"/>
                  </a:lnTo>
                  <a:lnTo>
                    <a:pt x="1435" y="370"/>
                  </a:lnTo>
                  <a:lnTo>
                    <a:pt x="1516" y="343"/>
                  </a:lnTo>
                  <a:lnTo>
                    <a:pt x="1600" y="317"/>
                  </a:lnTo>
                  <a:lnTo>
                    <a:pt x="1687" y="291"/>
                  </a:lnTo>
                  <a:lnTo>
                    <a:pt x="1781" y="264"/>
                  </a:lnTo>
                  <a:lnTo>
                    <a:pt x="1792" y="261"/>
                  </a:lnTo>
                  <a:lnTo>
                    <a:pt x="1804" y="257"/>
                  </a:lnTo>
                  <a:lnTo>
                    <a:pt x="1820" y="252"/>
                  </a:lnTo>
                  <a:lnTo>
                    <a:pt x="1838" y="247"/>
                  </a:lnTo>
                  <a:lnTo>
                    <a:pt x="1858" y="241"/>
                  </a:lnTo>
                  <a:lnTo>
                    <a:pt x="1880" y="234"/>
                  </a:lnTo>
                  <a:lnTo>
                    <a:pt x="1905" y="227"/>
                  </a:lnTo>
                  <a:lnTo>
                    <a:pt x="1919" y="224"/>
                  </a:lnTo>
                  <a:lnTo>
                    <a:pt x="1934" y="219"/>
                  </a:lnTo>
                  <a:lnTo>
                    <a:pt x="1965" y="211"/>
                  </a:lnTo>
                  <a:lnTo>
                    <a:pt x="1999" y="202"/>
                  </a:lnTo>
                  <a:lnTo>
                    <a:pt x="2038" y="193"/>
                  </a:lnTo>
                  <a:lnTo>
                    <a:pt x="2079" y="183"/>
                  </a:lnTo>
                  <a:lnTo>
                    <a:pt x="2122" y="172"/>
                  </a:lnTo>
                  <a:lnTo>
                    <a:pt x="2171" y="162"/>
                  </a:lnTo>
                  <a:lnTo>
                    <a:pt x="2223" y="151"/>
                  </a:lnTo>
                  <a:lnTo>
                    <a:pt x="2280" y="139"/>
                  </a:lnTo>
                  <a:lnTo>
                    <a:pt x="2338" y="127"/>
                  </a:lnTo>
                  <a:lnTo>
                    <a:pt x="2398" y="116"/>
                  </a:lnTo>
                  <a:lnTo>
                    <a:pt x="2524" y="93"/>
                  </a:lnTo>
                  <a:lnTo>
                    <a:pt x="2650" y="72"/>
                  </a:lnTo>
                  <a:lnTo>
                    <a:pt x="2711" y="62"/>
                  </a:lnTo>
                  <a:lnTo>
                    <a:pt x="2771" y="53"/>
                  </a:lnTo>
                  <a:lnTo>
                    <a:pt x="2827" y="44"/>
                  </a:lnTo>
                  <a:lnTo>
                    <a:pt x="2855" y="40"/>
                  </a:lnTo>
                  <a:lnTo>
                    <a:pt x="2881" y="36"/>
                  </a:lnTo>
                  <a:lnTo>
                    <a:pt x="2931" y="28"/>
                  </a:lnTo>
                  <a:lnTo>
                    <a:pt x="2976" y="22"/>
                  </a:lnTo>
                  <a:lnTo>
                    <a:pt x="3014" y="15"/>
                  </a:lnTo>
                  <a:lnTo>
                    <a:pt x="3048" y="10"/>
                  </a:lnTo>
                  <a:lnTo>
                    <a:pt x="3062" y="7"/>
                  </a:lnTo>
                  <a:lnTo>
                    <a:pt x="3074" y="5"/>
                  </a:lnTo>
                  <a:lnTo>
                    <a:pt x="3084" y="3"/>
                  </a:lnTo>
                  <a:lnTo>
                    <a:pt x="3093" y="0"/>
                  </a:lnTo>
                  <a:lnTo>
                    <a:pt x="3093" y="337"/>
                  </a:lnTo>
                  <a:lnTo>
                    <a:pt x="3094" y="399"/>
                  </a:lnTo>
                  <a:lnTo>
                    <a:pt x="3094" y="458"/>
                  </a:lnTo>
                  <a:lnTo>
                    <a:pt x="3096" y="514"/>
                  </a:lnTo>
                  <a:lnTo>
                    <a:pt x="3096" y="666"/>
                  </a:lnTo>
                  <a:lnTo>
                    <a:pt x="2953" y="698"/>
                  </a:lnTo>
                  <a:lnTo>
                    <a:pt x="2814" y="726"/>
                  </a:lnTo>
                  <a:lnTo>
                    <a:pt x="2676" y="749"/>
                  </a:lnTo>
                  <a:lnTo>
                    <a:pt x="2538" y="766"/>
                  </a:lnTo>
                  <a:lnTo>
                    <a:pt x="2398" y="777"/>
                  </a:lnTo>
                  <a:lnTo>
                    <a:pt x="2328" y="782"/>
                  </a:lnTo>
                  <a:lnTo>
                    <a:pt x="2257" y="784"/>
                  </a:lnTo>
                  <a:lnTo>
                    <a:pt x="2185" y="785"/>
                  </a:lnTo>
                  <a:lnTo>
                    <a:pt x="2111" y="784"/>
                  </a:lnTo>
                  <a:lnTo>
                    <a:pt x="2038" y="782"/>
                  </a:lnTo>
                  <a:lnTo>
                    <a:pt x="1961" y="779"/>
                  </a:lnTo>
                  <a:lnTo>
                    <a:pt x="1921" y="776"/>
                  </a:lnTo>
                  <a:lnTo>
                    <a:pt x="1879" y="775"/>
                  </a:lnTo>
                  <a:lnTo>
                    <a:pt x="1834" y="773"/>
                  </a:lnTo>
                  <a:lnTo>
                    <a:pt x="1787" y="772"/>
                  </a:lnTo>
                  <a:lnTo>
                    <a:pt x="1737" y="770"/>
                  </a:lnTo>
                  <a:lnTo>
                    <a:pt x="1686" y="769"/>
                  </a:lnTo>
                  <a:lnTo>
                    <a:pt x="1577" y="767"/>
                  </a:lnTo>
                  <a:lnTo>
                    <a:pt x="1464" y="765"/>
                  </a:lnTo>
                  <a:lnTo>
                    <a:pt x="1348" y="764"/>
                  </a:lnTo>
                  <a:lnTo>
                    <a:pt x="1111" y="763"/>
                  </a:lnTo>
                  <a:lnTo>
                    <a:pt x="776" y="763"/>
                  </a:lnTo>
                  <a:lnTo>
                    <a:pt x="726" y="764"/>
                  </a:lnTo>
                  <a:lnTo>
                    <a:pt x="678" y="764"/>
                  </a:lnTo>
                  <a:lnTo>
                    <a:pt x="631" y="765"/>
                  </a:lnTo>
                  <a:lnTo>
                    <a:pt x="588" y="765"/>
                  </a:lnTo>
                  <a:lnTo>
                    <a:pt x="548" y="766"/>
                  </a:lnTo>
                  <a:lnTo>
                    <a:pt x="509" y="767"/>
                  </a:lnTo>
                  <a:lnTo>
                    <a:pt x="475" y="767"/>
                  </a:lnTo>
                  <a:lnTo>
                    <a:pt x="444" y="768"/>
                  </a:lnTo>
                  <a:lnTo>
                    <a:pt x="417" y="769"/>
                  </a:lnTo>
                  <a:lnTo>
                    <a:pt x="393" y="770"/>
                  </a:lnTo>
                  <a:lnTo>
                    <a:pt x="352" y="771"/>
                  </a:lnTo>
                  <a:lnTo>
                    <a:pt x="315" y="771"/>
                  </a:lnTo>
                  <a:lnTo>
                    <a:pt x="280" y="769"/>
                  </a:lnTo>
                  <a:lnTo>
                    <a:pt x="248" y="767"/>
                  </a:lnTo>
                  <a:lnTo>
                    <a:pt x="220" y="764"/>
                  </a:lnTo>
                  <a:lnTo>
                    <a:pt x="195" y="760"/>
                  </a:lnTo>
                  <a:lnTo>
                    <a:pt x="172" y="756"/>
                  </a:lnTo>
                  <a:lnTo>
                    <a:pt x="152" y="752"/>
                  </a:lnTo>
                  <a:lnTo>
                    <a:pt x="136" y="748"/>
                  </a:lnTo>
                  <a:lnTo>
                    <a:pt x="121" y="743"/>
                  </a:lnTo>
                  <a:lnTo>
                    <a:pt x="110" y="739"/>
                  </a:lnTo>
                  <a:lnTo>
                    <a:pt x="100" y="735"/>
                  </a:lnTo>
                  <a:lnTo>
                    <a:pt x="92" y="732"/>
                  </a:lnTo>
                  <a:lnTo>
                    <a:pt x="87" y="729"/>
                  </a:lnTo>
                  <a:lnTo>
                    <a:pt x="85" y="728"/>
                  </a:lnTo>
                  <a:lnTo>
                    <a:pt x="84" y="727"/>
                  </a:lnTo>
                  <a:lnTo>
                    <a:pt x="82" y="726"/>
                  </a:lnTo>
                  <a:lnTo>
                    <a:pt x="79" y="723"/>
                  </a:lnTo>
                  <a:lnTo>
                    <a:pt x="72" y="718"/>
                  </a:lnTo>
                  <a:lnTo>
                    <a:pt x="65" y="709"/>
                  </a:lnTo>
                  <a:lnTo>
                    <a:pt x="55" y="696"/>
                  </a:lnTo>
                  <a:lnTo>
                    <a:pt x="45" y="679"/>
                  </a:lnTo>
                  <a:lnTo>
                    <a:pt x="34" y="658"/>
                  </a:lnTo>
                  <a:lnTo>
                    <a:pt x="21" y="632"/>
                  </a:lnTo>
                  <a:lnTo>
                    <a:pt x="14" y="614"/>
                  </a:lnTo>
                  <a:lnTo>
                    <a:pt x="9" y="594"/>
                  </a:lnTo>
                  <a:lnTo>
                    <a:pt x="3" y="554"/>
                  </a:lnTo>
                  <a:lnTo>
                    <a:pt x="1" y="537"/>
                  </a:lnTo>
                  <a:lnTo>
                    <a:pt x="0" y="525"/>
                  </a:lnTo>
                  <a:lnTo>
                    <a:pt x="0" y="512"/>
                  </a:lnTo>
                  <a:close/>
                </a:path>
              </a:pathLst>
            </a:custGeom>
            <a:solidFill>
              <a:srgbClr val="FF66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4" name="Freeform 619"/>
            <p:cNvSpPr>
              <a:spLocks/>
            </p:cNvSpPr>
            <p:nvPr/>
          </p:nvSpPr>
          <p:spPr bwMode="auto">
            <a:xfrm>
              <a:off x="9027" y="1912"/>
              <a:ext cx="27" cy="34"/>
            </a:xfrm>
            <a:custGeom>
              <a:avLst/>
              <a:gdLst>
                <a:gd name="T0" fmla="*/ 0 w 223"/>
                <a:gd name="T1" fmla="*/ 0 h 321"/>
                <a:gd name="T2" fmla="*/ 0 w 223"/>
                <a:gd name="T3" fmla="*/ 0 h 321"/>
                <a:gd name="T4" fmla="*/ 0 w 223"/>
                <a:gd name="T5" fmla="*/ 0 h 321"/>
                <a:gd name="T6" fmla="*/ 0 w 223"/>
                <a:gd name="T7" fmla="*/ 0 h 321"/>
                <a:gd name="T8" fmla="*/ 0 w 223"/>
                <a:gd name="T9" fmla="*/ 0 h 321"/>
                <a:gd name="T10" fmla="*/ 0 w 223"/>
                <a:gd name="T11" fmla="*/ 0 h 321"/>
                <a:gd name="T12" fmla="*/ 0 w 223"/>
                <a:gd name="T13" fmla="*/ 0 h 321"/>
                <a:gd name="T14" fmla="*/ 0 w 223"/>
                <a:gd name="T15" fmla="*/ 0 h 321"/>
                <a:gd name="T16" fmla="*/ 0 w 223"/>
                <a:gd name="T17" fmla="*/ 0 h 321"/>
                <a:gd name="T18" fmla="*/ 0 w 223"/>
                <a:gd name="T19" fmla="*/ 0 h 321"/>
                <a:gd name="T20" fmla="*/ 0 w 223"/>
                <a:gd name="T21" fmla="*/ 0 h 321"/>
                <a:gd name="T22" fmla="*/ 0 w 223"/>
                <a:gd name="T23" fmla="*/ 0 h 321"/>
                <a:gd name="T24" fmla="*/ 0 w 223"/>
                <a:gd name="T25" fmla="*/ 0 h 321"/>
                <a:gd name="T26" fmla="*/ 0 w 223"/>
                <a:gd name="T27" fmla="*/ 0 h 321"/>
                <a:gd name="T28" fmla="*/ 0 w 223"/>
                <a:gd name="T29" fmla="*/ 0 h 321"/>
                <a:gd name="T30" fmla="*/ 0 w 223"/>
                <a:gd name="T31" fmla="*/ 0 h 321"/>
                <a:gd name="T32" fmla="*/ 0 w 223"/>
                <a:gd name="T33" fmla="*/ 0 h 321"/>
                <a:gd name="T34" fmla="*/ 0 w 223"/>
                <a:gd name="T35" fmla="*/ 0 h 321"/>
                <a:gd name="T36" fmla="*/ 0 w 223"/>
                <a:gd name="T37" fmla="*/ 0 h 321"/>
                <a:gd name="T38" fmla="*/ 0 w 223"/>
                <a:gd name="T39" fmla="*/ 0 h 321"/>
                <a:gd name="T40" fmla="*/ 0 w 223"/>
                <a:gd name="T41" fmla="*/ 0 h 321"/>
                <a:gd name="T42" fmla="*/ 0 w 223"/>
                <a:gd name="T43" fmla="*/ 0 h 321"/>
                <a:gd name="T44" fmla="*/ 0 w 223"/>
                <a:gd name="T45" fmla="*/ 0 h 321"/>
                <a:gd name="T46" fmla="*/ 0 w 223"/>
                <a:gd name="T47" fmla="*/ 0 h 321"/>
                <a:gd name="T48" fmla="*/ 0 w 223"/>
                <a:gd name="T49" fmla="*/ 0 h 321"/>
                <a:gd name="T50" fmla="*/ 0 w 223"/>
                <a:gd name="T51" fmla="*/ 0 h 321"/>
                <a:gd name="T52" fmla="*/ 0 w 223"/>
                <a:gd name="T53" fmla="*/ 0 h 321"/>
                <a:gd name="T54" fmla="*/ 0 w 223"/>
                <a:gd name="T55" fmla="*/ 0 h 321"/>
                <a:gd name="T56" fmla="*/ 0 w 223"/>
                <a:gd name="T57" fmla="*/ 0 h 321"/>
                <a:gd name="T58" fmla="*/ 0 w 223"/>
                <a:gd name="T59" fmla="*/ 0 h 321"/>
                <a:gd name="T60" fmla="*/ 0 w 223"/>
                <a:gd name="T61" fmla="*/ 0 h 321"/>
                <a:gd name="T62" fmla="*/ 0 w 223"/>
                <a:gd name="T63" fmla="*/ 0 h 321"/>
                <a:gd name="T64" fmla="*/ 0 w 223"/>
                <a:gd name="T65" fmla="*/ 0 h 321"/>
                <a:gd name="T66" fmla="*/ 0 w 223"/>
                <a:gd name="T67" fmla="*/ 0 h 321"/>
                <a:gd name="T68" fmla="*/ 0 w 223"/>
                <a:gd name="T69" fmla="*/ 0 h 321"/>
                <a:gd name="T70" fmla="*/ 0 w 223"/>
                <a:gd name="T71" fmla="*/ 0 h 32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3"/>
                <a:gd name="T109" fmla="*/ 0 h 321"/>
                <a:gd name="T110" fmla="*/ 223 w 223"/>
                <a:gd name="T111" fmla="*/ 321 h 32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3" h="321">
                  <a:moveTo>
                    <a:pt x="0" y="0"/>
                  </a:moveTo>
                  <a:lnTo>
                    <a:pt x="2" y="0"/>
                  </a:lnTo>
                  <a:lnTo>
                    <a:pt x="9" y="1"/>
                  </a:lnTo>
                  <a:lnTo>
                    <a:pt x="19" y="3"/>
                  </a:lnTo>
                  <a:lnTo>
                    <a:pt x="31" y="5"/>
                  </a:lnTo>
                  <a:lnTo>
                    <a:pt x="45" y="9"/>
                  </a:lnTo>
                  <a:lnTo>
                    <a:pt x="61" y="15"/>
                  </a:lnTo>
                  <a:lnTo>
                    <a:pt x="79" y="22"/>
                  </a:lnTo>
                  <a:lnTo>
                    <a:pt x="96" y="31"/>
                  </a:lnTo>
                  <a:lnTo>
                    <a:pt x="115" y="42"/>
                  </a:lnTo>
                  <a:lnTo>
                    <a:pt x="136" y="56"/>
                  </a:lnTo>
                  <a:lnTo>
                    <a:pt x="177" y="88"/>
                  </a:lnTo>
                  <a:lnTo>
                    <a:pt x="196" y="102"/>
                  </a:lnTo>
                  <a:lnTo>
                    <a:pt x="210" y="114"/>
                  </a:lnTo>
                  <a:lnTo>
                    <a:pt x="216" y="119"/>
                  </a:lnTo>
                  <a:lnTo>
                    <a:pt x="220" y="122"/>
                  </a:lnTo>
                  <a:lnTo>
                    <a:pt x="222" y="125"/>
                  </a:lnTo>
                  <a:lnTo>
                    <a:pt x="223" y="126"/>
                  </a:lnTo>
                  <a:lnTo>
                    <a:pt x="213" y="321"/>
                  </a:lnTo>
                  <a:lnTo>
                    <a:pt x="212" y="320"/>
                  </a:lnTo>
                  <a:lnTo>
                    <a:pt x="210" y="318"/>
                  </a:lnTo>
                  <a:lnTo>
                    <a:pt x="201" y="310"/>
                  </a:lnTo>
                  <a:lnTo>
                    <a:pt x="188" y="300"/>
                  </a:lnTo>
                  <a:lnTo>
                    <a:pt x="172" y="286"/>
                  </a:lnTo>
                  <a:lnTo>
                    <a:pt x="133" y="257"/>
                  </a:lnTo>
                  <a:lnTo>
                    <a:pt x="113" y="243"/>
                  </a:lnTo>
                  <a:lnTo>
                    <a:pt x="96" y="232"/>
                  </a:lnTo>
                  <a:lnTo>
                    <a:pt x="80" y="225"/>
                  </a:lnTo>
                  <a:lnTo>
                    <a:pt x="64" y="218"/>
                  </a:lnTo>
                  <a:lnTo>
                    <a:pt x="49" y="214"/>
                  </a:lnTo>
                  <a:lnTo>
                    <a:pt x="34" y="212"/>
                  </a:lnTo>
                  <a:lnTo>
                    <a:pt x="22" y="210"/>
                  </a:lnTo>
                  <a:lnTo>
                    <a:pt x="12" y="209"/>
                  </a:lnTo>
                  <a:lnTo>
                    <a:pt x="5" y="209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5" name="Freeform 620"/>
            <p:cNvSpPr>
              <a:spLocks/>
            </p:cNvSpPr>
            <p:nvPr/>
          </p:nvSpPr>
          <p:spPr bwMode="auto">
            <a:xfrm>
              <a:off x="9027" y="1936"/>
              <a:ext cx="27" cy="73"/>
            </a:xfrm>
            <a:custGeom>
              <a:avLst/>
              <a:gdLst>
                <a:gd name="T0" fmla="*/ 0 w 221"/>
                <a:gd name="T1" fmla="*/ 0 h 682"/>
                <a:gd name="T2" fmla="*/ 0 w 221"/>
                <a:gd name="T3" fmla="*/ 0 h 682"/>
                <a:gd name="T4" fmla="*/ 0 w 221"/>
                <a:gd name="T5" fmla="*/ 0 h 682"/>
                <a:gd name="T6" fmla="*/ 0 w 221"/>
                <a:gd name="T7" fmla="*/ 0 h 682"/>
                <a:gd name="T8" fmla="*/ 0 w 221"/>
                <a:gd name="T9" fmla="*/ 0 h 682"/>
                <a:gd name="T10" fmla="*/ 0 w 221"/>
                <a:gd name="T11" fmla="*/ 0 h 682"/>
                <a:gd name="T12" fmla="*/ 0 w 221"/>
                <a:gd name="T13" fmla="*/ 0 h 682"/>
                <a:gd name="T14" fmla="*/ 0 w 221"/>
                <a:gd name="T15" fmla="*/ 0 h 682"/>
                <a:gd name="T16" fmla="*/ 0 w 221"/>
                <a:gd name="T17" fmla="*/ 0 h 682"/>
                <a:gd name="T18" fmla="*/ 0 w 221"/>
                <a:gd name="T19" fmla="*/ 0 h 682"/>
                <a:gd name="T20" fmla="*/ 0 w 221"/>
                <a:gd name="T21" fmla="*/ 0 h 682"/>
                <a:gd name="T22" fmla="*/ 0 w 221"/>
                <a:gd name="T23" fmla="*/ 0 h 682"/>
                <a:gd name="T24" fmla="*/ 0 w 221"/>
                <a:gd name="T25" fmla="*/ 0 h 682"/>
                <a:gd name="T26" fmla="*/ 0 w 221"/>
                <a:gd name="T27" fmla="*/ 0 h 682"/>
                <a:gd name="T28" fmla="*/ 0 w 221"/>
                <a:gd name="T29" fmla="*/ 0 h 682"/>
                <a:gd name="T30" fmla="*/ 0 w 221"/>
                <a:gd name="T31" fmla="*/ 0 h 682"/>
                <a:gd name="T32" fmla="*/ 0 w 221"/>
                <a:gd name="T33" fmla="*/ 0 h 682"/>
                <a:gd name="T34" fmla="*/ 0 w 221"/>
                <a:gd name="T35" fmla="*/ 0 h 682"/>
                <a:gd name="T36" fmla="*/ 0 w 221"/>
                <a:gd name="T37" fmla="*/ 0 h 682"/>
                <a:gd name="T38" fmla="*/ 0 w 221"/>
                <a:gd name="T39" fmla="*/ 0 h 682"/>
                <a:gd name="T40" fmla="*/ 0 w 221"/>
                <a:gd name="T41" fmla="*/ 0 h 682"/>
                <a:gd name="T42" fmla="*/ 0 w 221"/>
                <a:gd name="T43" fmla="*/ 0 h 682"/>
                <a:gd name="T44" fmla="*/ 0 w 221"/>
                <a:gd name="T45" fmla="*/ 0 h 682"/>
                <a:gd name="T46" fmla="*/ 0 w 221"/>
                <a:gd name="T47" fmla="*/ 0 h 682"/>
                <a:gd name="T48" fmla="*/ 0 w 221"/>
                <a:gd name="T49" fmla="*/ 0 h 682"/>
                <a:gd name="T50" fmla="*/ 0 w 221"/>
                <a:gd name="T51" fmla="*/ 0 h 682"/>
                <a:gd name="T52" fmla="*/ 0 w 221"/>
                <a:gd name="T53" fmla="*/ 0 h 682"/>
                <a:gd name="T54" fmla="*/ 0 w 221"/>
                <a:gd name="T55" fmla="*/ 0 h 682"/>
                <a:gd name="T56" fmla="*/ 0 w 221"/>
                <a:gd name="T57" fmla="*/ 0 h 682"/>
                <a:gd name="T58" fmla="*/ 0 w 221"/>
                <a:gd name="T59" fmla="*/ 0 h 682"/>
                <a:gd name="T60" fmla="*/ 0 w 221"/>
                <a:gd name="T61" fmla="*/ 0 h 682"/>
                <a:gd name="T62" fmla="*/ 0 w 221"/>
                <a:gd name="T63" fmla="*/ 0 h 682"/>
                <a:gd name="T64" fmla="*/ 0 w 221"/>
                <a:gd name="T65" fmla="*/ 0 h 682"/>
                <a:gd name="T66" fmla="*/ 0 w 221"/>
                <a:gd name="T67" fmla="*/ 0 h 682"/>
                <a:gd name="T68" fmla="*/ 0 w 221"/>
                <a:gd name="T69" fmla="*/ 0 h 682"/>
                <a:gd name="T70" fmla="*/ 0 w 221"/>
                <a:gd name="T71" fmla="*/ 0 h 682"/>
                <a:gd name="T72" fmla="*/ 0 w 221"/>
                <a:gd name="T73" fmla="*/ 0 h 682"/>
                <a:gd name="T74" fmla="*/ 0 w 221"/>
                <a:gd name="T75" fmla="*/ 0 h 682"/>
                <a:gd name="T76" fmla="*/ 0 w 221"/>
                <a:gd name="T77" fmla="*/ 0 h 682"/>
                <a:gd name="T78" fmla="*/ 0 w 221"/>
                <a:gd name="T79" fmla="*/ 0 h 682"/>
                <a:gd name="T80" fmla="*/ 0 w 221"/>
                <a:gd name="T81" fmla="*/ 0 h 682"/>
                <a:gd name="T82" fmla="*/ 0 w 221"/>
                <a:gd name="T83" fmla="*/ 0 h 682"/>
                <a:gd name="T84" fmla="*/ 0 w 221"/>
                <a:gd name="T85" fmla="*/ 0 h 682"/>
                <a:gd name="T86" fmla="*/ 0 w 221"/>
                <a:gd name="T87" fmla="*/ 0 h 682"/>
                <a:gd name="T88" fmla="*/ 0 w 221"/>
                <a:gd name="T89" fmla="*/ 0 h 682"/>
                <a:gd name="T90" fmla="*/ 0 w 221"/>
                <a:gd name="T91" fmla="*/ 0 h 6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21"/>
                <a:gd name="T139" fmla="*/ 0 h 682"/>
                <a:gd name="T140" fmla="*/ 221 w 221"/>
                <a:gd name="T141" fmla="*/ 682 h 68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21" h="682">
                  <a:moveTo>
                    <a:pt x="8" y="0"/>
                  </a:moveTo>
                  <a:lnTo>
                    <a:pt x="10" y="0"/>
                  </a:lnTo>
                  <a:lnTo>
                    <a:pt x="17" y="1"/>
                  </a:lnTo>
                  <a:lnTo>
                    <a:pt x="27" y="3"/>
                  </a:lnTo>
                  <a:lnTo>
                    <a:pt x="40" y="5"/>
                  </a:lnTo>
                  <a:lnTo>
                    <a:pt x="55" y="10"/>
                  </a:lnTo>
                  <a:lnTo>
                    <a:pt x="73" y="15"/>
                  </a:lnTo>
                  <a:lnTo>
                    <a:pt x="90" y="23"/>
                  </a:lnTo>
                  <a:lnTo>
                    <a:pt x="109" y="31"/>
                  </a:lnTo>
                  <a:lnTo>
                    <a:pt x="126" y="43"/>
                  </a:lnTo>
                  <a:lnTo>
                    <a:pt x="145" y="57"/>
                  </a:lnTo>
                  <a:lnTo>
                    <a:pt x="183" y="90"/>
                  </a:lnTo>
                  <a:lnTo>
                    <a:pt x="198" y="105"/>
                  </a:lnTo>
                  <a:lnTo>
                    <a:pt x="210" y="116"/>
                  </a:lnTo>
                  <a:lnTo>
                    <a:pt x="215" y="122"/>
                  </a:lnTo>
                  <a:lnTo>
                    <a:pt x="219" y="125"/>
                  </a:lnTo>
                  <a:lnTo>
                    <a:pt x="220" y="127"/>
                  </a:lnTo>
                  <a:lnTo>
                    <a:pt x="221" y="128"/>
                  </a:lnTo>
                  <a:lnTo>
                    <a:pt x="211" y="328"/>
                  </a:lnTo>
                  <a:lnTo>
                    <a:pt x="211" y="330"/>
                  </a:lnTo>
                  <a:lnTo>
                    <a:pt x="210" y="336"/>
                  </a:lnTo>
                  <a:lnTo>
                    <a:pt x="210" y="345"/>
                  </a:lnTo>
                  <a:lnTo>
                    <a:pt x="209" y="358"/>
                  </a:lnTo>
                  <a:lnTo>
                    <a:pt x="208" y="374"/>
                  </a:lnTo>
                  <a:lnTo>
                    <a:pt x="205" y="391"/>
                  </a:lnTo>
                  <a:lnTo>
                    <a:pt x="203" y="411"/>
                  </a:lnTo>
                  <a:lnTo>
                    <a:pt x="199" y="431"/>
                  </a:lnTo>
                  <a:lnTo>
                    <a:pt x="191" y="477"/>
                  </a:lnTo>
                  <a:lnTo>
                    <a:pt x="181" y="524"/>
                  </a:lnTo>
                  <a:lnTo>
                    <a:pt x="168" y="569"/>
                  </a:lnTo>
                  <a:lnTo>
                    <a:pt x="160" y="589"/>
                  </a:lnTo>
                  <a:lnTo>
                    <a:pt x="151" y="608"/>
                  </a:lnTo>
                  <a:lnTo>
                    <a:pt x="141" y="626"/>
                  </a:lnTo>
                  <a:lnTo>
                    <a:pt x="131" y="639"/>
                  </a:lnTo>
                  <a:lnTo>
                    <a:pt x="120" y="651"/>
                  </a:lnTo>
                  <a:lnTo>
                    <a:pt x="108" y="660"/>
                  </a:lnTo>
                  <a:lnTo>
                    <a:pt x="95" y="667"/>
                  </a:lnTo>
                  <a:lnTo>
                    <a:pt x="83" y="672"/>
                  </a:lnTo>
                  <a:lnTo>
                    <a:pt x="58" y="680"/>
                  </a:lnTo>
                  <a:lnTo>
                    <a:pt x="35" y="682"/>
                  </a:lnTo>
                  <a:lnTo>
                    <a:pt x="18" y="681"/>
                  </a:lnTo>
                  <a:lnTo>
                    <a:pt x="5" y="680"/>
                  </a:lnTo>
                  <a:lnTo>
                    <a:pt x="2" y="679"/>
                  </a:lnTo>
                  <a:lnTo>
                    <a:pt x="0" y="679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6" name="Freeform 621"/>
            <p:cNvSpPr>
              <a:spLocks/>
            </p:cNvSpPr>
            <p:nvPr/>
          </p:nvSpPr>
          <p:spPr bwMode="auto">
            <a:xfrm>
              <a:off x="8647" y="1934"/>
              <a:ext cx="203" cy="39"/>
            </a:xfrm>
            <a:custGeom>
              <a:avLst/>
              <a:gdLst>
                <a:gd name="T0" fmla="*/ 0 w 1682"/>
                <a:gd name="T1" fmla="*/ 0 h 367"/>
                <a:gd name="T2" fmla="*/ 0 w 1682"/>
                <a:gd name="T3" fmla="*/ 0 h 367"/>
                <a:gd name="T4" fmla="*/ 0 w 1682"/>
                <a:gd name="T5" fmla="*/ 0 h 367"/>
                <a:gd name="T6" fmla="*/ 0 w 1682"/>
                <a:gd name="T7" fmla="*/ 0 h 367"/>
                <a:gd name="T8" fmla="*/ 0 w 1682"/>
                <a:gd name="T9" fmla="*/ 0 h 367"/>
                <a:gd name="T10" fmla="*/ 0 w 1682"/>
                <a:gd name="T11" fmla="*/ 0 h 367"/>
                <a:gd name="T12" fmla="*/ 0 w 1682"/>
                <a:gd name="T13" fmla="*/ 0 h 367"/>
                <a:gd name="T14" fmla="*/ 0 w 1682"/>
                <a:gd name="T15" fmla="*/ 0 h 367"/>
                <a:gd name="T16" fmla="*/ 0 w 1682"/>
                <a:gd name="T17" fmla="*/ 0 h 367"/>
                <a:gd name="T18" fmla="*/ 0 w 1682"/>
                <a:gd name="T19" fmla="*/ 0 h 367"/>
                <a:gd name="T20" fmla="*/ 0 w 1682"/>
                <a:gd name="T21" fmla="*/ 0 h 367"/>
                <a:gd name="T22" fmla="*/ 0 w 1682"/>
                <a:gd name="T23" fmla="*/ 0 h 367"/>
                <a:gd name="T24" fmla="*/ 0 w 1682"/>
                <a:gd name="T25" fmla="*/ 0 h 367"/>
                <a:gd name="T26" fmla="*/ 0 w 1682"/>
                <a:gd name="T27" fmla="*/ 0 h 367"/>
                <a:gd name="T28" fmla="*/ 0 w 1682"/>
                <a:gd name="T29" fmla="*/ 0 h 367"/>
                <a:gd name="T30" fmla="*/ 0 w 1682"/>
                <a:gd name="T31" fmla="*/ 0 h 367"/>
                <a:gd name="T32" fmla="*/ 0 w 1682"/>
                <a:gd name="T33" fmla="*/ 0 h 367"/>
                <a:gd name="T34" fmla="*/ 0 w 1682"/>
                <a:gd name="T35" fmla="*/ 0 h 367"/>
                <a:gd name="T36" fmla="*/ 0 w 1682"/>
                <a:gd name="T37" fmla="*/ 0 h 367"/>
                <a:gd name="T38" fmla="*/ 0 w 1682"/>
                <a:gd name="T39" fmla="*/ 0 h 367"/>
                <a:gd name="T40" fmla="*/ 0 w 1682"/>
                <a:gd name="T41" fmla="*/ 0 h 367"/>
                <a:gd name="T42" fmla="*/ 0 w 1682"/>
                <a:gd name="T43" fmla="*/ 0 h 367"/>
                <a:gd name="T44" fmla="*/ 0 w 1682"/>
                <a:gd name="T45" fmla="*/ 0 h 367"/>
                <a:gd name="T46" fmla="*/ 0 w 1682"/>
                <a:gd name="T47" fmla="*/ 0 h 367"/>
                <a:gd name="T48" fmla="*/ 0 w 1682"/>
                <a:gd name="T49" fmla="*/ 0 h 367"/>
                <a:gd name="T50" fmla="*/ 0 w 1682"/>
                <a:gd name="T51" fmla="*/ 0 h 367"/>
                <a:gd name="T52" fmla="*/ 0 w 1682"/>
                <a:gd name="T53" fmla="*/ 0 h 367"/>
                <a:gd name="T54" fmla="*/ 0 w 1682"/>
                <a:gd name="T55" fmla="*/ 0 h 367"/>
                <a:gd name="T56" fmla="*/ 0 w 1682"/>
                <a:gd name="T57" fmla="*/ 0 h 367"/>
                <a:gd name="T58" fmla="*/ 0 w 1682"/>
                <a:gd name="T59" fmla="*/ 0 h 367"/>
                <a:gd name="T60" fmla="*/ 0 w 1682"/>
                <a:gd name="T61" fmla="*/ 0 h 367"/>
                <a:gd name="T62" fmla="*/ 0 w 1682"/>
                <a:gd name="T63" fmla="*/ 0 h 367"/>
                <a:gd name="T64" fmla="*/ 0 w 1682"/>
                <a:gd name="T65" fmla="*/ 0 h 367"/>
                <a:gd name="T66" fmla="*/ 0 w 1682"/>
                <a:gd name="T67" fmla="*/ 0 h 367"/>
                <a:gd name="T68" fmla="*/ 0 w 1682"/>
                <a:gd name="T69" fmla="*/ 0 h 367"/>
                <a:gd name="T70" fmla="*/ 0 w 1682"/>
                <a:gd name="T71" fmla="*/ 0 h 367"/>
                <a:gd name="T72" fmla="*/ 0 w 1682"/>
                <a:gd name="T73" fmla="*/ 0 h 367"/>
                <a:gd name="T74" fmla="*/ 0 w 1682"/>
                <a:gd name="T75" fmla="*/ 0 h 367"/>
                <a:gd name="T76" fmla="*/ 0 w 1682"/>
                <a:gd name="T77" fmla="*/ 0 h 367"/>
                <a:gd name="T78" fmla="*/ 0 w 1682"/>
                <a:gd name="T79" fmla="*/ 0 h 367"/>
                <a:gd name="T80" fmla="*/ 0 w 1682"/>
                <a:gd name="T81" fmla="*/ 0 h 367"/>
                <a:gd name="T82" fmla="*/ 0 w 1682"/>
                <a:gd name="T83" fmla="*/ 0 h 367"/>
                <a:gd name="T84" fmla="*/ 0 w 1682"/>
                <a:gd name="T85" fmla="*/ 0 h 367"/>
                <a:gd name="T86" fmla="*/ 0 w 1682"/>
                <a:gd name="T87" fmla="*/ 0 h 367"/>
                <a:gd name="T88" fmla="*/ 0 w 1682"/>
                <a:gd name="T89" fmla="*/ 0 h 367"/>
                <a:gd name="T90" fmla="*/ 0 w 1682"/>
                <a:gd name="T91" fmla="*/ 0 h 367"/>
                <a:gd name="T92" fmla="*/ 0 w 1682"/>
                <a:gd name="T93" fmla="*/ 0 h 367"/>
                <a:gd name="T94" fmla="*/ 0 w 1682"/>
                <a:gd name="T95" fmla="*/ 0 h 367"/>
                <a:gd name="T96" fmla="*/ 0 w 1682"/>
                <a:gd name="T97" fmla="*/ 0 h 367"/>
                <a:gd name="T98" fmla="*/ 0 w 1682"/>
                <a:gd name="T99" fmla="*/ 0 h 367"/>
                <a:gd name="T100" fmla="*/ 0 w 1682"/>
                <a:gd name="T101" fmla="*/ 0 h 367"/>
                <a:gd name="T102" fmla="*/ 0 w 1682"/>
                <a:gd name="T103" fmla="*/ 0 h 36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82"/>
                <a:gd name="T157" fmla="*/ 0 h 367"/>
                <a:gd name="T158" fmla="*/ 1682 w 1682"/>
                <a:gd name="T159" fmla="*/ 367 h 36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82" h="367">
                  <a:moveTo>
                    <a:pt x="0" y="269"/>
                  </a:moveTo>
                  <a:lnTo>
                    <a:pt x="1" y="270"/>
                  </a:lnTo>
                  <a:lnTo>
                    <a:pt x="4" y="272"/>
                  </a:lnTo>
                  <a:lnTo>
                    <a:pt x="9" y="277"/>
                  </a:lnTo>
                  <a:lnTo>
                    <a:pt x="15" y="282"/>
                  </a:lnTo>
                  <a:lnTo>
                    <a:pt x="25" y="287"/>
                  </a:lnTo>
                  <a:lnTo>
                    <a:pt x="36" y="294"/>
                  </a:lnTo>
                  <a:lnTo>
                    <a:pt x="50" y="301"/>
                  </a:lnTo>
                  <a:lnTo>
                    <a:pt x="66" y="309"/>
                  </a:lnTo>
                  <a:lnTo>
                    <a:pt x="86" y="315"/>
                  </a:lnTo>
                  <a:lnTo>
                    <a:pt x="107" y="321"/>
                  </a:lnTo>
                  <a:lnTo>
                    <a:pt x="132" y="328"/>
                  </a:lnTo>
                  <a:lnTo>
                    <a:pt x="161" y="333"/>
                  </a:lnTo>
                  <a:lnTo>
                    <a:pt x="192" y="337"/>
                  </a:lnTo>
                  <a:lnTo>
                    <a:pt x="226" y="340"/>
                  </a:lnTo>
                  <a:lnTo>
                    <a:pt x="263" y="342"/>
                  </a:lnTo>
                  <a:lnTo>
                    <a:pt x="305" y="341"/>
                  </a:lnTo>
                  <a:lnTo>
                    <a:pt x="346" y="338"/>
                  </a:lnTo>
                  <a:lnTo>
                    <a:pt x="384" y="336"/>
                  </a:lnTo>
                  <a:lnTo>
                    <a:pt x="421" y="333"/>
                  </a:lnTo>
                  <a:lnTo>
                    <a:pt x="454" y="331"/>
                  </a:lnTo>
                  <a:lnTo>
                    <a:pt x="522" y="322"/>
                  </a:lnTo>
                  <a:lnTo>
                    <a:pt x="589" y="312"/>
                  </a:lnTo>
                  <a:lnTo>
                    <a:pt x="625" y="304"/>
                  </a:lnTo>
                  <a:lnTo>
                    <a:pt x="664" y="296"/>
                  </a:lnTo>
                  <a:lnTo>
                    <a:pt x="705" y="286"/>
                  </a:lnTo>
                  <a:lnTo>
                    <a:pt x="750" y="275"/>
                  </a:lnTo>
                  <a:lnTo>
                    <a:pt x="800" y="263"/>
                  </a:lnTo>
                  <a:lnTo>
                    <a:pt x="855" y="249"/>
                  </a:lnTo>
                  <a:lnTo>
                    <a:pt x="915" y="234"/>
                  </a:lnTo>
                  <a:lnTo>
                    <a:pt x="948" y="224"/>
                  </a:lnTo>
                  <a:lnTo>
                    <a:pt x="982" y="216"/>
                  </a:lnTo>
                  <a:lnTo>
                    <a:pt x="1017" y="206"/>
                  </a:lnTo>
                  <a:lnTo>
                    <a:pt x="1049" y="198"/>
                  </a:lnTo>
                  <a:lnTo>
                    <a:pt x="1079" y="190"/>
                  </a:lnTo>
                  <a:lnTo>
                    <a:pt x="1107" y="183"/>
                  </a:lnTo>
                  <a:lnTo>
                    <a:pt x="1133" y="175"/>
                  </a:lnTo>
                  <a:lnTo>
                    <a:pt x="1157" y="169"/>
                  </a:lnTo>
                  <a:lnTo>
                    <a:pt x="1200" y="156"/>
                  </a:lnTo>
                  <a:lnTo>
                    <a:pt x="1239" y="145"/>
                  </a:lnTo>
                  <a:lnTo>
                    <a:pt x="1274" y="135"/>
                  </a:lnTo>
                  <a:lnTo>
                    <a:pt x="1336" y="115"/>
                  </a:lnTo>
                  <a:lnTo>
                    <a:pt x="1397" y="95"/>
                  </a:lnTo>
                  <a:lnTo>
                    <a:pt x="1431" y="83"/>
                  </a:lnTo>
                  <a:lnTo>
                    <a:pt x="1469" y="71"/>
                  </a:lnTo>
                  <a:lnTo>
                    <a:pt x="1511" y="56"/>
                  </a:lnTo>
                  <a:lnTo>
                    <a:pt x="1535" y="48"/>
                  </a:lnTo>
                  <a:lnTo>
                    <a:pt x="1560" y="40"/>
                  </a:lnTo>
                  <a:lnTo>
                    <a:pt x="1586" y="31"/>
                  </a:lnTo>
                  <a:lnTo>
                    <a:pt x="1615" y="21"/>
                  </a:lnTo>
                  <a:lnTo>
                    <a:pt x="1646" y="11"/>
                  </a:lnTo>
                  <a:lnTo>
                    <a:pt x="1679" y="0"/>
                  </a:lnTo>
                  <a:lnTo>
                    <a:pt x="1682" y="26"/>
                  </a:lnTo>
                  <a:lnTo>
                    <a:pt x="1648" y="36"/>
                  </a:lnTo>
                  <a:lnTo>
                    <a:pt x="1618" y="47"/>
                  </a:lnTo>
                  <a:lnTo>
                    <a:pt x="1590" y="57"/>
                  </a:lnTo>
                  <a:lnTo>
                    <a:pt x="1562" y="65"/>
                  </a:lnTo>
                  <a:lnTo>
                    <a:pt x="1537" y="74"/>
                  </a:lnTo>
                  <a:lnTo>
                    <a:pt x="1515" y="81"/>
                  </a:lnTo>
                  <a:lnTo>
                    <a:pt x="1472" y="96"/>
                  </a:lnTo>
                  <a:lnTo>
                    <a:pt x="1435" y="109"/>
                  </a:lnTo>
                  <a:lnTo>
                    <a:pt x="1402" y="121"/>
                  </a:lnTo>
                  <a:lnTo>
                    <a:pt x="1340" y="141"/>
                  </a:lnTo>
                  <a:lnTo>
                    <a:pt x="1279" y="160"/>
                  </a:lnTo>
                  <a:lnTo>
                    <a:pt x="1244" y="171"/>
                  </a:lnTo>
                  <a:lnTo>
                    <a:pt x="1205" y="182"/>
                  </a:lnTo>
                  <a:lnTo>
                    <a:pt x="1162" y="194"/>
                  </a:lnTo>
                  <a:lnTo>
                    <a:pt x="1138" y="201"/>
                  </a:lnTo>
                  <a:lnTo>
                    <a:pt x="1112" y="208"/>
                  </a:lnTo>
                  <a:lnTo>
                    <a:pt x="1084" y="216"/>
                  </a:lnTo>
                  <a:lnTo>
                    <a:pt x="1054" y="223"/>
                  </a:lnTo>
                  <a:lnTo>
                    <a:pt x="1022" y="232"/>
                  </a:lnTo>
                  <a:lnTo>
                    <a:pt x="987" y="241"/>
                  </a:lnTo>
                  <a:lnTo>
                    <a:pt x="953" y="250"/>
                  </a:lnTo>
                  <a:lnTo>
                    <a:pt x="920" y="259"/>
                  </a:lnTo>
                  <a:lnTo>
                    <a:pt x="860" y="274"/>
                  </a:lnTo>
                  <a:lnTo>
                    <a:pt x="805" y="288"/>
                  </a:lnTo>
                  <a:lnTo>
                    <a:pt x="755" y="301"/>
                  </a:lnTo>
                  <a:lnTo>
                    <a:pt x="710" y="312"/>
                  </a:lnTo>
                  <a:lnTo>
                    <a:pt x="668" y="321"/>
                  </a:lnTo>
                  <a:lnTo>
                    <a:pt x="629" y="330"/>
                  </a:lnTo>
                  <a:lnTo>
                    <a:pt x="593" y="337"/>
                  </a:lnTo>
                  <a:lnTo>
                    <a:pt x="524" y="348"/>
                  </a:lnTo>
                  <a:lnTo>
                    <a:pt x="458" y="357"/>
                  </a:lnTo>
                  <a:lnTo>
                    <a:pt x="387" y="362"/>
                  </a:lnTo>
                  <a:lnTo>
                    <a:pt x="348" y="364"/>
                  </a:lnTo>
                  <a:lnTo>
                    <a:pt x="307" y="366"/>
                  </a:lnTo>
                  <a:lnTo>
                    <a:pt x="266" y="367"/>
                  </a:lnTo>
                  <a:lnTo>
                    <a:pt x="228" y="365"/>
                  </a:lnTo>
                  <a:lnTo>
                    <a:pt x="195" y="363"/>
                  </a:lnTo>
                  <a:lnTo>
                    <a:pt x="164" y="359"/>
                  </a:lnTo>
                  <a:lnTo>
                    <a:pt x="136" y="353"/>
                  </a:lnTo>
                  <a:lnTo>
                    <a:pt x="111" y="348"/>
                  </a:lnTo>
                  <a:lnTo>
                    <a:pt x="90" y="341"/>
                  </a:lnTo>
                  <a:lnTo>
                    <a:pt x="70" y="334"/>
                  </a:lnTo>
                  <a:lnTo>
                    <a:pt x="54" y="327"/>
                  </a:lnTo>
                  <a:lnTo>
                    <a:pt x="40" y="320"/>
                  </a:lnTo>
                  <a:lnTo>
                    <a:pt x="29" y="314"/>
                  </a:lnTo>
                  <a:lnTo>
                    <a:pt x="20" y="308"/>
                  </a:lnTo>
                  <a:lnTo>
                    <a:pt x="14" y="303"/>
                  </a:lnTo>
                  <a:lnTo>
                    <a:pt x="9" y="299"/>
                  </a:lnTo>
                  <a:lnTo>
                    <a:pt x="6" y="297"/>
                  </a:lnTo>
                  <a:lnTo>
                    <a:pt x="5" y="296"/>
                  </a:lnTo>
                  <a:lnTo>
                    <a:pt x="0" y="269"/>
                  </a:lnTo>
                  <a:close/>
                </a:path>
              </a:pathLst>
            </a:custGeom>
            <a:solidFill>
              <a:srgbClr val="D4A296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7" name="Freeform 622"/>
            <p:cNvSpPr>
              <a:spLocks/>
            </p:cNvSpPr>
            <p:nvPr/>
          </p:nvSpPr>
          <p:spPr bwMode="auto">
            <a:xfrm>
              <a:off x="9018" y="1899"/>
              <a:ext cx="11" cy="108"/>
            </a:xfrm>
            <a:custGeom>
              <a:avLst/>
              <a:gdLst>
                <a:gd name="T0" fmla="*/ 0 w 89"/>
                <a:gd name="T1" fmla="*/ 0 h 1004"/>
                <a:gd name="T2" fmla="*/ 0 w 89"/>
                <a:gd name="T3" fmla="*/ 0 h 1004"/>
                <a:gd name="T4" fmla="*/ 0 w 89"/>
                <a:gd name="T5" fmla="*/ 0 h 1004"/>
                <a:gd name="T6" fmla="*/ 0 w 89"/>
                <a:gd name="T7" fmla="*/ 0 h 1004"/>
                <a:gd name="T8" fmla="*/ 0 w 89"/>
                <a:gd name="T9" fmla="*/ 0 h 1004"/>
                <a:gd name="T10" fmla="*/ 0 w 89"/>
                <a:gd name="T11" fmla="*/ 0 h 1004"/>
                <a:gd name="T12" fmla="*/ 0 w 89"/>
                <a:gd name="T13" fmla="*/ 0 h 1004"/>
                <a:gd name="T14" fmla="*/ 0 w 89"/>
                <a:gd name="T15" fmla="*/ 0 h 1004"/>
                <a:gd name="T16" fmla="*/ 0 w 89"/>
                <a:gd name="T17" fmla="*/ 0 h 1004"/>
                <a:gd name="T18" fmla="*/ 0 w 89"/>
                <a:gd name="T19" fmla="*/ 0 h 1004"/>
                <a:gd name="T20" fmla="*/ 0 w 89"/>
                <a:gd name="T21" fmla="*/ 0 h 1004"/>
                <a:gd name="T22" fmla="*/ 0 w 89"/>
                <a:gd name="T23" fmla="*/ 0 h 1004"/>
                <a:gd name="T24" fmla="*/ 0 w 89"/>
                <a:gd name="T25" fmla="*/ 0 h 1004"/>
                <a:gd name="T26" fmla="*/ 0 w 89"/>
                <a:gd name="T27" fmla="*/ 0 h 1004"/>
                <a:gd name="T28" fmla="*/ 0 w 89"/>
                <a:gd name="T29" fmla="*/ 0 h 1004"/>
                <a:gd name="T30" fmla="*/ 0 w 89"/>
                <a:gd name="T31" fmla="*/ 0 h 1004"/>
                <a:gd name="T32" fmla="*/ 0 w 89"/>
                <a:gd name="T33" fmla="*/ 0 h 1004"/>
                <a:gd name="T34" fmla="*/ 0 w 89"/>
                <a:gd name="T35" fmla="*/ 0 h 1004"/>
                <a:gd name="T36" fmla="*/ 0 w 89"/>
                <a:gd name="T37" fmla="*/ 0 h 1004"/>
                <a:gd name="T38" fmla="*/ 0 w 89"/>
                <a:gd name="T39" fmla="*/ 0 h 1004"/>
                <a:gd name="T40" fmla="*/ 0 w 89"/>
                <a:gd name="T41" fmla="*/ 0 h 1004"/>
                <a:gd name="T42" fmla="*/ 0 w 89"/>
                <a:gd name="T43" fmla="*/ 0 h 1004"/>
                <a:gd name="T44" fmla="*/ 0 w 89"/>
                <a:gd name="T45" fmla="*/ 0 h 1004"/>
                <a:gd name="T46" fmla="*/ 0 w 89"/>
                <a:gd name="T47" fmla="*/ 0 h 1004"/>
                <a:gd name="T48" fmla="*/ 0 w 89"/>
                <a:gd name="T49" fmla="*/ 0 h 1004"/>
                <a:gd name="T50" fmla="*/ 0 w 89"/>
                <a:gd name="T51" fmla="*/ 0 h 1004"/>
                <a:gd name="T52" fmla="*/ 0 w 89"/>
                <a:gd name="T53" fmla="*/ 0 h 1004"/>
                <a:gd name="T54" fmla="*/ 0 w 89"/>
                <a:gd name="T55" fmla="*/ 0 h 1004"/>
                <a:gd name="T56" fmla="*/ 0 w 89"/>
                <a:gd name="T57" fmla="*/ 0 h 1004"/>
                <a:gd name="T58" fmla="*/ 0 w 89"/>
                <a:gd name="T59" fmla="*/ 0 h 1004"/>
                <a:gd name="T60" fmla="*/ 0 w 89"/>
                <a:gd name="T61" fmla="*/ 0 h 1004"/>
                <a:gd name="T62" fmla="*/ 0 w 89"/>
                <a:gd name="T63" fmla="*/ 0 h 1004"/>
                <a:gd name="T64" fmla="*/ 0 w 89"/>
                <a:gd name="T65" fmla="*/ 0 h 1004"/>
                <a:gd name="T66" fmla="*/ 0 w 89"/>
                <a:gd name="T67" fmla="*/ 0 h 1004"/>
                <a:gd name="T68" fmla="*/ 0 w 89"/>
                <a:gd name="T69" fmla="*/ 0 h 1004"/>
                <a:gd name="T70" fmla="*/ 0 w 89"/>
                <a:gd name="T71" fmla="*/ 0 h 1004"/>
                <a:gd name="T72" fmla="*/ 0 w 89"/>
                <a:gd name="T73" fmla="*/ 0 h 1004"/>
                <a:gd name="T74" fmla="*/ 0 w 89"/>
                <a:gd name="T75" fmla="*/ 0 h 1004"/>
                <a:gd name="T76" fmla="*/ 0 w 89"/>
                <a:gd name="T77" fmla="*/ 0 h 1004"/>
                <a:gd name="T78" fmla="*/ 0 w 89"/>
                <a:gd name="T79" fmla="*/ 0 h 1004"/>
                <a:gd name="T80" fmla="*/ 0 w 89"/>
                <a:gd name="T81" fmla="*/ 0 h 1004"/>
                <a:gd name="T82" fmla="*/ 0 w 89"/>
                <a:gd name="T83" fmla="*/ 0 h 1004"/>
                <a:gd name="T84" fmla="*/ 0 w 89"/>
                <a:gd name="T85" fmla="*/ 0 h 1004"/>
                <a:gd name="T86" fmla="*/ 0 w 89"/>
                <a:gd name="T87" fmla="*/ 0 h 1004"/>
                <a:gd name="T88" fmla="*/ 0 w 89"/>
                <a:gd name="T89" fmla="*/ 0 h 1004"/>
                <a:gd name="T90" fmla="*/ 0 w 89"/>
                <a:gd name="T91" fmla="*/ 0 h 1004"/>
                <a:gd name="T92" fmla="*/ 0 w 89"/>
                <a:gd name="T93" fmla="*/ 0 h 1004"/>
                <a:gd name="T94" fmla="*/ 0 w 89"/>
                <a:gd name="T95" fmla="*/ 0 h 1004"/>
                <a:gd name="T96" fmla="*/ 0 w 89"/>
                <a:gd name="T97" fmla="*/ 0 h 1004"/>
                <a:gd name="T98" fmla="*/ 0 w 89"/>
                <a:gd name="T99" fmla="*/ 0 h 1004"/>
                <a:gd name="T100" fmla="*/ 0 w 89"/>
                <a:gd name="T101" fmla="*/ 0 h 1004"/>
                <a:gd name="T102" fmla="*/ 0 w 89"/>
                <a:gd name="T103" fmla="*/ 0 h 1004"/>
                <a:gd name="T104" fmla="*/ 0 w 89"/>
                <a:gd name="T105" fmla="*/ 0 h 1004"/>
                <a:gd name="T106" fmla="*/ 0 w 89"/>
                <a:gd name="T107" fmla="*/ 0 h 1004"/>
                <a:gd name="T108" fmla="*/ 0 w 89"/>
                <a:gd name="T109" fmla="*/ 0 h 1004"/>
                <a:gd name="T110" fmla="*/ 0 w 89"/>
                <a:gd name="T111" fmla="*/ 0 h 1004"/>
                <a:gd name="T112" fmla="*/ 0 w 89"/>
                <a:gd name="T113" fmla="*/ 0 h 1004"/>
                <a:gd name="T114" fmla="*/ 0 w 89"/>
                <a:gd name="T115" fmla="*/ 0 h 1004"/>
                <a:gd name="T116" fmla="*/ 0 w 89"/>
                <a:gd name="T117" fmla="*/ 0 h 100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9"/>
                <a:gd name="T178" fmla="*/ 0 h 1004"/>
                <a:gd name="T179" fmla="*/ 89 w 89"/>
                <a:gd name="T180" fmla="*/ 1004 h 100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9" h="1004">
                  <a:moveTo>
                    <a:pt x="74" y="0"/>
                  </a:moveTo>
                  <a:lnTo>
                    <a:pt x="74" y="10"/>
                  </a:lnTo>
                  <a:lnTo>
                    <a:pt x="75" y="21"/>
                  </a:lnTo>
                  <a:lnTo>
                    <a:pt x="76" y="36"/>
                  </a:lnTo>
                  <a:lnTo>
                    <a:pt x="76" y="55"/>
                  </a:lnTo>
                  <a:lnTo>
                    <a:pt x="78" y="77"/>
                  </a:lnTo>
                  <a:lnTo>
                    <a:pt x="79" y="104"/>
                  </a:lnTo>
                  <a:lnTo>
                    <a:pt x="80" y="133"/>
                  </a:lnTo>
                  <a:lnTo>
                    <a:pt x="81" y="165"/>
                  </a:lnTo>
                  <a:lnTo>
                    <a:pt x="83" y="200"/>
                  </a:lnTo>
                  <a:lnTo>
                    <a:pt x="84" y="237"/>
                  </a:lnTo>
                  <a:lnTo>
                    <a:pt x="85" y="277"/>
                  </a:lnTo>
                  <a:lnTo>
                    <a:pt x="86" y="320"/>
                  </a:lnTo>
                  <a:lnTo>
                    <a:pt x="88" y="363"/>
                  </a:lnTo>
                  <a:lnTo>
                    <a:pt x="89" y="455"/>
                  </a:lnTo>
                  <a:lnTo>
                    <a:pt x="88" y="646"/>
                  </a:lnTo>
                  <a:lnTo>
                    <a:pt x="85" y="738"/>
                  </a:lnTo>
                  <a:lnTo>
                    <a:pt x="85" y="782"/>
                  </a:lnTo>
                  <a:lnTo>
                    <a:pt x="84" y="823"/>
                  </a:lnTo>
                  <a:lnTo>
                    <a:pt x="83" y="862"/>
                  </a:lnTo>
                  <a:lnTo>
                    <a:pt x="83" y="896"/>
                  </a:lnTo>
                  <a:lnTo>
                    <a:pt x="81" y="927"/>
                  </a:lnTo>
                  <a:lnTo>
                    <a:pt x="80" y="954"/>
                  </a:lnTo>
                  <a:lnTo>
                    <a:pt x="80" y="975"/>
                  </a:lnTo>
                  <a:lnTo>
                    <a:pt x="79" y="991"/>
                  </a:lnTo>
                  <a:lnTo>
                    <a:pt x="79" y="1004"/>
                  </a:lnTo>
                  <a:lnTo>
                    <a:pt x="23" y="999"/>
                  </a:lnTo>
                  <a:lnTo>
                    <a:pt x="23" y="992"/>
                  </a:lnTo>
                  <a:lnTo>
                    <a:pt x="24" y="982"/>
                  </a:lnTo>
                  <a:lnTo>
                    <a:pt x="24" y="970"/>
                  </a:lnTo>
                  <a:lnTo>
                    <a:pt x="25" y="954"/>
                  </a:lnTo>
                  <a:lnTo>
                    <a:pt x="25" y="935"/>
                  </a:lnTo>
                  <a:lnTo>
                    <a:pt x="27" y="914"/>
                  </a:lnTo>
                  <a:lnTo>
                    <a:pt x="28" y="889"/>
                  </a:lnTo>
                  <a:lnTo>
                    <a:pt x="28" y="863"/>
                  </a:lnTo>
                  <a:lnTo>
                    <a:pt x="29" y="834"/>
                  </a:lnTo>
                  <a:lnTo>
                    <a:pt x="30" y="804"/>
                  </a:lnTo>
                  <a:lnTo>
                    <a:pt x="32" y="771"/>
                  </a:lnTo>
                  <a:lnTo>
                    <a:pt x="33" y="703"/>
                  </a:lnTo>
                  <a:lnTo>
                    <a:pt x="35" y="629"/>
                  </a:lnTo>
                  <a:lnTo>
                    <a:pt x="37" y="474"/>
                  </a:lnTo>
                  <a:lnTo>
                    <a:pt x="38" y="396"/>
                  </a:lnTo>
                  <a:lnTo>
                    <a:pt x="37" y="322"/>
                  </a:lnTo>
                  <a:lnTo>
                    <a:pt x="35" y="249"/>
                  </a:lnTo>
                  <a:lnTo>
                    <a:pt x="34" y="183"/>
                  </a:lnTo>
                  <a:lnTo>
                    <a:pt x="32" y="152"/>
                  </a:lnTo>
                  <a:lnTo>
                    <a:pt x="30" y="122"/>
                  </a:lnTo>
                  <a:lnTo>
                    <a:pt x="28" y="95"/>
                  </a:lnTo>
                  <a:lnTo>
                    <a:pt x="25" y="71"/>
                  </a:lnTo>
                  <a:lnTo>
                    <a:pt x="23" y="58"/>
                  </a:lnTo>
                  <a:lnTo>
                    <a:pt x="22" y="46"/>
                  </a:lnTo>
                  <a:lnTo>
                    <a:pt x="19" y="38"/>
                  </a:lnTo>
                  <a:lnTo>
                    <a:pt x="18" y="30"/>
                  </a:lnTo>
                  <a:lnTo>
                    <a:pt x="13" y="21"/>
                  </a:lnTo>
                  <a:lnTo>
                    <a:pt x="9" y="15"/>
                  </a:lnTo>
                  <a:lnTo>
                    <a:pt x="5" y="14"/>
                  </a:lnTo>
                  <a:lnTo>
                    <a:pt x="3" y="15"/>
                  </a:lnTo>
                  <a:lnTo>
                    <a:pt x="0" y="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8" name="Freeform 623"/>
            <p:cNvSpPr>
              <a:spLocks/>
            </p:cNvSpPr>
            <p:nvPr/>
          </p:nvSpPr>
          <p:spPr bwMode="auto">
            <a:xfrm>
              <a:off x="9020" y="1901"/>
              <a:ext cx="6" cy="107"/>
            </a:xfrm>
            <a:custGeom>
              <a:avLst/>
              <a:gdLst>
                <a:gd name="T0" fmla="*/ 0 w 42"/>
                <a:gd name="T1" fmla="*/ 0 h 1001"/>
                <a:gd name="T2" fmla="*/ 0 w 42"/>
                <a:gd name="T3" fmla="*/ 0 h 1001"/>
                <a:gd name="T4" fmla="*/ 0 w 42"/>
                <a:gd name="T5" fmla="*/ 0 h 1001"/>
                <a:gd name="T6" fmla="*/ 0 w 42"/>
                <a:gd name="T7" fmla="*/ 0 h 1001"/>
                <a:gd name="T8" fmla="*/ 0 w 42"/>
                <a:gd name="T9" fmla="*/ 0 h 1001"/>
                <a:gd name="T10" fmla="*/ 0 w 42"/>
                <a:gd name="T11" fmla="*/ 0 h 1001"/>
                <a:gd name="T12" fmla="*/ 0 w 42"/>
                <a:gd name="T13" fmla="*/ 0 h 1001"/>
                <a:gd name="T14" fmla="*/ 0 w 42"/>
                <a:gd name="T15" fmla="*/ 0 h 1001"/>
                <a:gd name="T16" fmla="*/ 0 w 42"/>
                <a:gd name="T17" fmla="*/ 0 h 1001"/>
                <a:gd name="T18" fmla="*/ 0 w 42"/>
                <a:gd name="T19" fmla="*/ 0 h 1001"/>
                <a:gd name="T20" fmla="*/ 0 w 42"/>
                <a:gd name="T21" fmla="*/ 0 h 1001"/>
                <a:gd name="T22" fmla="*/ 0 w 42"/>
                <a:gd name="T23" fmla="*/ 0 h 1001"/>
                <a:gd name="T24" fmla="*/ 0 w 42"/>
                <a:gd name="T25" fmla="*/ 0 h 1001"/>
                <a:gd name="T26" fmla="*/ 0 w 42"/>
                <a:gd name="T27" fmla="*/ 0 h 1001"/>
                <a:gd name="T28" fmla="*/ 0 w 42"/>
                <a:gd name="T29" fmla="*/ 0 h 1001"/>
                <a:gd name="T30" fmla="*/ 0 w 42"/>
                <a:gd name="T31" fmla="*/ 0 h 1001"/>
                <a:gd name="T32" fmla="*/ 0 w 42"/>
                <a:gd name="T33" fmla="*/ 0 h 1001"/>
                <a:gd name="T34" fmla="*/ 0 w 42"/>
                <a:gd name="T35" fmla="*/ 0 h 1001"/>
                <a:gd name="T36" fmla="*/ 0 w 42"/>
                <a:gd name="T37" fmla="*/ 0 h 1001"/>
                <a:gd name="T38" fmla="*/ 0 w 42"/>
                <a:gd name="T39" fmla="*/ 0 h 1001"/>
                <a:gd name="T40" fmla="*/ 0 w 42"/>
                <a:gd name="T41" fmla="*/ 0 h 1001"/>
                <a:gd name="T42" fmla="*/ 0 w 42"/>
                <a:gd name="T43" fmla="*/ 0 h 1001"/>
                <a:gd name="T44" fmla="*/ 0 w 42"/>
                <a:gd name="T45" fmla="*/ 0 h 1001"/>
                <a:gd name="T46" fmla="*/ 0 w 42"/>
                <a:gd name="T47" fmla="*/ 0 h 1001"/>
                <a:gd name="T48" fmla="*/ 0 w 42"/>
                <a:gd name="T49" fmla="*/ 0 h 1001"/>
                <a:gd name="T50" fmla="*/ 0 w 42"/>
                <a:gd name="T51" fmla="*/ 0 h 1001"/>
                <a:gd name="T52" fmla="*/ 0 w 42"/>
                <a:gd name="T53" fmla="*/ 0 h 1001"/>
                <a:gd name="T54" fmla="*/ 0 w 42"/>
                <a:gd name="T55" fmla="*/ 0 h 1001"/>
                <a:gd name="T56" fmla="*/ 0 w 42"/>
                <a:gd name="T57" fmla="*/ 0 h 1001"/>
                <a:gd name="T58" fmla="*/ 0 w 42"/>
                <a:gd name="T59" fmla="*/ 0 h 1001"/>
                <a:gd name="T60" fmla="*/ 0 w 42"/>
                <a:gd name="T61" fmla="*/ 0 h 1001"/>
                <a:gd name="T62" fmla="*/ 0 w 42"/>
                <a:gd name="T63" fmla="*/ 0 h 1001"/>
                <a:gd name="T64" fmla="*/ 0 w 42"/>
                <a:gd name="T65" fmla="*/ 0 h 1001"/>
                <a:gd name="T66" fmla="*/ 0 w 42"/>
                <a:gd name="T67" fmla="*/ 0 h 1001"/>
                <a:gd name="T68" fmla="*/ 0 w 42"/>
                <a:gd name="T69" fmla="*/ 0 h 1001"/>
                <a:gd name="T70" fmla="*/ 0 w 42"/>
                <a:gd name="T71" fmla="*/ 0 h 1001"/>
                <a:gd name="T72" fmla="*/ 0 w 42"/>
                <a:gd name="T73" fmla="*/ 0 h 1001"/>
                <a:gd name="T74" fmla="*/ 0 w 42"/>
                <a:gd name="T75" fmla="*/ 0 h 1001"/>
                <a:gd name="T76" fmla="*/ 0 w 42"/>
                <a:gd name="T77" fmla="*/ 0 h 1001"/>
                <a:gd name="T78" fmla="*/ 0 w 42"/>
                <a:gd name="T79" fmla="*/ 0 h 1001"/>
                <a:gd name="T80" fmla="*/ 0 w 42"/>
                <a:gd name="T81" fmla="*/ 0 h 1001"/>
                <a:gd name="T82" fmla="*/ 0 w 42"/>
                <a:gd name="T83" fmla="*/ 0 h 1001"/>
                <a:gd name="T84" fmla="*/ 0 w 42"/>
                <a:gd name="T85" fmla="*/ 0 h 1001"/>
                <a:gd name="T86" fmla="*/ 0 w 42"/>
                <a:gd name="T87" fmla="*/ 0 h 1001"/>
                <a:gd name="T88" fmla="*/ 0 w 42"/>
                <a:gd name="T89" fmla="*/ 0 h 1001"/>
                <a:gd name="T90" fmla="*/ 0 w 42"/>
                <a:gd name="T91" fmla="*/ 0 h 1001"/>
                <a:gd name="T92" fmla="*/ 0 w 42"/>
                <a:gd name="T93" fmla="*/ 0 h 1001"/>
                <a:gd name="T94" fmla="*/ 0 w 42"/>
                <a:gd name="T95" fmla="*/ 0 h 1001"/>
                <a:gd name="T96" fmla="*/ 0 w 42"/>
                <a:gd name="T97" fmla="*/ 0 h 100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2"/>
                <a:gd name="T148" fmla="*/ 0 h 1001"/>
                <a:gd name="T149" fmla="*/ 42 w 42"/>
                <a:gd name="T150" fmla="*/ 1001 h 100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2" h="1001">
                  <a:moveTo>
                    <a:pt x="32" y="0"/>
                  </a:moveTo>
                  <a:lnTo>
                    <a:pt x="32" y="10"/>
                  </a:lnTo>
                  <a:lnTo>
                    <a:pt x="34" y="21"/>
                  </a:lnTo>
                  <a:lnTo>
                    <a:pt x="34" y="55"/>
                  </a:lnTo>
                  <a:lnTo>
                    <a:pt x="35" y="77"/>
                  </a:lnTo>
                  <a:lnTo>
                    <a:pt x="36" y="104"/>
                  </a:lnTo>
                  <a:lnTo>
                    <a:pt x="36" y="133"/>
                  </a:lnTo>
                  <a:lnTo>
                    <a:pt x="37" y="165"/>
                  </a:lnTo>
                  <a:lnTo>
                    <a:pt x="39" y="200"/>
                  </a:lnTo>
                  <a:lnTo>
                    <a:pt x="39" y="237"/>
                  </a:lnTo>
                  <a:lnTo>
                    <a:pt x="40" y="277"/>
                  </a:lnTo>
                  <a:lnTo>
                    <a:pt x="41" y="318"/>
                  </a:lnTo>
                  <a:lnTo>
                    <a:pt x="41" y="361"/>
                  </a:lnTo>
                  <a:lnTo>
                    <a:pt x="42" y="453"/>
                  </a:lnTo>
                  <a:lnTo>
                    <a:pt x="41" y="644"/>
                  </a:lnTo>
                  <a:lnTo>
                    <a:pt x="39" y="736"/>
                  </a:lnTo>
                  <a:lnTo>
                    <a:pt x="39" y="779"/>
                  </a:lnTo>
                  <a:lnTo>
                    <a:pt x="37" y="821"/>
                  </a:lnTo>
                  <a:lnTo>
                    <a:pt x="36" y="859"/>
                  </a:lnTo>
                  <a:lnTo>
                    <a:pt x="36" y="894"/>
                  </a:lnTo>
                  <a:lnTo>
                    <a:pt x="35" y="925"/>
                  </a:lnTo>
                  <a:lnTo>
                    <a:pt x="34" y="951"/>
                  </a:lnTo>
                  <a:lnTo>
                    <a:pt x="34" y="973"/>
                  </a:lnTo>
                  <a:lnTo>
                    <a:pt x="32" y="989"/>
                  </a:lnTo>
                  <a:lnTo>
                    <a:pt x="32" y="1001"/>
                  </a:lnTo>
                  <a:lnTo>
                    <a:pt x="5" y="1001"/>
                  </a:lnTo>
                  <a:lnTo>
                    <a:pt x="5" y="972"/>
                  </a:lnTo>
                  <a:lnTo>
                    <a:pt x="6" y="949"/>
                  </a:lnTo>
                  <a:lnTo>
                    <a:pt x="6" y="890"/>
                  </a:lnTo>
                  <a:lnTo>
                    <a:pt x="7" y="855"/>
                  </a:lnTo>
                  <a:lnTo>
                    <a:pt x="7" y="774"/>
                  </a:lnTo>
                  <a:lnTo>
                    <a:pt x="9" y="730"/>
                  </a:lnTo>
                  <a:lnTo>
                    <a:pt x="9" y="636"/>
                  </a:lnTo>
                  <a:lnTo>
                    <a:pt x="10" y="443"/>
                  </a:lnTo>
                  <a:lnTo>
                    <a:pt x="10" y="353"/>
                  </a:lnTo>
                  <a:lnTo>
                    <a:pt x="9" y="310"/>
                  </a:lnTo>
                  <a:lnTo>
                    <a:pt x="9" y="269"/>
                  </a:lnTo>
                  <a:lnTo>
                    <a:pt x="7" y="231"/>
                  </a:lnTo>
                  <a:lnTo>
                    <a:pt x="6" y="193"/>
                  </a:lnTo>
                  <a:lnTo>
                    <a:pt x="6" y="160"/>
                  </a:lnTo>
                  <a:lnTo>
                    <a:pt x="5" y="129"/>
                  </a:lnTo>
                  <a:lnTo>
                    <a:pt x="4" y="101"/>
                  </a:lnTo>
                  <a:lnTo>
                    <a:pt x="4" y="76"/>
                  </a:lnTo>
                  <a:lnTo>
                    <a:pt x="2" y="55"/>
                  </a:lnTo>
                  <a:lnTo>
                    <a:pt x="1" y="37"/>
                  </a:lnTo>
                  <a:lnTo>
                    <a:pt x="1" y="22"/>
                  </a:lnTo>
                  <a:lnTo>
                    <a:pt x="0" y="11"/>
                  </a:lnTo>
                  <a:lnTo>
                    <a:pt x="0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2EBEB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99" name="Group 624"/>
            <p:cNvGrpSpPr>
              <a:grpSpLocks/>
            </p:cNvGrpSpPr>
            <p:nvPr/>
          </p:nvGrpSpPr>
          <p:grpSpPr bwMode="auto">
            <a:xfrm flipH="1">
              <a:off x="8648" y="3318"/>
              <a:ext cx="375" cy="94"/>
              <a:chOff x="4508" y="3928"/>
              <a:chExt cx="799" cy="94"/>
            </a:xfrm>
          </p:grpSpPr>
          <p:sp>
            <p:nvSpPr>
              <p:cNvPr id="473" name="Rectangle 625"/>
              <p:cNvSpPr>
                <a:spLocks noChangeArrowheads="1"/>
              </p:cNvSpPr>
              <p:nvPr/>
            </p:nvSpPr>
            <p:spPr bwMode="auto">
              <a:xfrm flipH="1">
                <a:off x="4989" y="3996"/>
                <a:ext cx="181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4" name="Rectangle 626"/>
              <p:cNvSpPr>
                <a:spLocks noChangeArrowheads="1"/>
              </p:cNvSpPr>
              <p:nvPr/>
            </p:nvSpPr>
            <p:spPr bwMode="auto">
              <a:xfrm flipH="1">
                <a:off x="5277" y="3996"/>
                <a:ext cx="30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5" name="Rectangle 627"/>
              <p:cNvSpPr>
                <a:spLocks noChangeArrowheads="1"/>
              </p:cNvSpPr>
              <p:nvPr/>
            </p:nvSpPr>
            <p:spPr bwMode="auto">
              <a:xfrm flipH="1">
                <a:off x="4989" y="3996"/>
                <a:ext cx="185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6" name="Rectangle 628"/>
              <p:cNvSpPr>
                <a:spLocks noChangeArrowheads="1"/>
              </p:cNvSpPr>
              <p:nvPr/>
            </p:nvSpPr>
            <p:spPr bwMode="auto">
              <a:xfrm flipH="1">
                <a:off x="5277" y="3996"/>
                <a:ext cx="3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7" name="Rectangle 629"/>
              <p:cNvSpPr>
                <a:spLocks noChangeArrowheads="1"/>
              </p:cNvSpPr>
              <p:nvPr/>
            </p:nvSpPr>
            <p:spPr bwMode="auto">
              <a:xfrm flipH="1">
                <a:off x="4990" y="3996"/>
                <a:ext cx="18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8" name="Rectangle 630"/>
              <p:cNvSpPr>
                <a:spLocks noChangeArrowheads="1"/>
              </p:cNvSpPr>
              <p:nvPr/>
            </p:nvSpPr>
            <p:spPr bwMode="auto">
              <a:xfrm flipH="1">
                <a:off x="5276" y="3996"/>
                <a:ext cx="3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9" name="Rectangle 631"/>
              <p:cNvSpPr>
                <a:spLocks noChangeArrowheads="1"/>
              </p:cNvSpPr>
              <p:nvPr/>
            </p:nvSpPr>
            <p:spPr bwMode="auto">
              <a:xfrm flipH="1">
                <a:off x="4991" y="3996"/>
                <a:ext cx="18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0" name="Rectangle 632"/>
              <p:cNvSpPr>
                <a:spLocks noChangeArrowheads="1"/>
              </p:cNvSpPr>
              <p:nvPr/>
            </p:nvSpPr>
            <p:spPr bwMode="auto">
              <a:xfrm flipH="1">
                <a:off x="5275" y="3996"/>
                <a:ext cx="3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1" name="Rectangle 633"/>
              <p:cNvSpPr>
                <a:spLocks noChangeArrowheads="1"/>
              </p:cNvSpPr>
              <p:nvPr/>
            </p:nvSpPr>
            <p:spPr bwMode="auto">
              <a:xfrm flipH="1">
                <a:off x="4992" y="3996"/>
                <a:ext cx="18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2" name="Rectangle 634"/>
              <p:cNvSpPr>
                <a:spLocks noChangeArrowheads="1"/>
              </p:cNvSpPr>
              <p:nvPr/>
            </p:nvSpPr>
            <p:spPr bwMode="auto">
              <a:xfrm flipH="1">
                <a:off x="5274" y="3996"/>
                <a:ext cx="33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3" name="Rectangle 635"/>
              <p:cNvSpPr>
                <a:spLocks noChangeArrowheads="1"/>
              </p:cNvSpPr>
              <p:nvPr/>
            </p:nvSpPr>
            <p:spPr bwMode="auto">
              <a:xfrm flipH="1">
                <a:off x="4993" y="3996"/>
                <a:ext cx="18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4" name="Rectangle 636"/>
              <p:cNvSpPr>
                <a:spLocks noChangeArrowheads="1"/>
              </p:cNvSpPr>
              <p:nvPr/>
            </p:nvSpPr>
            <p:spPr bwMode="auto">
              <a:xfrm flipH="1">
                <a:off x="5273" y="3996"/>
                <a:ext cx="3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5" name="Rectangle 637"/>
              <p:cNvSpPr>
                <a:spLocks noChangeArrowheads="1"/>
              </p:cNvSpPr>
              <p:nvPr/>
            </p:nvSpPr>
            <p:spPr bwMode="auto">
              <a:xfrm flipH="1">
                <a:off x="4994" y="3996"/>
                <a:ext cx="19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6" name="Rectangle 638"/>
              <p:cNvSpPr>
                <a:spLocks noChangeArrowheads="1"/>
              </p:cNvSpPr>
              <p:nvPr/>
            </p:nvSpPr>
            <p:spPr bwMode="auto">
              <a:xfrm flipH="1">
                <a:off x="5271" y="3997"/>
                <a:ext cx="3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7" name="Rectangle 639"/>
              <p:cNvSpPr>
                <a:spLocks noChangeArrowheads="1"/>
              </p:cNvSpPr>
              <p:nvPr/>
            </p:nvSpPr>
            <p:spPr bwMode="auto">
              <a:xfrm flipH="1">
                <a:off x="4995" y="3997"/>
                <a:ext cx="19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8" name="Rectangle 640"/>
              <p:cNvSpPr>
                <a:spLocks noChangeArrowheads="1"/>
              </p:cNvSpPr>
              <p:nvPr/>
            </p:nvSpPr>
            <p:spPr bwMode="auto">
              <a:xfrm flipH="1">
                <a:off x="5269" y="3997"/>
                <a:ext cx="3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9" name="Rectangle 641"/>
              <p:cNvSpPr>
                <a:spLocks noChangeArrowheads="1"/>
              </p:cNvSpPr>
              <p:nvPr/>
            </p:nvSpPr>
            <p:spPr bwMode="auto">
              <a:xfrm flipH="1">
                <a:off x="4996" y="3997"/>
                <a:ext cx="19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0" name="Rectangle 642"/>
              <p:cNvSpPr>
                <a:spLocks noChangeArrowheads="1"/>
              </p:cNvSpPr>
              <p:nvPr/>
            </p:nvSpPr>
            <p:spPr bwMode="auto">
              <a:xfrm flipH="1">
                <a:off x="5268" y="3997"/>
                <a:ext cx="3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1" name="Rectangle 643"/>
              <p:cNvSpPr>
                <a:spLocks noChangeArrowheads="1"/>
              </p:cNvSpPr>
              <p:nvPr/>
            </p:nvSpPr>
            <p:spPr bwMode="auto">
              <a:xfrm flipH="1">
                <a:off x="4997" y="3997"/>
                <a:ext cx="19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2" name="Rectangle 644"/>
              <p:cNvSpPr>
                <a:spLocks noChangeArrowheads="1"/>
              </p:cNvSpPr>
              <p:nvPr/>
            </p:nvSpPr>
            <p:spPr bwMode="auto">
              <a:xfrm flipH="1">
                <a:off x="5267" y="3997"/>
                <a:ext cx="4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3" name="Rectangle 645"/>
              <p:cNvSpPr>
                <a:spLocks noChangeArrowheads="1"/>
              </p:cNvSpPr>
              <p:nvPr/>
            </p:nvSpPr>
            <p:spPr bwMode="auto">
              <a:xfrm flipH="1">
                <a:off x="4998" y="3997"/>
                <a:ext cx="19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4" name="Rectangle 646"/>
              <p:cNvSpPr>
                <a:spLocks noChangeArrowheads="1"/>
              </p:cNvSpPr>
              <p:nvPr/>
            </p:nvSpPr>
            <p:spPr bwMode="auto">
              <a:xfrm flipH="1">
                <a:off x="5264" y="3997"/>
                <a:ext cx="43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5" name="Rectangle 647"/>
              <p:cNvSpPr>
                <a:spLocks noChangeArrowheads="1"/>
              </p:cNvSpPr>
              <p:nvPr/>
            </p:nvSpPr>
            <p:spPr bwMode="auto">
              <a:xfrm flipH="1">
                <a:off x="4999" y="3997"/>
                <a:ext cx="20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6" name="Rectangle 648"/>
              <p:cNvSpPr>
                <a:spLocks noChangeArrowheads="1"/>
              </p:cNvSpPr>
              <p:nvPr/>
            </p:nvSpPr>
            <p:spPr bwMode="auto">
              <a:xfrm flipH="1">
                <a:off x="5262" y="3998"/>
                <a:ext cx="4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7" name="Rectangle 649"/>
              <p:cNvSpPr>
                <a:spLocks noChangeArrowheads="1"/>
              </p:cNvSpPr>
              <p:nvPr/>
            </p:nvSpPr>
            <p:spPr bwMode="auto">
              <a:xfrm flipH="1">
                <a:off x="5000" y="3998"/>
                <a:ext cx="20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8" name="Rectangle 650"/>
              <p:cNvSpPr>
                <a:spLocks noChangeArrowheads="1"/>
              </p:cNvSpPr>
              <p:nvPr/>
            </p:nvSpPr>
            <p:spPr bwMode="auto">
              <a:xfrm flipH="1">
                <a:off x="5260" y="3998"/>
                <a:ext cx="4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9" name="Rectangle 651"/>
              <p:cNvSpPr>
                <a:spLocks noChangeArrowheads="1"/>
              </p:cNvSpPr>
              <p:nvPr/>
            </p:nvSpPr>
            <p:spPr bwMode="auto">
              <a:xfrm flipH="1">
                <a:off x="5001" y="3998"/>
                <a:ext cx="20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0" name="Rectangle 652"/>
              <p:cNvSpPr>
                <a:spLocks noChangeArrowheads="1"/>
              </p:cNvSpPr>
              <p:nvPr/>
            </p:nvSpPr>
            <p:spPr bwMode="auto">
              <a:xfrm flipH="1">
                <a:off x="5259" y="3998"/>
                <a:ext cx="4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1" name="Rectangle 653"/>
              <p:cNvSpPr>
                <a:spLocks noChangeArrowheads="1"/>
              </p:cNvSpPr>
              <p:nvPr/>
            </p:nvSpPr>
            <p:spPr bwMode="auto">
              <a:xfrm flipH="1">
                <a:off x="5002" y="3998"/>
                <a:ext cx="21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2" name="Rectangle 654"/>
              <p:cNvSpPr>
                <a:spLocks noChangeArrowheads="1"/>
              </p:cNvSpPr>
              <p:nvPr/>
            </p:nvSpPr>
            <p:spPr bwMode="auto">
              <a:xfrm flipH="1">
                <a:off x="5253" y="3998"/>
                <a:ext cx="5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3" name="Rectangle 655"/>
              <p:cNvSpPr>
                <a:spLocks noChangeArrowheads="1"/>
              </p:cNvSpPr>
              <p:nvPr/>
            </p:nvSpPr>
            <p:spPr bwMode="auto">
              <a:xfrm flipH="1">
                <a:off x="5002" y="3998"/>
                <a:ext cx="21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4" name="Rectangle 656"/>
              <p:cNvSpPr>
                <a:spLocks noChangeArrowheads="1"/>
              </p:cNvSpPr>
              <p:nvPr/>
            </p:nvSpPr>
            <p:spPr bwMode="auto">
              <a:xfrm flipH="1">
                <a:off x="5251" y="3998"/>
                <a:ext cx="5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5" name="Rectangle 657"/>
              <p:cNvSpPr>
                <a:spLocks noChangeArrowheads="1"/>
              </p:cNvSpPr>
              <p:nvPr/>
            </p:nvSpPr>
            <p:spPr bwMode="auto">
              <a:xfrm flipH="1">
                <a:off x="5003" y="3998"/>
                <a:ext cx="22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6" name="Rectangle 658"/>
              <p:cNvSpPr>
                <a:spLocks noChangeArrowheads="1"/>
              </p:cNvSpPr>
              <p:nvPr/>
            </p:nvSpPr>
            <p:spPr bwMode="auto">
              <a:xfrm flipH="1">
                <a:off x="5243" y="3999"/>
                <a:ext cx="6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7" name="Rectangle 659"/>
              <p:cNvSpPr>
                <a:spLocks noChangeArrowheads="1"/>
              </p:cNvSpPr>
              <p:nvPr/>
            </p:nvSpPr>
            <p:spPr bwMode="auto">
              <a:xfrm flipH="1">
                <a:off x="5004" y="3999"/>
                <a:ext cx="22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8" name="Rectangle 660"/>
              <p:cNvSpPr>
                <a:spLocks noChangeArrowheads="1"/>
              </p:cNvSpPr>
              <p:nvPr/>
            </p:nvSpPr>
            <p:spPr bwMode="auto">
              <a:xfrm flipH="1">
                <a:off x="5006" y="3999"/>
                <a:ext cx="30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9" name="Rectangle 661"/>
              <p:cNvSpPr>
                <a:spLocks noChangeArrowheads="1"/>
              </p:cNvSpPr>
              <p:nvPr/>
            </p:nvSpPr>
            <p:spPr bwMode="auto">
              <a:xfrm flipH="1">
                <a:off x="5007" y="3999"/>
                <a:ext cx="30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0" name="Rectangle 662"/>
              <p:cNvSpPr>
                <a:spLocks noChangeArrowheads="1"/>
              </p:cNvSpPr>
              <p:nvPr/>
            </p:nvSpPr>
            <p:spPr bwMode="auto">
              <a:xfrm flipH="1">
                <a:off x="5007" y="3999"/>
                <a:ext cx="30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1" name="Rectangle 663"/>
              <p:cNvSpPr>
                <a:spLocks noChangeArrowheads="1"/>
              </p:cNvSpPr>
              <p:nvPr/>
            </p:nvSpPr>
            <p:spPr bwMode="auto">
              <a:xfrm flipH="1">
                <a:off x="5008" y="4000"/>
                <a:ext cx="29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2" name="Rectangle 664"/>
              <p:cNvSpPr>
                <a:spLocks noChangeArrowheads="1"/>
              </p:cNvSpPr>
              <p:nvPr/>
            </p:nvSpPr>
            <p:spPr bwMode="auto">
              <a:xfrm flipH="1">
                <a:off x="5009" y="4000"/>
                <a:ext cx="29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3" name="Rectangle 665"/>
              <p:cNvSpPr>
                <a:spLocks noChangeArrowheads="1"/>
              </p:cNvSpPr>
              <p:nvPr/>
            </p:nvSpPr>
            <p:spPr bwMode="auto">
              <a:xfrm flipH="1">
                <a:off x="5010" y="4000"/>
                <a:ext cx="29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4" name="Rectangle 666"/>
              <p:cNvSpPr>
                <a:spLocks noChangeArrowheads="1"/>
              </p:cNvSpPr>
              <p:nvPr/>
            </p:nvSpPr>
            <p:spPr bwMode="auto">
              <a:xfrm flipH="1">
                <a:off x="5013" y="4000"/>
                <a:ext cx="29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5" name="Rectangle 667"/>
              <p:cNvSpPr>
                <a:spLocks noChangeArrowheads="1"/>
              </p:cNvSpPr>
              <p:nvPr/>
            </p:nvSpPr>
            <p:spPr bwMode="auto">
              <a:xfrm flipH="1">
                <a:off x="5013" y="4000"/>
                <a:ext cx="29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6" name="Rectangle 668"/>
              <p:cNvSpPr>
                <a:spLocks noChangeArrowheads="1"/>
              </p:cNvSpPr>
              <p:nvPr/>
            </p:nvSpPr>
            <p:spPr bwMode="auto">
              <a:xfrm flipH="1">
                <a:off x="5014" y="4001"/>
                <a:ext cx="293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7" name="Rectangle 669"/>
              <p:cNvSpPr>
                <a:spLocks noChangeArrowheads="1"/>
              </p:cNvSpPr>
              <p:nvPr/>
            </p:nvSpPr>
            <p:spPr bwMode="auto">
              <a:xfrm flipH="1">
                <a:off x="5015" y="4001"/>
                <a:ext cx="292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8" name="Rectangle 670"/>
              <p:cNvSpPr>
                <a:spLocks noChangeArrowheads="1"/>
              </p:cNvSpPr>
              <p:nvPr/>
            </p:nvSpPr>
            <p:spPr bwMode="auto">
              <a:xfrm flipH="1">
                <a:off x="5016" y="4001"/>
                <a:ext cx="291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9" name="Rectangle 671"/>
              <p:cNvSpPr>
                <a:spLocks noChangeArrowheads="1"/>
              </p:cNvSpPr>
              <p:nvPr/>
            </p:nvSpPr>
            <p:spPr bwMode="auto">
              <a:xfrm flipH="1">
                <a:off x="5017" y="4001"/>
                <a:ext cx="290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0" name="Rectangle 672"/>
              <p:cNvSpPr>
                <a:spLocks noChangeArrowheads="1"/>
              </p:cNvSpPr>
              <p:nvPr/>
            </p:nvSpPr>
            <p:spPr bwMode="auto">
              <a:xfrm flipH="1">
                <a:off x="5018" y="4001"/>
                <a:ext cx="289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1" name="Rectangle 673"/>
              <p:cNvSpPr>
                <a:spLocks noChangeArrowheads="1"/>
              </p:cNvSpPr>
              <p:nvPr/>
            </p:nvSpPr>
            <p:spPr bwMode="auto">
              <a:xfrm flipH="1">
                <a:off x="5019" y="4001"/>
                <a:ext cx="28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2" name="Rectangle 674"/>
              <p:cNvSpPr>
                <a:spLocks noChangeArrowheads="1"/>
              </p:cNvSpPr>
              <p:nvPr/>
            </p:nvSpPr>
            <p:spPr bwMode="auto">
              <a:xfrm flipH="1">
                <a:off x="5020" y="4001"/>
                <a:ext cx="28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3" name="Rectangle 677"/>
              <p:cNvSpPr>
                <a:spLocks noChangeArrowheads="1"/>
              </p:cNvSpPr>
              <p:nvPr/>
            </p:nvSpPr>
            <p:spPr bwMode="auto">
              <a:xfrm flipH="1">
                <a:off x="5022" y="4002"/>
                <a:ext cx="28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4" name="Rectangle 678"/>
              <p:cNvSpPr>
                <a:spLocks noChangeArrowheads="1"/>
              </p:cNvSpPr>
              <p:nvPr/>
            </p:nvSpPr>
            <p:spPr bwMode="auto">
              <a:xfrm flipH="1">
                <a:off x="5023" y="4002"/>
                <a:ext cx="284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5" name="Rectangle 679"/>
              <p:cNvSpPr>
                <a:spLocks noChangeArrowheads="1"/>
              </p:cNvSpPr>
              <p:nvPr/>
            </p:nvSpPr>
            <p:spPr bwMode="auto">
              <a:xfrm flipH="1">
                <a:off x="5024" y="4002"/>
                <a:ext cx="28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6" name="Rectangle 680"/>
              <p:cNvSpPr>
                <a:spLocks noChangeArrowheads="1"/>
              </p:cNvSpPr>
              <p:nvPr/>
            </p:nvSpPr>
            <p:spPr bwMode="auto">
              <a:xfrm flipH="1">
                <a:off x="5025" y="4002"/>
                <a:ext cx="28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7" name="Rectangle 681"/>
              <p:cNvSpPr>
                <a:spLocks noChangeArrowheads="1"/>
              </p:cNvSpPr>
              <p:nvPr/>
            </p:nvSpPr>
            <p:spPr bwMode="auto">
              <a:xfrm flipH="1">
                <a:off x="5026" y="4002"/>
                <a:ext cx="28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8" name="Rectangle 682"/>
              <p:cNvSpPr>
                <a:spLocks noChangeArrowheads="1"/>
              </p:cNvSpPr>
              <p:nvPr/>
            </p:nvSpPr>
            <p:spPr bwMode="auto">
              <a:xfrm flipH="1">
                <a:off x="5027" y="4003"/>
                <a:ext cx="28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9" name="Rectangle 683"/>
              <p:cNvSpPr>
                <a:spLocks noChangeArrowheads="1"/>
              </p:cNvSpPr>
              <p:nvPr/>
            </p:nvSpPr>
            <p:spPr bwMode="auto">
              <a:xfrm flipH="1">
                <a:off x="5028" y="4003"/>
                <a:ext cx="27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0" name="Rectangle 684"/>
              <p:cNvSpPr>
                <a:spLocks noChangeArrowheads="1"/>
              </p:cNvSpPr>
              <p:nvPr/>
            </p:nvSpPr>
            <p:spPr bwMode="auto">
              <a:xfrm flipH="1">
                <a:off x="5029" y="4003"/>
                <a:ext cx="27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1" name="Rectangle 685"/>
              <p:cNvSpPr>
                <a:spLocks noChangeArrowheads="1"/>
              </p:cNvSpPr>
              <p:nvPr/>
            </p:nvSpPr>
            <p:spPr bwMode="auto">
              <a:xfrm flipH="1">
                <a:off x="5030" y="4003"/>
                <a:ext cx="27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2" name="Rectangle 686"/>
              <p:cNvSpPr>
                <a:spLocks noChangeArrowheads="1"/>
              </p:cNvSpPr>
              <p:nvPr/>
            </p:nvSpPr>
            <p:spPr bwMode="auto">
              <a:xfrm flipH="1">
                <a:off x="5031" y="4003"/>
                <a:ext cx="276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3" name="Rectangle 687"/>
              <p:cNvSpPr>
                <a:spLocks noChangeArrowheads="1"/>
              </p:cNvSpPr>
              <p:nvPr/>
            </p:nvSpPr>
            <p:spPr bwMode="auto">
              <a:xfrm flipH="1">
                <a:off x="5032" y="4004"/>
                <a:ext cx="27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4" name="Rectangle 688"/>
              <p:cNvSpPr>
                <a:spLocks noChangeArrowheads="1"/>
              </p:cNvSpPr>
              <p:nvPr/>
            </p:nvSpPr>
            <p:spPr bwMode="auto">
              <a:xfrm flipH="1">
                <a:off x="5034" y="4004"/>
                <a:ext cx="27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5" name="Rectangle 689"/>
              <p:cNvSpPr>
                <a:spLocks noChangeArrowheads="1"/>
              </p:cNvSpPr>
              <p:nvPr/>
            </p:nvSpPr>
            <p:spPr bwMode="auto">
              <a:xfrm flipH="1">
                <a:off x="5035" y="4004"/>
                <a:ext cx="27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6" name="Rectangle 690"/>
              <p:cNvSpPr>
                <a:spLocks noChangeArrowheads="1"/>
              </p:cNvSpPr>
              <p:nvPr/>
            </p:nvSpPr>
            <p:spPr bwMode="auto">
              <a:xfrm flipH="1">
                <a:off x="5036" y="4004"/>
                <a:ext cx="27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7" name="Rectangle 691"/>
              <p:cNvSpPr>
                <a:spLocks noChangeArrowheads="1"/>
              </p:cNvSpPr>
              <p:nvPr/>
            </p:nvSpPr>
            <p:spPr bwMode="auto">
              <a:xfrm flipH="1">
                <a:off x="5037" y="4005"/>
                <a:ext cx="27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8" name="Rectangle 692"/>
              <p:cNvSpPr>
                <a:spLocks noChangeArrowheads="1"/>
              </p:cNvSpPr>
              <p:nvPr/>
            </p:nvSpPr>
            <p:spPr bwMode="auto">
              <a:xfrm flipH="1">
                <a:off x="5037" y="4005"/>
                <a:ext cx="27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9" name="Rectangle 693"/>
              <p:cNvSpPr>
                <a:spLocks noChangeArrowheads="1"/>
              </p:cNvSpPr>
              <p:nvPr/>
            </p:nvSpPr>
            <p:spPr bwMode="auto">
              <a:xfrm flipH="1">
                <a:off x="5038" y="4005"/>
                <a:ext cx="26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0" name="Rectangle 694"/>
              <p:cNvSpPr>
                <a:spLocks noChangeArrowheads="1"/>
              </p:cNvSpPr>
              <p:nvPr/>
            </p:nvSpPr>
            <p:spPr bwMode="auto">
              <a:xfrm flipH="1">
                <a:off x="5039" y="4005"/>
                <a:ext cx="26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1" name="Rectangle 695"/>
              <p:cNvSpPr>
                <a:spLocks noChangeArrowheads="1"/>
              </p:cNvSpPr>
              <p:nvPr/>
            </p:nvSpPr>
            <p:spPr bwMode="auto">
              <a:xfrm flipH="1">
                <a:off x="5040" y="4005"/>
                <a:ext cx="26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2" name="Rectangle 696"/>
              <p:cNvSpPr>
                <a:spLocks noChangeArrowheads="1"/>
              </p:cNvSpPr>
              <p:nvPr/>
            </p:nvSpPr>
            <p:spPr bwMode="auto">
              <a:xfrm flipH="1">
                <a:off x="5042" y="4006"/>
                <a:ext cx="265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3" name="Rectangle 697"/>
              <p:cNvSpPr>
                <a:spLocks noChangeArrowheads="1"/>
              </p:cNvSpPr>
              <p:nvPr/>
            </p:nvSpPr>
            <p:spPr bwMode="auto">
              <a:xfrm flipH="1">
                <a:off x="5043" y="4006"/>
                <a:ext cx="264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4" name="Rectangle 698"/>
              <p:cNvSpPr>
                <a:spLocks noChangeArrowheads="1"/>
              </p:cNvSpPr>
              <p:nvPr/>
            </p:nvSpPr>
            <p:spPr bwMode="auto">
              <a:xfrm flipH="1">
                <a:off x="5044" y="4006"/>
                <a:ext cx="263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5" name="Rectangle 699"/>
              <p:cNvSpPr>
                <a:spLocks noChangeArrowheads="1"/>
              </p:cNvSpPr>
              <p:nvPr/>
            </p:nvSpPr>
            <p:spPr bwMode="auto">
              <a:xfrm flipH="1">
                <a:off x="5045" y="4006"/>
                <a:ext cx="262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6" name="Rectangle 700"/>
              <p:cNvSpPr>
                <a:spLocks noChangeArrowheads="1"/>
              </p:cNvSpPr>
              <p:nvPr/>
            </p:nvSpPr>
            <p:spPr bwMode="auto">
              <a:xfrm flipH="1">
                <a:off x="5047" y="4006"/>
                <a:ext cx="260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7" name="Rectangle 701"/>
              <p:cNvSpPr>
                <a:spLocks noChangeArrowheads="1"/>
              </p:cNvSpPr>
              <p:nvPr/>
            </p:nvSpPr>
            <p:spPr bwMode="auto">
              <a:xfrm flipH="1">
                <a:off x="5047" y="4006"/>
                <a:ext cx="26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8" name="Rectangle 702"/>
              <p:cNvSpPr>
                <a:spLocks noChangeArrowheads="1"/>
              </p:cNvSpPr>
              <p:nvPr/>
            </p:nvSpPr>
            <p:spPr bwMode="auto">
              <a:xfrm flipH="1">
                <a:off x="5048" y="4006"/>
                <a:ext cx="25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9" name="Rectangle 703"/>
              <p:cNvSpPr>
                <a:spLocks noChangeArrowheads="1"/>
              </p:cNvSpPr>
              <p:nvPr/>
            </p:nvSpPr>
            <p:spPr bwMode="auto">
              <a:xfrm flipH="1">
                <a:off x="5049" y="4006"/>
                <a:ext cx="25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0" name="Rectangle 704"/>
              <p:cNvSpPr>
                <a:spLocks noChangeArrowheads="1"/>
              </p:cNvSpPr>
              <p:nvPr/>
            </p:nvSpPr>
            <p:spPr bwMode="auto">
              <a:xfrm flipH="1">
                <a:off x="5050" y="4006"/>
                <a:ext cx="25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1" name="Rectangle 705"/>
              <p:cNvSpPr>
                <a:spLocks noChangeArrowheads="1"/>
              </p:cNvSpPr>
              <p:nvPr/>
            </p:nvSpPr>
            <p:spPr bwMode="auto">
              <a:xfrm flipH="1">
                <a:off x="5052" y="4007"/>
                <a:ext cx="25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2" name="Rectangle 706"/>
              <p:cNvSpPr>
                <a:spLocks noChangeArrowheads="1"/>
              </p:cNvSpPr>
              <p:nvPr/>
            </p:nvSpPr>
            <p:spPr bwMode="auto">
              <a:xfrm flipH="1">
                <a:off x="5052" y="4007"/>
                <a:ext cx="25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3" name="Rectangle 707"/>
              <p:cNvSpPr>
                <a:spLocks noChangeArrowheads="1"/>
              </p:cNvSpPr>
              <p:nvPr/>
            </p:nvSpPr>
            <p:spPr bwMode="auto">
              <a:xfrm flipH="1">
                <a:off x="5054" y="4007"/>
                <a:ext cx="25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4" name="Rectangle 708"/>
              <p:cNvSpPr>
                <a:spLocks noChangeArrowheads="1"/>
              </p:cNvSpPr>
              <p:nvPr/>
            </p:nvSpPr>
            <p:spPr bwMode="auto">
              <a:xfrm flipH="1">
                <a:off x="5055" y="4007"/>
                <a:ext cx="25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5" name="Rectangle 709"/>
              <p:cNvSpPr>
                <a:spLocks noChangeArrowheads="1"/>
              </p:cNvSpPr>
              <p:nvPr/>
            </p:nvSpPr>
            <p:spPr bwMode="auto">
              <a:xfrm flipH="1">
                <a:off x="5056" y="4007"/>
                <a:ext cx="25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6" name="Rectangle 710"/>
              <p:cNvSpPr>
                <a:spLocks noChangeArrowheads="1"/>
              </p:cNvSpPr>
              <p:nvPr/>
            </p:nvSpPr>
            <p:spPr bwMode="auto">
              <a:xfrm flipH="1">
                <a:off x="5057" y="4008"/>
                <a:ext cx="25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7" name="Rectangle 711"/>
              <p:cNvSpPr>
                <a:spLocks noChangeArrowheads="1"/>
              </p:cNvSpPr>
              <p:nvPr/>
            </p:nvSpPr>
            <p:spPr bwMode="auto">
              <a:xfrm flipH="1">
                <a:off x="5058" y="4008"/>
                <a:ext cx="24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8" name="Rectangle 712"/>
              <p:cNvSpPr>
                <a:spLocks noChangeArrowheads="1"/>
              </p:cNvSpPr>
              <p:nvPr/>
            </p:nvSpPr>
            <p:spPr bwMode="auto">
              <a:xfrm flipH="1">
                <a:off x="5059" y="4008"/>
                <a:ext cx="24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9" name="Rectangle 715"/>
              <p:cNvSpPr>
                <a:spLocks noChangeArrowheads="1"/>
              </p:cNvSpPr>
              <p:nvPr/>
            </p:nvSpPr>
            <p:spPr bwMode="auto">
              <a:xfrm flipH="1">
                <a:off x="5062" y="4009"/>
                <a:ext cx="244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0" name="Rectangle 716"/>
              <p:cNvSpPr>
                <a:spLocks noChangeArrowheads="1"/>
              </p:cNvSpPr>
              <p:nvPr/>
            </p:nvSpPr>
            <p:spPr bwMode="auto">
              <a:xfrm flipH="1">
                <a:off x="5063" y="4009"/>
                <a:ext cx="242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1" name="Rectangle 717"/>
              <p:cNvSpPr>
                <a:spLocks noChangeArrowheads="1"/>
              </p:cNvSpPr>
              <p:nvPr/>
            </p:nvSpPr>
            <p:spPr bwMode="auto">
              <a:xfrm flipH="1">
                <a:off x="5064" y="4009"/>
                <a:ext cx="24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2" name="Rectangle 718"/>
              <p:cNvSpPr>
                <a:spLocks noChangeArrowheads="1"/>
              </p:cNvSpPr>
              <p:nvPr/>
            </p:nvSpPr>
            <p:spPr bwMode="auto">
              <a:xfrm flipH="1">
                <a:off x="5065" y="4009"/>
                <a:ext cx="23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3" name="Rectangle 719"/>
              <p:cNvSpPr>
                <a:spLocks noChangeArrowheads="1"/>
              </p:cNvSpPr>
              <p:nvPr/>
            </p:nvSpPr>
            <p:spPr bwMode="auto">
              <a:xfrm flipH="1">
                <a:off x="5066" y="4010"/>
                <a:ext cx="238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4" name="Rectangle 720"/>
              <p:cNvSpPr>
                <a:spLocks noChangeArrowheads="1"/>
              </p:cNvSpPr>
              <p:nvPr/>
            </p:nvSpPr>
            <p:spPr bwMode="auto">
              <a:xfrm flipH="1">
                <a:off x="5067" y="4010"/>
                <a:ext cx="236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5" name="Rectangle 721"/>
              <p:cNvSpPr>
                <a:spLocks noChangeArrowheads="1"/>
              </p:cNvSpPr>
              <p:nvPr/>
            </p:nvSpPr>
            <p:spPr bwMode="auto">
              <a:xfrm flipH="1">
                <a:off x="5068" y="4010"/>
                <a:ext cx="235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6" name="Rectangle 722"/>
              <p:cNvSpPr>
                <a:spLocks noChangeArrowheads="1"/>
              </p:cNvSpPr>
              <p:nvPr/>
            </p:nvSpPr>
            <p:spPr bwMode="auto">
              <a:xfrm flipH="1">
                <a:off x="5070" y="4010"/>
                <a:ext cx="232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7" name="Rectangle 723"/>
              <p:cNvSpPr>
                <a:spLocks noChangeArrowheads="1"/>
              </p:cNvSpPr>
              <p:nvPr/>
            </p:nvSpPr>
            <p:spPr bwMode="auto">
              <a:xfrm flipH="1">
                <a:off x="5071" y="4010"/>
                <a:ext cx="231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8" name="Rectangle 724"/>
              <p:cNvSpPr>
                <a:spLocks noChangeArrowheads="1"/>
              </p:cNvSpPr>
              <p:nvPr/>
            </p:nvSpPr>
            <p:spPr bwMode="auto">
              <a:xfrm flipH="1">
                <a:off x="5072" y="4010"/>
                <a:ext cx="22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9" name="Rectangle 725"/>
              <p:cNvSpPr>
                <a:spLocks noChangeArrowheads="1"/>
              </p:cNvSpPr>
              <p:nvPr/>
            </p:nvSpPr>
            <p:spPr bwMode="auto">
              <a:xfrm flipH="1">
                <a:off x="5073" y="4010"/>
                <a:ext cx="22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0" name="Rectangle 726"/>
              <p:cNvSpPr>
                <a:spLocks noChangeArrowheads="1"/>
              </p:cNvSpPr>
              <p:nvPr/>
            </p:nvSpPr>
            <p:spPr bwMode="auto">
              <a:xfrm flipH="1">
                <a:off x="5074" y="4010"/>
                <a:ext cx="22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1" name="Rectangle 727"/>
              <p:cNvSpPr>
                <a:spLocks noChangeArrowheads="1"/>
              </p:cNvSpPr>
              <p:nvPr/>
            </p:nvSpPr>
            <p:spPr bwMode="auto">
              <a:xfrm flipH="1">
                <a:off x="5075" y="4010"/>
                <a:ext cx="225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2" name="Rectangle 728"/>
              <p:cNvSpPr>
                <a:spLocks noChangeArrowheads="1"/>
              </p:cNvSpPr>
              <p:nvPr/>
            </p:nvSpPr>
            <p:spPr bwMode="auto">
              <a:xfrm flipH="1">
                <a:off x="5076" y="4010"/>
                <a:ext cx="22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3" name="Rectangle 729"/>
              <p:cNvSpPr>
                <a:spLocks noChangeArrowheads="1"/>
              </p:cNvSpPr>
              <p:nvPr/>
            </p:nvSpPr>
            <p:spPr bwMode="auto">
              <a:xfrm flipH="1">
                <a:off x="5077" y="4011"/>
                <a:ext cx="222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4" name="Rectangle 730"/>
              <p:cNvSpPr>
                <a:spLocks noChangeArrowheads="1"/>
              </p:cNvSpPr>
              <p:nvPr/>
            </p:nvSpPr>
            <p:spPr bwMode="auto">
              <a:xfrm flipH="1">
                <a:off x="5078" y="4011"/>
                <a:ext cx="22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5" name="Rectangle 731"/>
              <p:cNvSpPr>
                <a:spLocks noChangeArrowheads="1"/>
              </p:cNvSpPr>
              <p:nvPr/>
            </p:nvSpPr>
            <p:spPr bwMode="auto">
              <a:xfrm flipH="1">
                <a:off x="5079" y="4011"/>
                <a:ext cx="21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6" name="Rectangle 732"/>
              <p:cNvSpPr>
                <a:spLocks noChangeArrowheads="1"/>
              </p:cNvSpPr>
              <p:nvPr/>
            </p:nvSpPr>
            <p:spPr bwMode="auto">
              <a:xfrm flipH="1">
                <a:off x="5080" y="4011"/>
                <a:ext cx="217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7" name="Rectangle 733"/>
              <p:cNvSpPr>
                <a:spLocks noChangeArrowheads="1"/>
              </p:cNvSpPr>
              <p:nvPr/>
            </p:nvSpPr>
            <p:spPr bwMode="auto">
              <a:xfrm flipH="1">
                <a:off x="5082" y="4012"/>
                <a:ext cx="215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8" name="Rectangle 734"/>
              <p:cNvSpPr>
                <a:spLocks noChangeArrowheads="1"/>
              </p:cNvSpPr>
              <p:nvPr/>
            </p:nvSpPr>
            <p:spPr bwMode="auto">
              <a:xfrm flipH="1">
                <a:off x="5083" y="4012"/>
                <a:ext cx="21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9" name="Rectangle 735"/>
              <p:cNvSpPr>
                <a:spLocks noChangeArrowheads="1"/>
              </p:cNvSpPr>
              <p:nvPr/>
            </p:nvSpPr>
            <p:spPr bwMode="auto">
              <a:xfrm flipH="1">
                <a:off x="5085" y="4012"/>
                <a:ext cx="21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0" name="Rectangle 736"/>
              <p:cNvSpPr>
                <a:spLocks noChangeArrowheads="1"/>
              </p:cNvSpPr>
              <p:nvPr/>
            </p:nvSpPr>
            <p:spPr bwMode="auto">
              <a:xfrm flipH="1">
                <a:off x="5086" y="4012"/>
                <a:ext cx="20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1" name="Rectangle 737"/>
              <p:cNvSpPr>
                <a:spLocks noChangeArrowheads="1"/>
              </p:cNvSpPr>
              <p:nvPr/>
            </p:nvSpPr>
            <p:spPr bwMode="auto">
              <a:xfrm flipH="1">
                <a:off x="5087" y="4012"/>
                <a:ext cx="20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2" name="Rectangle 738"/>
              <p:cNvSpPr>
                <a:spLocks noChangeArrowheads="1"/>
              </p:cNvSpPr>
              <p:nvPr/>
            </p:nvSpPr>
            <p:spPr bwMode="auto">
              <a:xfrm flipH="1">
                <a:off x="5088" y="4013"/>
                <a:ext cx="20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3" name="Rectangle 739"/>
              <p:cNvSpPr>
                <a:spLocks noChangeArrowheads="1"/>
              </p:cNvSpPr>
              <p:nvPr/>
            </p:nvSpPr>
            <p:spPr bwMode="auto">
              <a:xfrm flipH="1">
                <a:off x="5089" y="4013"/>
                <a:ext cx="204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4" name="Rectangle 740"/>
              <p:cNvSpPr>
                <a:spLocks noChangeArrowheads="1"/>
              </p:cNvSpPr>
              <p:nvPr/>
            </p:nvSpPr>
            <p:spPr bwMode="auto">
              <a:xfrm flipH="1">
                <a:off x="5090" y="4013"/>
                <a:ext cx="20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5" name="Rectangle 741"/>
              <p:cNvSpPr>
                <a:spLocks noChangeArrowheads="1"/>
              </p:cNvSpPr>
              <p:nvPr/>
            </p:nvSpPr>
            <p:spPr bwMode="auto">
              <a:xfrm flipH="1">
                <a:off x="5092" y="4013"/>
                <a:ext cx="20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6" name="Rectangle 742"/>
              <p:cNvSpPr>
                <a:spLocks noChangeArrowheads="1"/>
              </p:cNvSpPr>
              <p:nvPr/>
            </p:nvSpPr>
            <p:spPr bwMode="auto">
              <a:xfrm flipH="1">
                <a:off x="5092" y="4013"/>
                <a:ext cx="20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7" name="Rectangle 743"/>
              <p:cNvSpPr>
                <a:spLocks noChangeArrowheads="1"/>
              </p:cNvSpPr>
              <p:nvPr/>
            </p:nvSpPr>
            <p:spPr bwMode="auto">
              <a:xfrm flipH="1">
                <a:off x="5094" y="4014"/>
                <a:ext cx="197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8" name="Rectangle 744"/>
              <p:cNvSpPr>
                <a:spLocks noChangeArrowheads="1"/>
              </p:cNvSpPr>
              <p:nvPr/>
            </p:nvSpPr>
            <p:spPr bwMode="auto">
              <a:xfrm flipH="1">
                <a:off x="5095" y="4014"/>
                <a:ext cx="19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9" name="Rectangle 745"/>
              <p:cNvSpPr>
                <a:spLocks noChangeArrowheads="1"/>
              </p:cNvSpPr>
              <p:nvPr/>
            </p:nvSpPr>
            <p:spPr bwMode="auto">
              <a:xfrm flipH="1">
                <a:off x="5096" y="4014"/>
                <a:ext cx="19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0" name="Rectangle 746"/>
              <p:cNvSpPr>
                <a:spLocks noChangeArrowheads="1"/>
              </p:cNvSpPr>
              <p:nvPr/>
            </p:nvSpPr>
            <p:spPr bwMode="auto">
              <a:xfrm flipH="1">
                <a:off x="5097" y="4014"/>
                <a:ext cx="19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1" name="Rectangle 747"/>
              <p:cNvSpPr>
                <a:spLocks noChangeArrowheads="1"/>
              </p:cNvSpPr>
              <p:nvPr/>
            </p:nvSpPr>
            <p:spPr bwMode="auto">
              <a:xfrm flipH="1">
                <a:off x="5099" y="4014"/>
                <a:ext cx="18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2" name="Rectangle 748"/>
              <p:cNvSpPr>
                <a:spLocks noChangeArrowheads="1"/>
              </p:cNvSpPr>
              <p:nvPr/>
            </p:nvSpPr>
            <p:spPr bwMode="auto">
              <a:xfrm flipH="1">
                <a:off x="5100" y="4015"/>
                <a:ext cx="187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3" name="Rectangle 749"/>
              <p:cNvSpPr>
                <a:spLocks noChangeArrowheads="1"/>
              </p:cNvSpPr>
              <p:nvPr/>
            </p:nvSpPr>
            <p:spPr bwMode="auto">
              <a:xfrm flipH="1">
                <a:off x="5102" y="4015"/>
                <a:ext cx="185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4" name="Rectangle 750"/>
              <p:cNvSpPr>
                <a:spLocks noChangeArrowheads="1"/>
              </p:cNvSpPr>
              <p:nvPr/>
            </p:nvSpPr>
            <p:spPr bwMode="auto">
              <a:xfrm flipH="1">
                <a:off x="5103" y="4015"/>
                <a:ext cx="183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5" name="Rectangle 751"/>
              <p:cNvSpPr>
                <a:spLocks noChangeArrowheads="1"/>
              </p:cNvSpPr>
              <p:nvPr/>
            </p:nvSpPr>
            <p:spPr bwMode="auto">
              <a:xfrm flipH="1">
                <a:off x="5104" y="4015"/>
                <a:ext cx="182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6" name="Rectangle 757"/>
              <p:cNvSpPr>
                <a:spLocks noChangeArrowheads="1"/>
              </p:cNvSpPr>
              <p:nvPr/>
            </p:nvSpPr>
            <p:spPr bwMode="auto">
              <a:xfrm flipH="1">
                <a:off x="5113" y="4016"/>
                <a:ext cx="168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7" name="Rectangle 758"/>
              <p:cNvSpPr>
                <a:spLocks noChangeArrowheads="1"/>
              </p:cNvSpPr>
              <p:nvPr/>
            </p:nvSpPr>
            <p:spPr bwMode="auto">
              <a:xfrm flipH="1">
                <a:off x="5114" y="4016"/>
                <a:ext cx="16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8" name="Rectangle 759"/>
              <p:cNvSpPr>
                <a:spLocks noChangeArrowheads="1"/>
              </p:cNvSpPr>
              <p:nvPr/>
            </p:nvSpPr>
            <p:spPr bwMode="auto">
              <a:xfrm flipH="1">
                <a:off x="5117" y="4016"/>
                <a:ext cx="16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9" name="Rectangle 760"/>
              <p:cNvSpPr>
                <a:spLocks noChangeArrowheads="1"/>
              </p:cNvSpPr>
              <p:nvPr/>
            </p:nvSpPr>
            <p:spPr bwMode="auto">
              <a:xfrm flipH="1">
                <a:off x="5118" y="4016"/>
                <a:ext cx="16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0" name="Rectangle 761"/>
              <p:cNvSpPr>
                <a:spLocks noChangeArrowheads="1"/>
              </p:cNvSpPr>
              <p:nvPr/>
            </p:nvSpPr>
            <p:spPr bwMode="auto">
              <a:xfrm flipH="1">
                <a:off x="5119" y="4016"/>
                <a:ext cx="159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1" name="Rectangle 762"/>
              <p:cNvSpPr>
                <a:spLocks noChangeArrowheads="1"/>
              </p:cNvSpPr>
              <p:nvPr/>
            </p:nvSpPr>
            <p:spPr bwMode="auto">
              <a:xfrm flipH="1">
                <a:off x="5121" y="4017"/>
                <a:ext cx="15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2" name="Rectangle 763"/>
              <p:cNvSpPr>
                <a:spLocks noChangeArrowheads="1"/>
              </p:cNvSpPr>
              <p:nvPr/>
            </p:nvSpPr>
            <p:spPr bwMode="auto">
              <a:xfrm flipH="1">
                <a:off x="5122" y="4017"/>
                <a:ext cx="15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3" name="Rectangle 764"/>
              <p:cNvSpPr>
                <a:spLocks noChangeArrowheads="1"/>
              </p:cNvSpPr>
              <p:nvPr/>
            </p:nvSpPr>
            <p:spPr bwMode="auto">
              <a:xfrm flipH="1">
                <a:off x="5124" y="4017"/>
                <a:ext cx="15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4" name="Rectangle 765"/>
              <p:cNvSpPr>
                <a:spLocks noChangeArrowheads="1"/>
              </p:cNvSpPr>
              <p:nvPr/>
            </p:nvSpPr>
            <p:spPr bwMode="auto">
              <a:xfrm flipH="1">
                <a:off x="5126" y="4017"/>
                <a:ext cx="149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5" name="Rectangle 766"/>
              <p:cNvSpPr>
                <a:spLocks noChangeArrowheads="1"/>
              </p:cNvSpPr>
              <p:nvPr/>
            </p:nvSpPr>
            <p:spPr bwMode="auto">
              <a:xfrm flipH="1">
                <a:off x="5127" y="4018"/>
                <a:ext cx="14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6" name="Rectangle 767"/>
              <p:cNvSpPr>
                <a:spLocks noChangeArrowheads="1"/>
              </p:cNvSpPr>
              <p:nvPr/>
            </p:nvSpPr>
            <p:spPr bwMode="auto">
              <a:xfrm flipH="1">
                <a:off x="5128" y="4018"/>
                <a:ext cx="14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7" name="Rectangle 768"/>
              <p:cNvSpPr>
                <a:spLocks noChangeArrowheads="1"/>
              </p:cNvSpPr>
              <p:nvPr/>
            </p:nvSpPr>
            <p:spPr bwMode="auto">
              <a:xfrm flipH="1">
                <a:off x="5130" y="4018"/>
                <a:ext cx="142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8" name="Rectangle 769"/>
              <p:cNvSpPr>
                <a:spLocks noChangeArrowheads="1"/>
              </p:cNvSpPr>
              <p:nvPr/>
            </p:nvSpPr>
            <p:spPr bwMode="auto">
              <a:xfrm flipH="1">
                <a:off x="5131" y="4018"/>
                <a:ext cx="14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9" name="Rectangle 770"/>
              <p:cNvSpPr>
                <a:spLocks noChangeArrowheads="1"/>
              </p:cNvSpPr>
              <p:nvPr/>
            </p:nvSpPr>
            <p:spPr bwMode="auto">
              <a:xfrm flipH="1">
                <a:off x="5133" y="4018"/>
                <a:ext cx="13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0" name="Rectangle 771"/>
              <p:cNvSpPr>
                <a:spLocks noChangeArrowheads="1"/>
              </p:cNvSpPr>
              <p:nvPr/>
            </p:nvSpPr>
            <p:spPr bwMode="auto">
              <a:xfrm flipH="1">
                <a:off x="5136" y="4019"/>
                <a:ext cx="13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1" name="Rectangle 772"/>
              <p:cNvSpPr>
                <a:spLocks noChangeArrowheads="1"/>
              </p:cNvSpPr>
              <p:nvPr/>
            </p:nvSpPr>
            <p:spPr bwMode="auto">
              <a:xfrm flipH="1">
                <a:off x="5137" y="4019"/>
                <a:ext cx="13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2" name="Rectangle 773"/>
              <p:cNvSpPr>
                <a:spLocks noChangeArrowheads="1"/>
              </p:cNvSpPr>
              <p:nvPr/>
            </p:nvSpPr>
            <p:spPr bwMode="auto">
              <a:xfrm flipH="1">
                <a:off x="5139" y="4019"/>
                <a:ext cx="12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3" name="Rectangle 774"/>
              <p:cNvSpPr>
                <a:spLocks noChangeArrowheads="1"/>
              </p:cNvSpPr>
              <p:nvPr/>
            </p:nvSpPr>
            <p:spPr bwMode="auto">
              <a:xfrm flipH="1">
                <a:off x="5141" y="4019"/>
                <a:ext cx="12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4" name="Rectangle 775"/>
              <p:cNvSpPr>
                <a:spLocks noChangeArrowheads="1"/>
              </p:cNvSpPr>
              <p:nvPr/>
            </p:nvSpPr>
            <p:spPr bwMode="auto">
              <a:xfrm flipH="1">
                <a:off x="5142" y="4019"/>
                <a:ext cx="122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5" name="Rectangle 776"/>
              <p:cNvSpPr>
                <a:spLocks noChangeArrowheads="1"/>
              </p:cNvSpPr>
              <p:nvPr/>
            </p:nvSpPr>
            <p:spPr bwMode="auto">
              <a:xfrm flipH="1">
                <a:off x="5146" y="4020"/>
                <a:ext cx="117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6" name="Rectangle 777"/>
              <p:cNvSpPr>
                <a:spLocks noChangeArrowheads="1"/>
              </p:cNvSpPr>
              <p:nvPr/>
            </p:nvSpPr>
            <p:spPr bwMode="auto">
              <a:xfrm flipH="1">
                <a:off x="5147" y="4020"/>
                <a:ext cx="115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7" name="Rectangle 778"/>
              <p:cNvSpPr>
                <a:spLocks noChangeArrowheads="1"/>
              </p:cNvSpPr>
              <p:nvPr/>
            </p:nvSpPr>
            <p:spPr bwMode="auto">
              <a:xfrm flipH="1">
                <a:off x="5150" y="4020"/>
                <a:ext cx="111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8" name="Rectangle 779"/>
              <p:cNvSpPr>
                <a:spLocks noChangeArrowheads="1"/>
              </p:cNvSpPr>
              <p:nvPr/>
            </p:nvSpPr>
            <p:spPr bwMode="auto">
              <a:xfrm flipH="1">
                <a:off x="5153" y="4020"/>
                <a:ext cx="106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9" name="Rectangle 780"/>
              <p:cNvSpPr>
                <a:spLocks noChangeArrowheads="1"/>
              </p:cNvSpPr>
              <p:nvPr/>
            </p:nvSpPr>
            <p:spPr bwMode="auto">
              <a:xfrm flipH="1">
                <a:off x="5157" y="4020"/>
                <a:ext cx="10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0" name="Rectangle 781"/>
              <p:cNvSpPr>
                <a:spLocks noChangeArrowheads="1"/>
              </p:cNvSpPr>
              <p:nvPr/>
            </p:nvSpPr>
            <p:spPr bwMode="auto">
              <a:xfrm flipH="1">
                <a:off x="5160" y="4020"/>
                <a:ext cx="9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1" name="Rectangle 782"/>
              <p:cNvSpPr>
                <a:spLocks noChangeArrowheads="1"/>
              </p:cNvSpPr>
              <p:nvPr/>
            </p:nvSpPr>
            <p:spPr bwMode="auto">
              <a:xfrm flipH="1">
                <a:off x="5163" y="4020"/>
                <a:ext cx="9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2" name="Rectangle 783"/>
              <p:cNvSpPr>
                <a:spLocks noChangeArrowheads="1"/>
              </p:cNvSpPr>
              <p:nvPr/>
            </p:nvSpPr>
            <p:spPr bwMode="auto">
              <a:xfrm flipH="1">
                <a:off x="5166" y="4020"/>
                <a:ext cx="85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3" name="Rectangle 784"/>
              <p:cNvSpPr>
                <a:spLocks noChangeArrowheads="1"/>
              </p:cNvSpPr>
              <p:nvPr/>
            </p:nvSpPr>
            <p:spPr bwMode="auto">
              <a:xfrm flipH="1">
                <a:off x="5169" y="4020"/>
                <a:ext cx="8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4" name="Rectangle 785"/>
              <p:cNvSpPr>
                <a:spLocks noChangeArrowheads="1"/>
              </p:cNvSpPr>
              <p:nvPr/>
            </p:nvSpPr>
            <p:spPr bwMode="auto">
              <a:xfrm flipH="1">
                <a:off x="5177" y="4021"/>
                <a:ext cx="7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5" name="Rectangle 786"/>
              <p:cNvSpPr>
                <a:spLocks noChangeArrowheads="1"/>
              </p:cNvSpPr>
              <p:nvPr/>
            </p:nvSpPr>
            <p:spPr bwMode="auto">
              <a:xfrm flipH="1">
                <a:off x="5183" y="4021"/>
                <a:ext cx="6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6" name="Rectangle 787"/>
              <p:cNvSpPr>
                <a:spLocks noChangeArrowheads="1"/>
              </p:cNvSpPr>
              <p:nvPr/>
            </p:nvSpPr>
            <p:spPr bwMode="auto">
              <a:xfrm flipH="1">
                <a:off x="5199" y="4021"/>
                <a:ext cx="4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7" name="Rectangle 789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1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8" name="Rectangle 790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2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9" name="Rectangle 791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0" name="Rectangle 792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1" name="Rectangle 793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6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2" name="Rectangle 794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3" name="Rectangle 795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9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4" name="Rectangle 796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1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5" name="Rectangle 797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1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6" name="Rectangle 798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3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7" name="Rectangle 799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4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8" name="Rectangle 800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6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9" name="Rectangle 801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9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0" name="Rectangle 802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1" name="Rectangle 803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3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2" name="Rectangle 804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3" name="Rectangle 805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5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4" name="Rectangle 806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2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5" name="Rectangle 807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2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6" name="Rectangle 808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7" name="Rectangle 809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2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8" name="Rectangle 810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9" name="Rectangle 811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6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0" name="Rectangle 812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1" name="Rectangle 813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9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2" name="Rectangle 814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41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3" name="Rectangle 815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4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4" name="Rectangle 816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5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5" name="Rectangle 817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6" name="Rectangle 818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7" name="Rectangle 820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3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8" name="Rectangle 821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9" name="Rectangle 822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60" name="Rectangle 823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61" name="Rectangle 824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6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sp>
          <p:nvSpPr>
            <p:cNvPr id="370" name="Freeform 825"/>
            <p:cNvSpPr>
              <a:spLocks/>
            </p:cNvSpPr>
            <p:nvPr/>
          </p:nvSpPr>
          <p:spPr bwMode="auto">
            <a:xfrm flipH="1">
              <a:off x="8883" y="1856"/>
              <a:ext cx="75" cy="83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1" name="Freeform 826"/>
            <p:cNvSpPr>
              <a:spLocks/>
            </p:cNvSpPr>
            <p:nvPr/>
          </p:nvSpPr>
          <p:spPr bwMode="auto">
            <a:xfrm flipH="1">
              <a:off x="8922" y="1867"/>
              <a:ext cx="9" cy="55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2" name="Freeform 827"/>
            <p:cNvSpPr>
              <a:spLocks/>
            </p:cNvSpPr>
            <p:nvPr/>
          </p:nvSpPr>
          <p:spPr bwMode="auto">
            <a:xfrm flipH="1">
              <a:off x="8894" y="1794"/>
              <a:ext cx="51" cy="88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3" name="Freeform 828"/>
            <p:cNvSpPr>
              <a:spLocks/>
            </p:cNvSpPr>
            <p:nvPr/>
          </p:nvSpPr>
          <p:spPr bwMode="auto">
            <a:xfrm flipH="1">
              <a:off x="8900" y="1781"/>
              <a:ext cx="48" cy="38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4" name="Freeform 829"/>
            <p:cNvSpPr>
              <a:spLocks/>
            </p:cNvSpPr>
            <p:nvPr/>
          </p:nvSpPr>
          <p:spPr bwMode="auto">
            <a:xfrm flipH="1">
              <a:off x="8898" y="1780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5" name="Freeform 830"/>
            <p:cNvSpPr>
              <a:spLocks/>
            </p:cNvSpPr>
            <p:nvPr/>
          </p:nvSpPr>
          <p:spPr bwMode="auto">
            <a:xfrm flipH="1">
              <a:off x="8924" y="1782"/>
              <a:ext cx="26" cy="28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6" name="Freeform 831"/>
            <p:cNvSpPr>
              <a:spLocks/>
            </p:cNvSpPr>
            <p:nvPr/>
          </p:nvSpPr>
          <p:spPr bwMode="auto">
            <a:xfrm flipH="1">
              <a:off x="8914" y="1794"/>
              <a:ext cx="27" cy="11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7" name="Freeform 832"/>
            <p:cNvSpPr>
              <a:spLocks/>
            </p:cNvSpPr>
            <p:nvPr/>
          </p:nvSpPr>
          <p:spPr bwMode="auto">
            <a:xfrm flipH="1">
              <a:off x="8903" y="1798"/>
              <a:ext cx="11" cy="21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8" name="Freeform 833"/>
            <p:cNvSpPr>
              <a:spLocks/>
            </p:cNvSpPr>
            <p:nvPr/>
          </p:nvSpPr>
          <p:spPr bwMode="auto">
            <a:xfrm flipH="1">
              <a:off x="8918" y="1808"/>
              <a:ext cx="9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9" name="Freeform 834"/>
            <p:cNvSpPr>
              <a:spLocks/>
            </p:cNvSpPr>
            <p:nvPr/>
          </p:nvSpPr>
          <p:spPr bwMode="auto">
            <a:xfrm flipH="1">
              <a:off x="8922" y="1810"/>
              <a:ext cx="12" cy="27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0" name="Freeform 835"/>
            <p:cNvSpPr>
              <a:spLocks/>
            </p:cNvSpPr>
            <p:nvPr/>
          </p:nvSpPr>
          <p:spPr bwMode="auto">
            <a:xfrm flipH="1">
              <a:off x="8936" y="1811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1" name="Freeform 836"/>
            <p:cNvSpPr>
              <a:spLocks/>
            </p:cNvSpPr>
            <p:nvPr/>
          </p:nvSpPr>
          <p:spPr bwMode="auto">
            <a:xfrm flipH="1">
              <a:off x="8920" y="1815"/>
              <a:ext cx="6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2" name="Freeform 837"/>
            <p:cNvSpPr>
              <a:spLocks/>
            </p:cNvSpPr>
            <p:nvPr/>
          </p:nvSpPr>
          <p:spPr bwMode="auto">
            <a:xfrm flipH="1">
              <a:off x="8934" y="1818"/>
              <a:ext cx="5" cy="5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3" name="Freeform 838"/>
            <p:cNvSpPr>
              <a:spLocks/>
            </p:cNvSpPr>
            <p:nvPr/>
          </p:nvSpPr>
          <p:spPr bwMode="auto">
            <a:xfrm flipH="1">
              <a:off x="8937" y="1839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4" name="Freeform 839"/>
            <p:cNvSpPr>
              <a:spLocks/>
            </p:cNvSpPr>
            <p:nvPr/>
          </p:nvSpPr>
          <p:spPr bwMode="auto">
            <a:xfrm flipH="1">
              <a:off x="8920" y="1840"/>
              <a:ext cx="7" cy="6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5" name="Freeform 840"/>
            <p:cNvSpPr>
              <a:spLocks/>
            </p:cNvSpPr>
            <p:nvPr/>
          </p:nvSpPr>
          <p:spPr bwMode="auto">
            <a:xfrm flipH="1">
              <a:off x="8893" y="1845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6" name="Freeform 841"/>
            <p:cNvSpPr>
              <a:spLocks/>
            </p:cNvSpPr>
            <p:nvPr/>
          </p:nvSpPr>
          <p:spPr bwMode="auto">
            <a:xfrm flipH="1">
              <a:off x="8893" y="1852"/>
              <a:ext cx="6" cy="24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7" name="Freeform 842"/>
            <p:cNvSpPr>
              <a:spLocks/>
            </p:cNvSpPr>
            <p:nvPr/>
          </p:nvSpPr>
          <p:spPr bwMode="auto">
            <a:xfrm flipH="1">
              <a:off x="8882" y="1860"/>
              <a:ext cx="10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8" name="Freeform 843"/>
            <p:cNvSpPr>
              <a:spLocks/>
            </p:cNvSpPr>
            <p:nvPr/>
          </p:nvSpPr>
          <p:spPr bwMode="auto">
            <a:xfrm flipH="1">
              <a:off x="8937" y="1866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9" name="Freeform 844"/>
            <p:cNvSpPr>
              <a:spLocks/>
            </p:cNvSpPr>
            <p:nvPr/>
          </p:nvSpPr>
          <p:spPr bwMode="auto">
            <a:xfrm flipH="1">
              <a:off x="8937" y="1876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0" name="Freeform 845"/>
            <p:cNvSpPr>
              <a:spLocks/>
            </p:cNvSpPr>
            <p:nvPr/>
          </p:nvSpPr>
          <p:spPr bwMode="auto">
            <a:xfrm flipH="1">
              <a:off x="8896" y="1877"/>
              <a:ext cx="12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1" name="Freeform 846"/>
            <p:cNvSpPr>
              <a:spLocks/>
            </p:cNvSpPr>
            <p:nvPr/>
          </p:nvSpPr>
          <p:spPr bwMode="auto">
            <a:xfrm flipH="1">
              <a:off x="8888" y="1884"/>
              <a:ext cx="19" cy="34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2" name="Freeform 847"/>
            <p:cNvSpPr>
              <a:spLocks/>
            </p:cNvSpPr>
            <p:nvPr/>
          </p:nvSpPr>
          <p:spPr bwMode="auto">
            <a:xfrm flipH="1">
              <a:off x="8915" y="1886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3" name="Freeform 848"/>
            <p:cNvSpPr>
              <a:spLocks/>
            </p:cNvSpPr>
            <p:nvPr/>
          </p:nvSpPr>
          <p:spPr bwMode="auto">
            <a:xfrm flipH="1">
              <a:off x="8917" y="1890"/>
              <a:ext cx="2" cy="2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4" name="Freeform 849"/>
            <p:cNvSpPr>
              <a:spLocks/>
            </p:cNvSpPr>
            <p:nvPr/>
          </p:nvSpPr>
          <p:spPr bwMode="auto">
            <a:xfrm flipH="1">
              <a:off x="8892" y="1898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5" name="Freeform 850"/>
            <p:cNvSpPr>
              <a:spLocks/>
            </p:cNvSpPr>
            <p:nvPr/>
          </p:nvSpPr>
          <p:spPr bwMode="auto">
            <a:xfrm flipH="1">
              <a:off x="8917" y="1897"/>
              <a:ext cx="2" cy="3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6" name="Freeform 851"/>
            <p:cNvSpPr>
              <a:spLocks/>
            </p:cNvSpPr>
            <p:nvPr/>
          </p:nvSpPr>
          <p:spPr bwMode="auto">
            <a:xfrm flipH="1">
              <a:off x="8917" y="1905"/>
              <a:ext cx="2" cy="2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7" name="Freeform 852"/>
            <p:cNvSpPr>
              <a:spLocks/>
            </p:cNvSpPr>
            <p:nvPr/>
          </p:nvSpPr>
          <p:spPr bwMode="auto">
            <a:xfrm flipH="1">
              <a:off x="8918" y="1908"/>
              <a:ext cx="2" cy="2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8" name="Freeform 853"/>
            <p:cNvSpPr>
              <a:spLocks/>
            </p:cNvSpPr>
            <p:nvPr/>
          </p:nvSpPr>
          <p:spPr bwMode="auto">
            <a:xfrm flipH="1">
              <a:off x="8917" y="1911"/>
              <a:ext cx="2" cy="2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9" name="Freeform 854"/>
            <p:cNvSpPr>
              <a:spLocks/>
            </p:cNvSpPr>
            <p:nvPr/>
          </p:nvSpPr>
          <p:spPr bwMode="auto">
            <a:xfrm flipH="1">
              <a:off x="8925" y="1868"/>
              <a:ext cx="8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0" name="Freeform 855"/>
            <p:cNvSpPr>
              <a:spLocks/>
            </p:cNvSpPr>
            <p:nvPr/>
          </p:nvSpPr>
          <p:spPr bwMode="auto">
            <a:xfrm flipH="1">
              <a:off x="8805" y="1875"/>
              <a:ext cx="75" cy="83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1" name="Freeform 856"/>
            <p:cNvSpPr>
              <a:spLocks/>
            </p:cNvSpPr>
            <p:nvPr/>
          </p:nvSpPr>
          <p:spPr bwMode="auto">
            <a:xfrm flipH="1">
              <a:off x="8844" y="1886"/>
              <a:ext cx="9" cy="55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2" name="Freeform 857"/>
            <p:cNvSpPr>
              <a:spLocks/>
            </p:cNvSpPr>
            <p:nvPr/>
          </p:nvSpPr>
          <p:spPr bwMode="auto">
            <a:xfrm flipH="1">
              <a:off x="8816" y="1813"/>
              <a:ext cx="51" cy="88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3" name="Freeform 858"/>
            <p:cNvSpPr>
              <a:spLocks/>
            </p:cNvSpPr>
            <p:nvPr/>
          </p:nvSpPr>
          <p:spPr bwMode="auto">
            <a:xfrm flipH="1">
              <a:off x="8822" y="1800"/>
              <a:ext cx="47" cy="38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4" name="Freeform 859"/>
            <p:cNvSpPr>
              <a:spLocks/>
            </p:cNvSpPr>
            <p:nvPr/>
          </p:nvSpPr>
          <p:spPr bwMode="auto">
            <a:xfrm flipH="1">
              <a:off x="8820" y="1799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5" name="Freeform 860"/>
            <p:cNvSpPr>
              <a:spLocks/>
            </p:cNvSpPr>
            <p:nvPr/>
          </p:nvSpPr>
          <p:spPr bwMode="auto">
            <a:xfrm flipH="1">
              <a:off x="8845" y="1801"/>
              <a:ext cx="26" cy="28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6" name="Freeform 861"/>
            <p:cNvSpPr>
              <a:spLocks/>
            </p:cNvSpPr>
            <p:nvPr/>
          </p:nvSpPr>
          <p:spPr bwMode="auto">
            <a:xfrm flipH="1">
              <a:off x="8836" y="1813"/>
              <a:ext cx="27" cy="11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7" name="Freeform 862"/>
            <p:cNvSpPr>
              <a:spLocks/>
            </p:cNvSpPr>
            <p:nvPr/>
          </p:nvSpPr>
          <p:spPr bwMode="auto">
            <a:xfrm flipH="1">
              <a:off x="8825" y="1817"/>
              <a:ext cx="11" cy="21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8" name="Freeform 863"/>
            <p:cNvSpPr>
              <a:spLocks/>
            </p:cNvSpPr>
            <p:nvPr/>
          </p:nvSpPr>
          <p:spPr bwMode="auto">
            <a:xfrm flipH="1">
              <a:off x="8840" y="1827"/>
              <a:ext cx="8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9" name="Freeform 864"/>
            <p:cNvSpPr>
              <a:spLocks/>
            </p:cNvSpPr>
            <p:nvPr/>
          </p:nvSpPr>
          <p:spPr bwMode="auto">
            <a:xfrm flipH="1">
              <a:off x="8844" y="1829"/>
              <a:ext cx="11" cy="27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0" name="Freeform 865"/>
            <p:cNvSpPr>
              <a:spLocks/>
            </p:cNvSpPr>
            <p:nvPr/>
          </p:nvSpPr>
          <p:spPr bwMode="auto">
            <a:xfrm flipH="1">
              <a:off x="8858" y="1830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1" name="Freeform 866"/>
            <p:cNvSpPr>
              <a:spLocks/>
            </p:cNvSpPr>
            <p:nvPr/>
          </p:nvSpPr>
          <p:spPr bwMode="auto">
            <a:xfrm flipH="1">
              <a:off x="8842" y="1834"/>
              <a:ext cx="5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2" name="Freeform 867"/>
            <p:cNvSpPr>
              <a:spLocks/>
            </p:cNvSpPr>
            <p:nvPr/>
          </p:nvSpPr>
          <p:spPr bwMode="auto">
            <a:xfrm flipH="1">
              <a:off x="8855" y="1837"/>
              <a:ext cx="5" cy="5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3" name="Freeform 868"/>
            <p:cNvSpPr>
              <a:spLocks/>
            </p:cNvSpPr>
            <p:nvPr/>
          </p:nvSpPr>
          <p:spPr bwMode="auto">
            <a:xfrm flipH="1">
              <a:off x="8859" y="1858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4" name="Freeform 869"/>
            <p:cNvSpPr>
              <a:spLocks/>
            </p:cNvSpPr>
            <p:nvPr/>
          </p:nvSpPr>
          <p:spPr bwMode="auto">
            <a:xfrm flipH="1">
              <a:off x="8842" y="1859"/>
              <a:ext cx="7" cy="6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5" name="Freeform 870"/>
            <p:cNvSpPr>
              <a:spLocks/>
            </p:cNvSpPr>
            <p:nvPr/>
          </p:nvSpPr>
          <p:spPr bwMode="auto">
            <a:xfrm flipH="1">
              <a:off x="8815" y="1864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6" name="Freeform 871"/>
            <p:cNvSpPr>
              <a:spLocks/>
            </p:cNvSpPr>
            <p:nvPr/>
          </p:nvSpPr>
          <p:spPr bwMode="auto">
            <a:xfrm flipH="1">
              <a:off x="8815" y="1871"/>
              <a:ext cx="6" cy="24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7" name="Freeform 872"/>
            <p:cNvSpPr>
              <a:spLocks/>
            </p:cNvSpPr>
            <p:nvPr/>
          </p:nvSpPr>
          <p:spPr bwMode="auto">
            <a:xfrm flipH="1">
              <a:off x="8803" y="1879"/>
              <a:ext cx="11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8" name="Freeform 873"/>
            <p:cNvSpPr>
              <a:spLocks/>
            </p:cNvSpPr>
            <p:nvPr/>
          </p:nvSpPr>
          <p:spPr bwMode="auto">
            <a:xfrm flipH="1">
              <a:off x="8859" y="1885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9" name="Freeform 874"/>
            <p:cNvSpPr>
              <a:spLocks/>
            </p:cNvSpPr>
            <p:nvPr/>
          </p:nvSpPr>
          <p:spPr bwMode="auto">
            <a:xfrm flipH="1">
              <a:off x="8859" y="1895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0" name="Freeform 875"/>
            <p:cNvSpPr>
              <a:spLocks/>
            </p:cNvSpPr>
            <p:nvPr/>
          </p:nvSpPr>
          <p:spPr bwMode="auto">
            <a:xfrm flipH="1">
              <a:off x="8817" y="1896"/>
              <a:ext cx="13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1" name="Freeform 876"/>
            <p:cNvSpPr>
              <a:spLocks/>
            </p:cNvSpPr>
            <p:nvPr/>
          </p:nvSpPr>
          <p:spPr bwMode="auto">
            <a:xfrm flipH="1">
              <a:off x="8810" y="1903"/>
              <a:ext cx="19" cy="34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2" name="Freeform 877"/>
            <p:cNvSpPr>
              <a:spLocks/>
            </p:cNvSpPr>
            <p:nvPr/>
          </p:nvSpPr>
          <p:spPr bwMode="auto">
            <a:xfrm flipH="1">
              <a:off x="8837" y="1905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3" name="Freeform 878"/>
            <p:cNvSpPr>
              <a:spLocks/>
            </p:cNvSpPr>
            <p:nvPr/>
          </p:nvSpPr>
          <p:spPr bwMode="auto">
            <a:xfrm flipH="1">
              <a:off x="8838" y="1909"/>
              <a:ext cx="3" cy="2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4" name="Freeform 879"/>
            <p:cNvSpPr>
              <a:spLocks/>
            </p:cNvSpPr>
            <p:nvPr/>
          </p:nvSpPr>
          <p:spPr bwMode="auto">
            <a:xfrm flipH="1">
              <a:off x="8814" y="1917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5" name="Freeform 880"/>
            <p:cNvSpPr>
              <a:spLocks/>
            </p:cNvSpPr>
            <p:nvPr/>
          </p:nvSpPr>
          <p:spPr bwMode="auto">
            <a:xfrm flipH="1">
              <a:off x="8838" y="1916"/>
              <a:ext cx="3" cy="3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6" name="Freeform 881"/>
            <p:cNvSpPr>
              <a:spLocks/>
            </p:cNvSpPr>
            <p:nvPr/>
          </p:nvSpPr>
          <p:spPr bwMode="auto">
            <a:xfrm flipH="1">
              <a:off x="8838" y="1924"/>
              <a:ext cx="3" cy="2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7" name="Freeform 882"/>
            <p:cNvSpPr>
              <a:spLocks/>
            </p:cNvSpPr>
            <p:nvPr/>
          </p:nvSpPr>
          <p:spPr bwMode="auto">
            <a:xfrm flipH="1">
              <a:off x="8840" y="1927"/>
              <a:ext cx="1" cy="2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8" name="Freeform 883"/>
            <p:cNvSpPr>
              <a:spLocks/>
            </p:cNvSpPr>
            <p:nvPr/>
          </p:nvSpPr>
          <p:spPr bwMode="auto">
            <a:xfrm flipH="1">
              <a:off x="8838" y="1930"/>
              <a:ext cx="3" cy="2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9" name="Freeform 884"/>
            <p:cNvSpPr>
              <a:spLocks/>
            </p:cNvSpPr>
            <p:nvPr/>
          </p:nvSpPr>
          <p:spPr bwMode="auto">
            <a:xfrm flipH="1">
              <a:off x="8846" y="1887"/>
              <a:ext cx="9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0" name="Freeform 885"/>
            <p:cNvSpPr>
              <a:spLocks/>
            </p:cNvSpPr>
            <p:nvPr/>
          </p:nvSpPr>
          <p:spPr bwMode="auto">
            <a:xfrm flipH="1">
              <a:off x="8742" y="1893"/>
              <a:ext cx="75" cy="84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1" name="Freeform 886"/>
            <p:cNvSpPr>
              <a:spLocks/>
            </p:cNvSpPr>
            <p:nvPr/>
          </p:nvSpPr>
          <p:spPr bwMode="auto">
            <a:xfrm flipH="1">
              <a:off x="8781" y="1904"/>
              <a:ext cx="9" cy="56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2" name="Freeform 887"/>
            <p:cNvSpPr>
              <a:spLocks/>
            </p:cNvSpPr>
            <p:nvPr/>
          </p:nvSpPr>
          <p:spPr bwMode="auto">
            <a:xfrm flipH="1">
              <a:off x="8753" y="1831"/>
              <a:ext cx="51" cy="89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3" name="Freeform 888"/>
            <p:cNvSpPr>
              <a:spLocks/>
            </p:cNvSpPr>
            <p:nvPr/>
          </p:nvSpPr>
          <p:spPr bwMode="auto">
            <a:xfrm flipH="1">
              <a:off x="8759" y="1818"/>
              <a:ext cx="48" cy="39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4" name="Freeform 889"/>
            <p:cNvSpPr>
              <a:spLocks/>
            </p:cNvSpPr>
            <p:nvPr/>
          </p:nvSpPr>
          <p:spPr bwMode="auto">
            <a:xfrm flipH="1">
              <a:off x="8757" y="1817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5" name="Freeform 890"/>
            <p:cNvSpPr>
              <a:spLocks/>
            </p:cNvSpPr>
            <p:nvPr/>
          </p:nvSpPr>
          <p:spPr bwMode="auto">
            <a:xfrm flipH="1">
              <a:off x="8783" y="1819"/>
              <a:ext cx="25" cy="29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6" name="Freeform 891"/>
            <p:cNvSpPr>
              <a:spLocks/>
            </p:cNvSpPr>
            <p:nvPr/>
          </p:nvSpPr>
          <p:spPr bwMode="auto">
            <a:xfrm flipH="1">
              <a:off x="8773" y="1832"/>
              <a:ext cx="27" cy="10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7" name="Freeform 892"/>
            <p:cNvSpPr>
              <a:spLocks/>
            </p:cNvSpPr>
            <p:nvPr/>
          </p:nvSpPr>
          <p:spPr bwMode="auto">
            <a:xfrm flipH="1">
              <a:off x="8762" y="1836"/>
              <a:ext cx="11" cy="20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8" name="Freeform 893"/>
            <p:cNvSpPr>
              <a:spLocks/>
            </p:cNvSpPr>
            <p:nvPr/>
          </p:nvSpPr>
          <p:spPr bwMode="auto">
            <a:xfrm flipH="1">
              <a:off x="8777" y="1845"/>
              <a:ext cx="8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9" name="Freeform 894"/>
            <p:cNvSpPr>
              <a:spLocks/>
            </p:cNvSpPr>
            <p:nvPr/>
          </p:nvSpPr>
          <p:spPr bwMode="auto">
            <a:xfrm flipH="1">
              <a:off x="8781" y="1848"/>
              <a:ext cx="11" cy="26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0" name="Freeform 895"/>
            <p:cNvSpPr>
              <a:spLocks/>
            </p:cNvSpPr>
            <p:nvPr/>
          </p:nvSpPr>
          <p:spPr bwMode="auto">
            <a:xfrm flipH="1">
              <a:off x="8795" y="1848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1" name="Freeform 896"/>
            <p:cNvSpPr>
              <a:spLocks/>
            </p:cNvSpPr>
            <p:nvPr/>
          </p:nvSpPr>
          <p:spPr bwMode="auto">
            <a:xfrm flipH="1">
              <a:off x="8779" y="1853"/>
              <a:ext cx="6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2" name="Freeform 897"/>
            <p:cNvSpPr>
              <a:spLocks/>
            </p:cNvSpPr>
            <p:nvPr/>
          </p:nvSpPr>
          <p:spPr bwMode="auto">
            <a:xfrm flipH="1">
              <a:off x="8792" y="1855"/>
              <a:ext cx="6" cy="6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3" name="Freeform 898"/>
            <p:cNvSpPr>
              <a:spLocks/>
            </p:cNvSpPr>
            <p:nvPr/>
          </p:nvSpPr>
          <p:spPr bwMode="auto">
            <a:xfrm flipH="1">
              <a:off x="8796" y="1876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4" name="Freeform 899"/>
            <p:cNvSpPr>
              <a:spLocks/>
            </p:cNvSpPr>
            <p:nvPr/>
          </p:nvSpPr>
          <p:spPr bwMode="auto">
            <a:xfrm flipH="1">
              <a:off x="8779" y="1878"/>
              <a:ext cx="7" cy="5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5" name="Freeform 900"/>
            <p:cNvSpPr>
              <a:spLocks/>
            </p:cNvSpPr>
            <p:nvPr/>
          </p:nvSpPr>
          <p:spPr bwMode="auto">
            <a:xfrm flipH="1">
              <a:off x="8752" y="1882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6" name="Freeform 901"/>
            <p:cNvSpPr>
              <a:spLocks/>
            </p:cNvSpPr>
            <p:nvPr/>
          </p:nvSpPr>
          <p:spPr bwMode="auto">
            <a:xfrm flipH="1">
              <a:off x="8752" y="1890"/>
              <a:ext cx="6" cy="23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7" name="Freeform 902"/>
            <p:cNvSpPr>
              <a:spLocks/>
            </p:cNvSpPr>
            <p:nvPr/>
          </p:nvSpPr>
          <p:spPr bwMode="auto">
            <a:xfrm flipH="1">
              <a:off x="8740" y="1897"/>
              <a:ext cx="11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8" name="Freeform 903"/>
            <p:cNvSpPr>
              <a:spLocks/>
            </p:cNvSpPr>
            <p:nvPr/>
          </p:nvSpPr>
          <p:spPr bwMode="auto">
            <a:xfrm flipH="1">
              <a:off x="8796" y="1903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9" name="Freeform 904"/>
            <p:cNvSpPr>
              <a:spLocks/>
            </p:cNvSpPr>
            <p:nvPr/>
          </p:nvSpPr>
          <p:spPr bwMode="auto">
            <a:xfrm flipH="1">
              <a:off x="8796" y="1913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0" name="Freeform 905"/>
            <p:cNvSpPr>
              <a:spLocks/>
            </p:cNvSpPr>
            <p:nvPr/>
          </p:nvSpPr>
          <p:spPr bwMode="auto">
            <a:xfrm flipH="1">
              <a:off x="8754" y="1914"/>
              <a:ext cx="13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1" name="Freeform 906"/>
            <p:cNvSpPr>
              <a:spLocks/>
            </p:cNvSpPr>
            <p:nvPr/>
          </p:nvSpPr>
          <p:spPr bwMode="auto">
            <a:xfrm flipH="1">
              <a:off x="8747" y="1922"/>
              <a:ext cx="19" cy="33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2" name="Freeform 907"/>
            <p:cNvSpPr>
              <a:spLocks/>
            </p:cNvSpPr>
            <p:nvPr/>
          </p:nvSpPr>
          <p:spPr bwMode="auto">
            <a:xfrm flipH="1">
              <a:off x="8774" y="1923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3" name="Freeform 908"/>
            <p:cNvSpPr>
              <a:spLocks/>
            </p:cNvSpPr>
            <p:nvPr/>
          </p:nvSpPr>
          <p:spPr bwMode="auto">
            <a:xfrm flipH="1">
              <a:off x="8776" y="1928"/>
              <a:ext cx="2" cy="1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4" name="Freeform 909"/>
            <p:cNvSpPr>
              <a:spLocks/>
            </p:cNvSpPr>
            <p:nvPr/>
          </p:nvSpPr>
          <p:spPr bwMode="auto">
            <a:xfrm flipH="1">
              <a:off x="8751" y="1935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5" name="Freeform 910"/>
            <p:cNvSpPr>
              <a:spLocks/>
            </p:cNvSpPr>
            <p:nvPr/>
          </p:nvSpPr>
          <p:spPr bwMode="auto">
            <a:xfrm flipH="1">
              <a:off x="8776" y="1935"/>
              <a:ext cx="2" cy="2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6" name="Freeform 911"/>
            <p:cNvSpPr>
              <a:spLocks/>
            </p:cNvSpPr>
            <p:nvPr/>
          </p:nvSpPr>
          <p:spPr bwMode="auto">
            <a:xfrm flipH="1">
              <a:off x="8776" y="1942"/>
              <a:ext cx="2" cy="3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7" name="Freeform 912"/>
            <p:cNvSpPr>
              <a:spLocks/>
            </p:cNvSpPr>
            <p:nvPr/>
          </p:nvSpPr>
          <p:spPr bwMode="auto">
            <a:xfrm flipH="1">
              <a:off x="8777" y="1945"/>
              <a:ext cx="1" cy="3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8" name="Freeform 913"/>
            <p:cNvSpPr>
              <a:spLocks/>
            </p:cNvSpPr>
            <p:nvPr/>
          </p:nvSpPr>
          <p:spPr bwMode="auto">
            <a:xfrm flipH="1">
              <a:off x="8776" y="1949"/>
              <a:ext cx="2" cy="1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9" name="Freeform 914"/>
            <p:cNvSpPr>
              <a:spLocks/>
            </p:cNvSpPr>
            <p:nvPr/>
          </p:nvSpPr>
          <p:spPr bwMode="auto">
            <a:xfrm flipH="1">
              <a:off x="8784" y="1905"/>
              <a:ext cx="8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0" name="Freeform 915"/>
            <p:cNvSpPr>
              <a:spLocks/>
            </p:cNvSpPr>
            <p:nvPr/>
          </p:nvSpPr>
          <p:spPr bwMode="auto">
            <a:xfrm flipH="1">
              <a:off x="9008" y="2028"/>
              <a:ext cx="29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1" name="Freeform 916"/>
            <p:cNvSpPr>
              <a:spLocks/>
            </p:cNvSpPr>
            <p:nvPr/>
          </p:nvSpPr>
          <p:spPr bwMode="auto">
            <a:xfrm flipH="1">
              <a:off x="8996" y="2023"/>
              <a:ext cx="121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2" name="Freeform 917"/>
            <p:cNvSpPr>
              <a:spLocks/>
            </p:cNvSpPr>
            <p:nvPr/>
          </p:nvSpPr>
          <p:spPr bwMode="auto">
            <a:xfrm flipH="1">
              <a:off x="8883" y="2028"/>
              <a:ext cx="29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3" name="Freeform 918"/>
            <p:cNvSpPr>
              <a:spLocks/>
            </p:cNvSpPr>
            <p:nvPr/>
          </p:nvSpPr>
          <p:spPr bwMode="auto">
            <a:xfrm flipH="1">
              <a:off x="8871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4" name="Freeform 919"/>
            <p:cNvSpPr>
              <a:spLocks/>
            </p:cNvSpPr>
            <p:nvPr/>
          </p:nvSpPr>
          <p:spPr bwMode="auto">
            <a:xfrm flipH="1">
              <a:off x="8767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5" name="Freeform 920"/>
            <p:cNvSpPr>
              <a:spLocks/>
            </p:cNvSpPr>
            <p:nvPr/>
          </p:nvSpPr>
          <p:spPr bwMode="auto">
            <a:xfrm flipH="1">
              <a:off x="8756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6" name="Freeform 921"/>
            <p:cNvSpPr>
              <a:spLocks/>
            </p:cNvSpPr>
            <p:nvPr/>
          </p:nvSpPr>
          <p:spPr bwMode="auto">
            <a:xfrm flipH="1">
              <a:off x="8641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7" name="Freeform 922"/>
            <p:cNvSpPr>
              <a:spLocks/>
            </p:cNvSpPr>
            <p:nvPr/>
          </p:nvSpPr>
          <p:spPr bwMode="auto">
            <a:xfrm flipH="1">
              <a:off x="8630" y="2023"/>
              <a:ext cx="121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8" name="Freeform 923"/>
            <p:cNvSpPr>
              <a:spLocks/>
            </p:cNvSpPr>
            <p:nvPr/>
          </p:nvSpPr>
          <p:spPr bwMode="auto">
            <a:xfrm flipH="1">
              <a:off x="8631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9" name="Freeform 924"/>
            <p:cNvSpPr>
              <a:spLocks/>
            </p:cNvSpPr>
            <p:nvPr/>
          </p:nvSpPr>
          <p:spPr bwMode="auto">
            <a:xfrm flipH="1">
              <a:off x="8620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102" name="Group 925"/>
            <p:cNvGrpSpPr>
              <a:grpSpLocks/>
            </p:cNvGrpSpPr>
            <p:nvPr/>
          </p:nvGrpSpPr>
          <p:grpSpPr bwMode="auto">
            <a:xfrm flipH="1">
              <a:off x="8573" y="2163"/>
              <a:ext cx="120" cy="17"/>
              <a:chOff x="8844" y="5575"/>
              <a:chExt cx="368" cy="40"/>
            </a:xfrm>
          </p:grpSpPr>
          <p:sp>
            <p:nvSpPr>
              <p:cNvPr id="471" name="Freeform 926"/>
              <p:cNvSpPr>
                <a:spLocks/>
              </p:cNvSpPr>
              <p:nvPr/>
            </p:nvSpPr>
            <p:spPr bwMode="auto">
              <a:xfrm>
                <a:off x="9088" y="5586"/>
                <a:ext cx="89" cy="12"/>
              </a:xfrm>
              <a:custGeom>
                <a:avLst/>
                <a:gdLst>
                  <a:gd name="T0" fmla="*/ 0 w 532"/>
                  <a:gd name="T1" fmla="*/ 0 h 87"/>
                  <a:gd name="T2" fmla="*/ 0 w 532"/>
                  <a:gd name="T3" fmla="*/ 0 h 87"/>
                  <a:gd name="T4" fmla="*/ 0 w 532"/>
                  <a:gd name="T5" fmla="*/ 0 h 87"/>
                  <a:gd name="T6" fmla="*/ 0 w 532"/>
                  <a:gd name="T7" fmla="*/ 0 h 87"/>
                  <a:gd name="T8" fmla="*/ 0 w 532"/>
                  <a:gd name="T9" fmla="*/ 0 h 87"/>
                  <a:gd name="T10" fmla="*/ 0 w 532"/>
                  <a:gd name="T11" fmla="*/ 0 h 87"/>
                  <a:gd name="T12" fmla="*/ 0 w 532"/>
                  <a:gd name="T13" fmla="*/ 0 h 87"/>
                  <a:gd name="T14" fmla="*/ 0 w 532"/>
                  <a:gd name="T15" fmla="*/ 0 h 87"/>
                  <a:gd name="T16" fmla="*/ 0 w 532"/>
                  <a:gd name="T17" fmla="*/ 0 h 87"/>
                  <a:gd name="T18" fmla="*/ 0 w 532"/>
                  <a:gd name="T19" fmla="*/ 0 h 87"/>
                  <a:gd name="T20" fmla="*/ 0 w 532"/>
                  <a:gd name="T21" fmla="*/ 0 h 87"/>
                  <a:gd name="T22" fmla="*/ 0 w 532"/>
                  <a:gd name="T23" fmla="*/ 0 h 87"/>
                  <a:gd name="T24" fmla="*/ 0 w 532"/>
                  <a:gd name="T25" fmla="*/ 0 h 87"/>
                  <a:gd name="T26" fmla="*/ 0 w 532"/>
                  <a:gd name="T27" fmla="*/ 0 h 87"/>
                  <a:gd name="T28" fmla="*/ 0 w 532"/>
                  <a:gd name="T29" fmla="*/ 0 h 87"/>
                  <a:gd name="T30" fmla="*/ 0 w 532"/>
                  <a:gd name="T31" fmla="*/ 0 h 87"/>
                  <a:gd name="T32" fmla="*/ 0 w 532"/>
                  <a:gd name="T33" fmla="*/ 0 h 87"/>
                  <a:gd name="T34" fmla="*/ 0 w 532"/>
                  <a:gd name="T35" fmla="*/ 0 h 87"/>
                  <a:gd name="T36" fmla="*/ 0 w 532"/>
                  <a:gd name="T37" fmla="*/ 0 h 87"/>
                  <a:gd name="T38" fmla="*/ 0 w 532"/>
                  <a:gd name="T39" fmla="*/ 0 h 87"/>
                  <a:gd name="T40" fmla="*/ 0 w 532"/>
                  <a:gd name="T41" fmla="*/ 0 h 87"/>
                  <a:gd name="T42" fmla="*/ 0 w 532"/>
                  <a:gd name="T43" fmla="*/ 0 h 87"/>
                  <a:gd name="T44" fmla="*/ 0 w 532"/>
                  <a:gd name="T45" fmla="*/ 0 h 87"/>
                  <a:gd name="T46" fmla="*/ 0 w 532"/>
                  <a:gd name="T47" fmla="*/ 0 h 87"/>
                  <a:gd name="T48" fmla="*/ 0 w 532"/>
                  <a:gd name="T49" fmla="*/ 0 h 87"/>
                  <a:gd name="T50" fmla="*/ 0 w 532"/>
                  <a:gd name="T51" fmla="*/ 0 h 87"/>
                  <a:gd name="T52" fmla="*/ 0 w 532"/>
                  <a:gd name="T53" fmla="*/ 0 h 87"/>
                  <a:gd name="T54" fmla="*/ 0 w 532"/>
                  <a:gd name="T55" fmla="*/ 0 h 87"/>
                  <a:gd name="T56" fmla="*/ 0 w 532"/>
                  <a:gd name="T57" fmla="*/ 0 h 87"/>
                  <a:gd name="T58" fmla="*/ 0 w 532"/>
                  <a:gd name="T59" fmla="*/ 0 h 87"/>
                  <a:gd name="T60" fmla="*/ 0 w 532"/>
                  <a:gd name="T61" fmla="*/ 0 h 87"/>
                  <a:gd name="T62" fmla="*/ 0 w 532"/>
                  <a:gd name="T63" fmla="*/ 0 h 87"/>
                  <a:gd name="T64" fmla="*/ 0 w 532"/>
                  <a:gd name="T65" fmla="*/ 0 h 87"/>
                  <a:gd name="T66" fmla="*/ 0 w 532"/>
                  <a:gd name="T67" fmla="*/ 0 h 87"/>
                  <a:gd name="T68" fmla="*/ 0 w 532"/>
                  <a:gd name="T69" fmla="*/ 0 h 87"/>
                  <a:gd name="T70" fmla="*/ 0 w 532"/>
                  <a:gd name="T71" fmla="*/ 0 h 87"/>
                  <a:gd name="T72" fmla="*/ 0 w 532"/>
                  <a:gd name="T73" fmla="*/ 0 h 87"/>
                  <a:gd name="T74" fmla="*/ 0 w 532"/>
                  <a:gd name="T75" fmla="*/ 0 h 87"/>
                  <a:gd name="T76" fmla="*/ 0 w 532"/>
                  <a:gd name="T77" fmla="*/ 0 h 87"/>
                  <a:gd name="T78" fmla="*/ 0 w 532"/>
                  <a:gd name="T79" fmla="*/ 0 h 87"/>
                  <a:gd name="T80" fmla="*/ 0 w 532"/>
                  <a:gd name="T81" fmla="*/ 0 h 87"/>
                  <a:gd name="T82" fmla="*/ 0 w 532"/>
                  <a:gd name="T83" fmla="*/ 0 h 87"/>
                  <a:gd name="T84" fmla="*/ 0 w 532"/>
                  <a:gd name="T85" fmla="*/ 0 h 87"/>
                  <a:gd name="T86" fmla="*/ 0 w 532"/>
                  <a:gd name="T87" fmla="*/ 0 h 87"/>
                  <a:gd name="T88" fmla="*/ 0 w 532"/>
                  <a:gd name="T89" fmla="*/ 0 h 87"/>
                  <a:gd name="T90" fmla="*/ 0 w 532"/>
                  <a:gd name="T91" fmla="*/ 0 h 87"/>
                  <a:gd name="T92" fmla="*/ 0 w 532"/>
                  <a:gd name="T93" fmla="*/ 0 h 87"/>
                  <a:gd name="T94" fmla="*/ 0 w 532"/>
                  <a:gd name="T95" fmla="*/ 0 h 87"/>
                  <a:gd name="T96" fmla="*/ 0 w 532"/>
                  <a:gd name="T97" fmla="*/ 0 h 87"/>
                  <a:gd name="T98" fmla="*/ 0 w 532"/>
                  <a:gd name="T99" fmla="*/ 0 h 87"/>
                  <a:gd name="T100" fmla="*/ 0 w 532"/>
                  <a:gd name="T101" fmla="*/ 0 h 87"/>
                  <a:gd name="T102" fmla="*/ 0 w 532"/>
                  <a:gd name="T103" fmla="*/ 0 h 87"/>
                  <a:gd name="T104" fmla="*/ 0 w 532"/>
                  <a:gd name="T105" fmla="*/ 0 h 8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32"/>
                  <a:gd name="T160" fmla="*/ 0 h 87"/>
                  <a:gd name="T161" fmla="*/ 532 w 532"/>
                  <a:gd name="T162" fmla="*/ 87 h 8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32" h="87">
                    <a:moveTo>
                      <a:pt x="0" y="44"/>
                    </a:moveTo>
                    <a:lnTo>
                      <a:pt x="37" y="34"/>
                    </a:lnTo>
                    <a:lnTo>
                      <a:pt x="46" y="23"/>
                    </a:lnTo>
                    <a:lnTo>
                      <a:pt x="61" y="19"/>
                    </a:lnTo>
                    <a:lnTo>
                      <a:pt x="73" y="17"/>
                    </a:lnTo>
                    <a:lnTo>
                      <a:pt x="86" y="14"/>
                    </a:lnTo>
                    <a:lnTo>
                      <a:pt x="100" y="14"/>
                    </a:lnTo>
                    <a:lnTo>
                      <a:pt x="119" y="14"/>
                    </a:lnTo>
                    <a:lnTo>
                      <a:pt x="133" y="9"/>
                    </a:lnTo>
                    <a:lnTo>
                      <a:pt x="146" y="8"/>
                    </a:lnTo>
                    <a:lnTo>
                      <a:pt x="168" y="9"/>
                    </a:lnTo>
                    <a:lnTo>
                      <a:pt x="182" y="3"/>
                    </a:lnTo>
                    <a:lnTo>
                      <a:pt x="196" y="0"/>
                    </a:lnTo>
                    <a:lnTo>
                      <a:pt x="208" y="0"/>
                    </a:lnTo>
                    <a:lnTo>
                      <a:pt x="222" y="6"/>
                    </a:lnTo>
                    <a:lnTo>
                      <a:pt x="235" y="14"/>
                    </a:lnTo>
                    <a:lnTo>
                      <a:pt x="252" y="19"/>
                    </a:lnTo>
                    <a:lnTo>
                      <a:pt x="277" y="23"/>
                    </a:lnTo>
                    <a:lnTo>
                      <a:pt x="290" y="18"/>
                    </a:lnTo>
                    <a:lnTo>
                      <a:pt x="306" y="19"/>
                    </a:lnTo>
                    <a:lnTo>
                      <a:pt x="318" y="23"/>
                    </a:lnTo>
                    <a:lnTo>
                      <a:pt x="335" y="34"/>
                    </a:lnTo>
                    <a:lnTo>
                      <a:pt x="349" y="48"/>
                    </a:lnTo>
                    <a:lnTo>
                      <a:pt x="370" y="55"/>
                    </a:lnTo>
                    <a:lnTo>
                      <a:pt x="403" y="52"/>
                    </a:lnTo>
                    <a:lnTo>
                      <a:pt x="419" y="61"/>
                    </a:lnTo>
                    <a:lnTo>
                      <a:pt x="433" y="66"/>
                    </a:lnTo>
                    <a:lnTo>
                      <a:pt x="452" y="68"/>
                    </a:lnTo>
                    <a:lnTo>
                      <a:pt x="532" y="83"/>
                    </a:lnTo>
                    <a:lnTo>
                      <a:pt x="445" y="77"/>
                    </a:lnTo>
                    <a:lnTo>
                      <a:pt x="429" y="82"/>
                    </a:lnTo>
                    <a:lnTo>
                      <a:pt x="415" y="87"/>
                    </a:lnTo>
                    <a:lnTo>
                      <a:pt x="405" y="86"/>
                    </a:lnTo>
                    <a:lnTo>
                      <a:pt x="392" y="83"/>
                    </a:lnTo>
                    <a:lnTo>
                      <a:pt x="376" y="75"/>
                    </a:lnTo>
                    <a:lnTo>
                      <a:pt x="353" y="72"/>
                    </a:lnTo>
                    <a:lnTo>
                      <a:pt x="331" y="65"/>
                    </a:lnTo>
                    <a:lnTo>
                      <a:pt x="318" y="66"/>
                    </a:lnTo>
                    <a:lnTo>
                      <a:pt x="301" y="68"/>
                    </a:lnTo>
                    <a:lnTo>
                      <a:pt x="266" y="61"/>
                    </a:lnTo>
                    <a:lnTo>
                      <a:pt x="249" y="58"/>
                    </a:lnTo>
                    <a:lnTo>
                      <a:pt x="226" y="48"/>
                    </a:lnTo>
                    <a:lnTo>
                      <a:pt x="203" y="48"/>
                    </a:lnTo>
                    <a:lnTo>
                      <a:pt x="175" y="48"/>
                    </a:lnTo>
                    <a:lnTo>
                      <a:pt x="155" y="49"/>
                    </a:lnTo>
                    <a:lnTo>
                      <a:pt x="137" y="46"/>
                    </a:lnTo>
                    <a:lnTo>
                      <a:pt x="119" y="38"/>
                    </a:lnTo>
                    <a:lnTo>
                      <a:pt x="100" y="44"/>
                    </a:lnTo>
                    <a:lnTo>
                      <a:pt x="84" y="35"/>
                    </a:lnTo>
                    <a:lnTo>
                      <a:pt x="70" y="38"/>
                    </a:lnTo>
                    <a:lnTo>
                      <a:pt x="51" y="40"/>
                    </a:lnTo>
                    <a:lnTo>
                      <a:pt x="30" y="4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C4"/>
              </a:solidFill>
              <a:ln w="9525">
                <a:noFill/>
                <a:round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2" name="Freeform 927"/>
              <p:cNvSpPr>
                <a:spLocks/>
              </p:cNvSpPr>
              <p:nvPr/>
            </p:nvSpPr>
            <p:spPr bwMode="auto">
              <a:xfrm>
                <a:off x="8844" y="5575"/>
                <a:ext cx="368" cy="40"/>
              </a:xfrm>
              <a:custGeom>
                <a:avLst/>
                <a:gdLst>
                  <a:gd name="T0" fmla="*/ 0 w 2209"/>
                  <a:gd name="T1" fmla="*/ 0 h 278"/>
                  <a:gd name="T2" fmla="*/ 0 w 2209"/>
                  <a:gd name="T3" fmla="*/ 0 h 278"/>
                  <a:gd name="T4" fmla="*/ 0 w 2209"/>
                  <a:gd name="T5" fmla="*/ 0 h 278"/>
                  <a:gd name="T6" fmla="*/ 0 w 2209"/>
                  <a:gd name="T7" fmla="*/ 0 h 278"/>
                  <a:gd name="T8" fmla="*/ 0 w 2209"/>
                  <a:gd name="T9" fmla="*/ 0 h 278"/>
                  <a:gd name="T10" fmla="*/ 0 w 2209"/>
                  <a:gd name="T11" fmla="*/ 0 h 278"/>
                  <a:gd name="T12" fmla="*/ 0 w 2209"/>
                  <a:gd name="T13" fmla="*/ 0 h 278"/>
                  <a:gd name="T14" fmla="*/ 0 w 2209"/>
                  <a:gd name="T15" fmla="*/ 0 h 278"/>
                  <a:gd name="T16" fmla="*/ 0 w 2209"/>
                  <a:gd name="T17" fmla="*/ 0 h 278"/>
                  <a:gd name="T18" fmla="*/ 0 w 2209"/>
                  <a:gd name="T19" fmla="*/ 0 h 278"/>
                  <a:gd name="T20" fmla="*/ 0 w 2209"/>
                  <a:gd name="T21" fmla="*/ 0 h 278"/>
                  <a:gd name="T22" fmla="*/ 0 w 2209"/>
                  <a:gd name="T23" fmla="*/ 0 h 278"/>
                  <a:gd name="T24" fmla="*/ 0 w 2209"/>
                  <a:gd name="T25" fmla="*/ 0 h 278"/>
                  <a:gd name="T26" fmla="*/ 0 w 2209"/>
                  <a:gd name="T27" fmla="*/ 0 h 278"/>
                  <a:gd name="T28" fmla="*/ 0 w 2209"/>
                  <a:gd name="T29" fmla="*/ 0 h 278"/>
                  <a:gd name="T30" fmla="*/ 0 w 2209"/>
                  <a:gd name="T31" fmla="*/ 0 h 278"/>
                  <a:gd name="T32" fmla="*/ 0 w 2209"/>
                  <a:gd name="T33" fmla="*/ 0 h 278"/>
                  <a:gd name="T34" fmla="*/ 0 w 2209"/>
                  <a:gd name="T35" fmla="*/ 0 h 278"/>
                  <a:gd name="T36" fmla="*/ 0 w 2209"/>
                  <a:gd name="T37" fmla="*/ 0 h 278"/>
                  <a:gd name="T38" fmla="*/ 0 w 2209"/>
                  <a:gd name="T39" fmla="*/ 0 h 278"/>
                  <a:gd name="T40" fmla="*/ 0 w 2209"/>
                  <a:gd name="T41" fmla="*/ 0 h 278"/>
                  <a:gd name="T42" fmla="*/ 0 w 2209"/>
                  <a:gd name="T43" fmla="*/ 0 h 278"/>
                  <a:gd name="T44" fmla="*/ 0 w 2209"/>
                  <a:gd name="T45" fmla="*/ 0 h 278"/>
                  <a:gd name="T46" fmla="*/ 0 w 2209"/>
                  <a:gd name="T47" fmla="*/ 0 h 278"/>
                  <a:gd name="T48" fmla="*/ 0 w 2209"/>
                  <a:gd name="T49" fmla="*/ 0 h 278"/>
                  <a:gd name="T50" fmla="*/ 0 w 2209"/>
                  <a:gd name="T51" fmla="*/ 0 h 278"/>
                  <a:gd name="T52" fmla="*/ 0 w 2209"/>
                  <a:gd name="T53" fmla="*/ 0 h 278"/>
                  <a:gd name="T54" fmla="*/ 0 w 2209"/>
                  <a:gd name="T55" fmla="*/ 0 h 278"/>
                  <a:gd name="T56" fmla="*/ 0 w 2209"/>
                  <a:gd name="T57" fmla="*/ 0 h 278"/>
                  <a:gd name="T58" fmla="*/ 0 w 2209"/>
                  <a:gd name="T59" fmla="*/ 0 h 278"/>
                  <a:gd name="T60" fmla="*/ 0 w 2209"/>
                  <a:gd name="T61" fmla="*/ 0 h 278"/>
                  <a:gd name="T62" fmla="*/ 0 w 2209"/>
                  <a:gd name="T63" fmla="*/ 0 h 278"/>
                  <a:gd name="T64" fmla="*/ 0 w 2209"/>
                  <a:gd name="T65" fmla="*/ 0 h 278"/>
                  <a:gd name="T66" fmla="*/ 0 w 2209"/>
                  <a:gd name="T67" fmla="*/ 0 h 278"/>
                  <a:gd name="T68" fmla="*/ 0 w 2209"/>
                  <a:gd name="T69" fmla="*/ 0 h 278"/>
                  <a:gd name="T70" fmla="*/ 0 w 2209"/>
                  <a:gd name="T71" fmla="*/ 0 h 278"/>
                  <a:gd name="T72" fmla="*/ 0 w 2209"/>
                  <a:gd name="T73" fmla="*/ 0 h 278"/>
                  <a:gd name="T74" fmla="*/ 0 w 2209"/>
                  <a:gd name="T75" fmla="*/ 0 h 278"/>
                  <a:gd name="T76" fmla="*/ 0 w 2209"/>
                  <a:gd name="T77" fmla="*/ 0 h 278"/>
                  <a:gd name="T78" fmla="*/ 0 w 2209"/>
                  <a:gd name="T79" fmla="*/ 0 h 278"/>
                  <a:gd name="T80" fmla="*/ 0 w 2209"/>
                  <a:gd name="T81" fmla="*/ 0 h 278"/>
                  <a:gd name="T82" fmla="*/ 0 w 2209"/>
                  <a:gd name="T83" fmla="*/ 0 h 278"/>
                  <a:gd name="T84" fmla="*/ 0 w 2209"/>
                  <a:gd name="T85" fmla="*/ 0 h 278"/>
                  <a:gd name="T86" fmla="*/ 0 w 2209"/>
                  <a:gd name="T87" fmla="*/ 0 h 278"/>
                  <a:gd name="T88" fmla="*/ 0 w 2209"/>
                  <a:gd name="T89" fmla="*/ 0 h 278"/>
                  <a:gd name="T90" fmla="*/ 0 w 2209"/>
                  <a:gd name="T91" fmla="*/ 0 h 278"/>
                  <a:gd name="T92" fmla="*/ 0 w 2209"/>
                  <a:gd name="T93" fmla="*/ 0 h 278"/>
                  <a:gd name="T94" fmla="*/ 0 w 2209"/>
                  <a:gd name="T95" fmla="*/ 0 h 278"/>
                  <a:gd name="T96" fmla="*/ 0 w 2209"/>
                  <a:gd name="T97" fmla="*/ 0 h 278"/>
                  <a:gd name="T98" fmla="*/ 0 w 2209"/>
                  <a:gd name="T99" fmla="*/ 0 h 278"/>
                  <a:gd name="T100" fmla="*/ 0 w 2209"/>
                  <a:gd name="T101" fmla="*/ 0 h 278"/>
                  <a:gd name="T102" fmla="*/ 0 w 2209"/>
                  <a:gd name="T103" fmla="*/ 0 h 278"/>
                  <a:gd name="T104" fmla="*/ 0 w 2209"/>
                  <a:gd name="T105" fmla="*/ 0 h 278"/>
                  <a:gd name="T106" fmla="*/ 0 w 2209"/>
                  <a:gd name="T107" fmla="*/ 0 h 278"/>
                  <a:gd name="T108" fmla="*/ 0 w 2209"/>
                  <a:gd name="T109" fmla="*/ 0 h 27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209"/>
                  <a:gd name="T166" fmla="*/ 0 h 278"/>
                  <a:gd name="T167" fmla="*/ 2209 w 2209"/>
                  <a:gd name="T168" fmla="*/ 278 h 27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209" h="278">
                    <a:moveTo>
                      <a:pt x="414" y="0"/>
                    </a:moveTo>
                    <a:lnTo>
                      <a:pt x="396" y="6"/>
                    </a:lnTo>
                    <a:lnTo>
                      <a:pt x="382" y="10"/>
                    </a:lnTo>
                    <a:lnTo>
                      <a:pt x="371" y="18"/>
                    </a:lnTo>
                    <a:lnTo>
                      <a:pt x="364" y="25"/>
                    </a:lnTo>
                    <a:lnTo>
                      <a:pt x="359" y="36"/>
                    </a:lnTo>
                    <a:lnTo>
                      <a:pt x="341" y="37"/>
                    </a:lnTo>
                    <a:lnTo>
                      <a:pt x="330" y="41"/>
                    </a:lnTo>
                    <a:lnTo>
                      <a:pt x="320" y="47"/>
                    </a:lnTo>
                    <a:lnTo>
                      <a:pt x="307" y="53"/>
                    </a:lnTo>
                    <a:lnTo>
                      <a:pt x="292" y="53"/>
                    </a:lnTo>
                    <a:lnTo>
                      <a:pt x="273" y="65"/>
                    </a:lnTo>
                    <a:lnTo>
                      <a:pt x="251" y="54"/>
                    </a:lnTo>
                    <a:lnTo>
                      <a:pt x="264" y="78"/>
                    </a:lnTo>
                    <a:lnTo>
                      <a:pt x="243" y="78"/>
                    </a:lnTo>
                    <a:lnTo>
                      <a:pt x="217" y="79"/>
                    </a:lnTo>
                    <a:lnTo>
                      <a:pt x="197" y="73"/>
                    </a:lnTo>
                    <a:lnTo>
                      <a:pt x="174" y="87"/>
                    </a:lnTo>
                    <a:lnTo>
                      <a:pt x="153" y="78"/>
                    </a:lnTo>
                    <a:lnTo>
                      <a:pt x="148" y="79"/>
                    </a:lnTo>
                    <a:lnTo>
                      <a:pt x="142" y="85"/>
                    </a:lnTo>
                    <a:lnTo>
                      <a:pt x="135" y="92"/>
                    </a:lnTo>
                    <a:lnTo>
                      <a:pt x="130" y="101"/>
                    </a:lnTo>
                    <a:lnTo>
                      <a:pt x="122" y="108"/>
                    </a:lnTo>
                    <a:lnTo>
                      <a:pt x="117" y="112"/>
                    </a:lnTo>
                    <a:lnTo>
                      <a:pt x="103" y="112"/>
                    </a:lnTo>
                    <a:lnTo>
                      <a:pt x="88" y="112"/>
                    </a:lnTo>
                    <a:lnTo>
                      <a:pt x="81" y="119"/>
                    </a:lnTo>
                    <a:lnTo>
                      <a:pt x="71" y="127"/>
                    </a:lnTo>
                    <a:lnTo>
                      <a:pt x="61" y="127"/>
                    </a:lnTo>
                    <a:lnTo>
                      <a:pt x="48" y="128"/>
                    </a:lnTo>
                    <a:lnTo>
                      <a:pt x="30" y="128"/>
                    </a:lnTo>
                    <a:lnTo>
                      <a:pt x="14" y="136"/>
                    </a:lnTo>
                    <a:lnTo>
                      <a:pt x="0" y="155"/>
                    </a:lnTo>
                    <a:lnTo>
                      <a:pt x="12" y="154"/>
                    </a:lnTo>
                    <a:lnTo>
                      <a:pt x="30" y="147"/>
                    </a:lnTo>
                    <a:lnTo>
                      <a:pt x="49" y="146"/>
                    </a:lnTo>
                    <a:lnTo>
                      <a:pt x="63" y="147"/>
                    </a:lnTo>
                    <a:lnTo>
                      <a:pt x="75" y="155"/>
                    </a:lnTo>
                    <a:lnTo>
                      <a:pt x="89" y="159"/>
                    </a:lnTo>
                    <a:lnTo>
                      <a:pt x="103" y="154"/>
                    </a:lnTo>
                    <a:lnTo>
                      <a:pt x="118" y="147"/>
                    </a:lnTo>
                    <a:lnTo>
                      <a:pt x="132" y="143"/>
                    </a:lnTo>
                    <a:lnTo>
                      <a:pt x="144" y="143"/>
                    </a:lnTo>
                    <a:lnTo>
                      <a:pt x="153" y="154"/>
                    </a:lnTo>
                    <a:lnTo>
                      <a:pt x="162" y="163"/>
                    </a:lnTo>
                    <a:lnTo>
                      <a:pt x="177" y="163"/>
                    </a:lnTo>
                    <a:lnTo>
                      <a:pt x="190" y="160"/>
                    </a:lnTo>
                    <a:lnTo>
                      <a:pt x="206" y="154"/>
                    </a:lnTo>
                    <a:lnTo>
                      <a:pt x="220" y="150"/>
                    </a:lnTo>
                    <a:lnTo>
                      <a:pt x="234" y="159"/>
                    </a:lnTo>
                    <a:lnTo>
                      <a:pt x="248" y="168"/>
                    </a:lnTo>
                    <a:lnTo>
                      <a:pt x="262" y="172"/>
                    </a:lnTo>
                    <a:lnTo>
                      <a:pt x="275" y="176"/>
                    </a:lnTo>
                    <a:lnTo>
                      <a:pt x="294" y="178"/>
                    </a:lnTo>
                    <a:lnTo>
                      <a:pt x="312" y="180"/>
                    </a:lnTo>
                    <a:lnTo>
                      <a:pt x="330" y="178"/>
                    </a:lnTo>
                    <a:lnTo>
                      <a:pt x="350" y="173"/>
                    </a:lnTo>
                    <a:lnTo>
                      <a:pt x="341" y="156"/>
                    </a:lnTo>
                    <a:lnTo>
                      <a:pt x="343" y="146"/>
                    </a:lnTo>
                    <a:lnTo>
                      <a:pt x="353" y="141"/>
                    </a:lnTo>
                    <a:lnTo>
                      <a:pt x="355" y="152"/>
                    </a:lnTo>
                    <a:lnTo>
                      <a:pt x="366" y="163"/>
                    </a:lnTo>
                    <a:lnTo>
                      <a:pt x="378" y="168"/>
                    </a:lnTo>
                    <a:lnTo>
                      <a:pt x="390" y="172"/>
                    </a:lnTo>
                    <a:lnTo>
                      <a:pt x="405" y="178"/>
                    </a:lnTo>
                    <a:lnTo>
                      <a:pt x="420" y="181"/>
                    </a:lnTo>
                    <a:lnTo>
                      <a:pt x="442" y="185"/>
                    </a:lnTo>
                    <a:lnTo>
                      <a:pt x="456" y="182"/>
                    </a:lnTo>
                    <a:lnTo>
                      <a:pt x="473" y="185"/>
                    </a:lnTo>
                    <a:lnTo>
                      <a:pt x="501" y="192"/>
                    </a:lnTo>
                    <a:lnTo>
                      <a:pt x="492" y="199"/>
                    </a:lnTo>
                    <a:lnTo>
                      <a:pt x="479" y="208"/>
                    </a:lnTo>
                    <a:lnTo>
                      <a:pt x="455" y="224"/>
                    </a:lnTo>
                    <a:lnTo>
                      <a:pt x="470" y="225"/>
                    </a:lnTo>
                    <a:lnTo>
                      <a:pt x="484" y="228"/>
                    </a:lnTo>
                    <a:lnTo>
                      <a:pt x="503" y="232"/>
                    </a:lnTo>
                    <a:lnTo>
                      <a:pt x="524" y="235"/>
                    </a:lnTo>
                    <a:lnTo>
                      <a:pt x="535" y="233"/>
                    </a:lnTo>
                    <a:lnTo>
                      <a:pt x="545" y="225"/>
                    </a:lnTo>
                    <a:lnTo>
                      <a:pt x="557" y="221"/>
                    </a:lnTo>
                    <a:lnTo>
                      <a:pt x="575" y="220"/>
                    </a:lnTo>
                    <a:lnTo>
                      <a:pt x="598" y="219"/>
                    </a:lnTo>
                    <a:lnTo>
                      <a:pt x="614" y="208"/>
                    </a:lnTo>
                    <a:lnTo>
                      <a:pt x="636" y="201"/>
                    </a:lnTo>
                    <a:lnTo>
                      <a:pt x="654" y="195"/>
                    </a:lnTo>
                    <a:lnTo>
                      <a:pt x="667" y="196"/>
                    </a:lnTo>
                    <a:lnTo>
                      <a:pt x="711" y="198"/>
                    </a:lnTo>
                    <a:lnTo>
                      <a:pt x="746" y="203"/>
                    </a:lnTo>
                    <a:lnTo>
                      <a:pt x="769" y="203"/>
                    </a:lnTo>
                    <a:lnTo>
                      <a:pt x="787" y="205"/>
                    </a:lnTo>
                    <a:lnTo>
                      <a:pt x="818" y="223"/>
                    </a:lnTo>
                    <a:lnTo>
                      <a:pt x="833" y="223"/>
                    </a:lnTo>
                    <a:lnTo>
                      <a:pt x="851" y="219"/>
                    </a:lnTo>
                    <a:lnTo>
                      <a:pt x="869" y="212"/>
                    </a:lnTo>
                    <a:lnTo>
                      <a:pt x="884" y="208"/>
                    </a:lnTo>
                    <a:lnTo>
                      <a:pt x="937" y="203"/>
                    </a:lnTo>
                    <a:lnTo>
                      <a:pt x="973" y="201"/>
                    </a:lnTo>
                    <a:lnTo>
                      <a:pt x="996" y="198"/>
                    </a:lnTo>
                    <a:lnTo>
                      <a:pt x="1014" y="196"/>
                    </a:lnTo>
                    <a:lnTo>
                      <a:pt x="1032" y="194"/>
                    </a:lnTo>
                    <a:lnTo>
                      <a:pt x="1054" y="189"/>
                    </a:lnTo>
                    <a:lnTo>
                      <a:pt x="1069" y="185"/>
                    </a:lnTo>
                    <a:lnTo>
                      <a:pt x="1092" y="177"/>
                    </a:lnTo>
                    <a:lnTo>
                      <a:pt x="1105" y="186"/>
                    </a:lnTo>
                    <a:lnTo>
                      <a:pt x="1112" y="196"/>
                    </a:lnTo>
                    <a:lnTo>
                      <a:pt x="1104" y="207"/>
                    </a:lnTo>
                    <a:lnTo>
                      <a:pt x="1088" y="214"/>
                    </a:lnTo>
                    <a:lnTo>
                      <a:pt x="1107" y="214"/>
                    </a:lnTo>
                    <a:lnTo>
                      <a:pt x="1097" y="223"/>
                    </a:lnTo>
                    <a:lnTo>
                      <a:pt x="1082" y="232"/>
                    </a:lnTo>
                    <a:lnTo>
                      <a:pt x="1060" y="244"/>
                    </a:lnTo>
                    <a:lnTo>
                      <a:pt x="1041" y="252"/>
                    </a:lnTo>
                    <a:lnTo>
                      <a:pt x="1065" y="248"/>
                    </a:lnTo>
                    <a:lnTo>
                      <a:pt x="1087" y="244"/>
                    </a:lnTo>
                    <a:lnTo>
                      <a:pt x="1107" y="237"/>
                    </a:lnTo>
                    <a:lnTo>
                      <a:pt x="1121" y="230"/>
                    </a:lnTo>
                    <a:lnTo>
                      <a:pt x="1128" y="228"/>
                    </a:lnTo>
                    <a:lnTo>
                      <a:pt x="1139" y="225"/>
                    </a:lnTo>
                    <a:lnTo>
                      <a:pt x="1153" y="225"/>
                    </a:lnTo>
                    <a:lnTo>
                      <a:pt x="1171" y="228"/>
                    </a:lnTo>
                    <a:lnTo>
                      <a:pt x="1185" y="232"/>
                    </a:lnTo>
                    <a:lnTo>
                      <a:pt x="1199" y="233"/>
                    </a:lnTo>
                    <a:lnTo>
                      <a:pt x="1218" y="232"/>
                    </a:lnTo>
                    <a:lnTo>
                      <a:pt x="1204" y="248"/>
                    </a:lnTo>
                    <a:lnTo>
                      <a:pt x="1189" y="259"/>
                    </a:lnTo>
                    <a:lnTo>
                      <a:pt x="1172" y="267"/>
                    </a:lnTo>
                    <a:lnTo>
                      <a:pt x="1191" y="264"/>
                    </a:lnTo>
                    <a:lnTo>
                      <a:pt x="1210" y="261"/>
                    </a:lnTo>
                    <a:lnTo>
                      <a:pt x="1229" y="258"/>
                    </a:lnTo>
                    <a:lnTo>
                      <a:pt x="1245" y="253"/>
                    </a:lnTo>
                    <a:lnTo>
                      <a:pt x="1266" y="250"/>
                    </a:lnTo>
                    <a:lnTo>
                      <a:pt x="1290" y="247"/>
                    </a:lnTo>
                    <a:lnTo>
                      <a:pt x="1312" y="247"/>
                    </a:lnTo>
                    <a:lnTo>
                      <a:pt x="1329" y="241"/>
                    </a:lnTo>
                    <a:lnTo>
                      <a:pt x="1334" y="237"/>
                    </a:lnTo>
                    <a:lnTo>
                      <a:pt x="1340" y="232"/>
                    </a:lnTo>
                    <a:lnTo>
                      <a:pt x="1352" y="232"/>
                    </a:lnTo>
                    <a:lnTo>
                      <a:pt x="1374" y="238"/>
                    </a:lnTo>
                    <a:lnTo>
                      <a:pt x="1401" y="241"/>
                    </a:lnTo>
                    <a:lnTo>
                      <a:pt x="1426" y="247"/>
                    </a:lnTo>
                    <a:lnTo>
                      <a:pt x="1440" y="250"/>
                    </a:lnTo>
                    <a:lnTo>
                      <a:pt x="1464" y="250"/>
                    </a:lnTo>
                    <a:lnTo>
                      <a:pt x="1491" y="252"/>
                    </a:lnTo>
                    <a:lnTo>
                      <a:pt x="1512" y="256"/>
                    </a:lnTo>
                    <a:lnTo>
                      <a:pt x="1538" y="264"/>
                    </a:lnTo>
                    <a:lnTo>
                      <a:pt x="1559" y="269"/>
                    </a:lnTo>
                    <a:lnTo>
                      <a:pt x="1578" y="272"/>
                    </a:lnTo>
                    <a:lnTo>
                      <a:pt x="1596" y="269"/>
                    </a:lnTo>
                    <a:lnTo>
                      <a:pt x="1625" y="259"/>
                    </a:lnTo>
                    <a:lnTo>
                      <a:pt x="1649" y="264"/>
                    </a:lnTo>
                    <a:lnTo>
                      <a:pt x="1671" y="264"/>
                    </a:lnTo>
                    <a:lnTo>
                      <a:pt x="1694" y="264"/>
                    </a:lnTo>
                    <a:lnTo>
                      <a:pt x="1717" y="263"/>
                    </a:lnTo>
                    <a:lnTo>
                      <a:pt x="1748" y="255"/>
                    </a:lnTo>
                    <a:lnTo>
                      <a:pt x="1763" y="255"/>
                    </a:lnTo>
                    <a:lnTo>
                      <a:pt x="1780" y="253"/>
                    </a:lnTo>
                    <a:lnTo>
                      <a:pt x="1812" y="258"/>
                    </a:lnTo>
                    <a:lnTo>
                      <a:pt x="1829" y="261"/>
                    </a:lnTo>
                    <a:lnTo>
                      <a:pt x="1842" y="259"/>
                    </a:lnTo>
                    <a:lnTo>
                      <a:pt x="1861" y="256"/>
                    </a:lnTo>
                    <a:lnTo>
                      <a:pt x="1879" y="255"/>
                    </a:lnTo>
                    <a:lnTo>
                      <a:pt x="1893" y="255"/>
                    </a:lnTo>
                    <a:lnTo>
                      <a:pt x="1899" y="258"/>
                    </a:lnTo>
                    <a:lnTo>
                      <a:pt x="1899" y="269"/>
                    </a:lnTo>
                    <a:lnTo>
                      <a:pt x="1906" y="272"/>
                    </a:lnTo>
                    <a:lnTo>
                      <a:pt x="1917" y="272"/>
                    </a:lnTo>
                    <a:lnTo>
                      <a:pt x="1929" y="269"/>
                    </a:lnTo>
                    <a:lnTo>
                      <a:pt x="1939" y="259"/>
                    </a:lnTo>
                    <a:lnTo>
                      <a:pt x="1946" y="250"/>
                    </a:lnTo>
                    <a:lnTo>
                      <a:pt x="1953" y="246"/>
                    </a:lnTo>
                    <a:lnTo>
                      <a:pt x="1971" y="246"/>
                    </a:lnTo>
                    <a:lnTo>
                      <a:pt x="1985" y="246"/>
                    </a:lnTo>
                    <a:lnTo>
                      <a:pt x="2002" y="255"/>
                    </a:lnTo>
                    <a:lnTo>
                      <a:pt x="2016" y="261"/>
                    </a:lnTo>
                    <a:lnTo>
                      <a:pt x="2032" y="269"/>
                    </a:lnTo>
                    <a:lnTo>
                      <a:pt x="2043" y="270"/>
                    </a:lnTo>
                    <a:lnTo>
                      <a:pt x="2053" y="272"/>
                    </a:lnTo>
                    <a:lnTo>
                      <a:pt x="2064" y="272"/>
                    </a:lnTo>
                    <a:lnTo>
                      <a:pt x="2083" y="269"/>
                    </a:lnTo>
                    <a:lnTo>
                      <a:pt x="2145" y="278"/>
                    </a:lnTo>
                    <a:lnTo>
                      <a:pt x="2127" y="269"/>
                    </a:lnTo>
                    <a:lnTo>
                      <a:pt x="2115" y="264"/>
                    </a:lnTo>
                    <a:lnTo>
                      <a:pt x="2110" y="255"/>
                    </a:lnTo>
                    <a:lnTo>
                      <a:pt x="2115" y="248"/>
                    </a:lnTo>
                    <a:lnTo>
                      <a:pt x="2137" y="242"/>
                    </a:lnTo>
                    <a:lnTo>
                      <a:pt x="2152" y="238"/>
                    </a:lnTo>
                    <a:lnTo>
                      <a:pt x="2170" y="232"/>
                    </a:lnTo>
                    <a:lnTo>
                      <a:pt x="2185" y="223"/>
                    </a:lnTo>
                    <a:lnTo>
                      <a:pt x="2209" y="212"/>
                    </a:lnTo>
                    <a:lnTo>
                      <a:pt x="2174" y="212"/>
                    </a:lnTo>
                    <a:lnTo>
                      <a:pt x="2151" y="211"/>
                    </a:lnTo>
                    <a:lnTo>
                      <a:pt x="2129" y="207"/>
                    </a:lnTo>
                    <a:lnTo>
                      <a:pt x="2110" y="205"/>
                    </a:lnTo>
                    <a:lnTo>
                      <a:pt x="2098" y="205"/>
                    </a:lnTo>
                    <a:lnTo>
                      <a:pt x="2087" y="207"/>
                    </a:lnTo>
                    <a:lnTo>
                      <a:pt x="2077" y="208"/>
                    </a:lnTo>
                    <a:lnTo>
                      <a:pt x="2063" y="214"/>
                    </a:lnTo>
                    <a:lnTo>
                      <a:pt x="2051" y="219"/>
                    </a:lnTo>
                    <a:lnTo>
                      <a:pt x="2069" y="224"/>
                    </a:lnTo>
                    <a:lnTo>
                      <a:pt x="2083" y="232"/>
                    </a:lnTo>
                    <a:lnTo>
                      <a:pt x="2092" y="241"/>
                    </a:lnTo>
                    <a:lnTo>
                      <a:pt x="2096" y="250"/>
                    </a:lnTo>
                    <a:lnTo>
                      <a:pt x="2092" y="259"/>
                    </a:lnTo>
                    <a:lnTo>
                      <a:pt x="2078" y="256"/>
                    </a:lnTo>
                    <a:lnTo>
                      <a:pt x="2068" y="253"/>
                    </a:lnTo>
                    <a:lnTo>
                      <a:pt x="2060" y="246"/>
                    </a:lnTo>
                    <a:lnTo>
                      <a:pt x="2046" y="238"/>
                    </a:lnTo>
                    <a:lnTo>
                      <a:pt x="2029" y="235"/>
                    </a:lnTo>
                    <a:lnTo>
                      <a:pt x="2014" y="232"/>
                    </a:lnTo>
                    <a:lnTo>
                      <a:pt x="1993" y="235"/>
                    </a:lnTo>
                    <a:lnTo>
                      <a:pt x="1979" y="233"/>
                    </a:lnTo>
                    <a:lnTo>
                      <a:pt x="1967" y="232"/>
                    </a:lnTo>
                    <a:lnTo>
                      <a:pt x="1953" y="228"/>
                    </a:lnTo>
                    <a:lnTo>
                      <a:pt x="1938" y="221"/>
                    </a:lnTo>
                    <a:lnTo>
                      <a:pt x="1925" y="214"/>
                    </a:lnTo>
                    <a:lnTo>
                      <a:pt x="1913" y="208"/>
                    </a:lnTo>
                    <a:lnTo>
                      <a:pt x="1901" y="208"/>
                    </a:lnTo>
                    <a:lnTo>
                      <a:pt x="1890" y="214"/>
                    </a:lnTo>
                    <a:lnTo>
                      <a:pt x="1876" y="219"/>
                    </a:lnTo>
                    <a:lnTo>
                      <a:pt x="1862" y="219"/>
                    </a:lnTo>
                    <a:lnTo>
                      <a:pt x="1844" y="219"/>
                    </a:lnTo>
                    <a:lnTo>
                      <a:pt x="1829" y="215"/>
                    </a:lnTo>
                    <a:lnTo>
                      <a:pt x="1814" y="212"/>
                    </a:lnTo>
                    <a:lnTo>
                      <a:pt x="1800" y="211"/>
                    </a:lnTo>
                    <a:lnTo>
                      <a:pt x="1788" y="212"/>
                    </a:lnTo>
                    <a:lnTo>
                      <a:pt x="1771" y="214"/>
                    </a:lnTo>
                    <a:lnTo>
                      <a:pt x="1757" y="216"/>
                    </a:lnTo>
                    <a:lnTo>
                      <a:pt x="1740" y="214"/>
                    </a:lnTo>
                    <a:lnTo>
                      <a:pt x="1720" y="212"/>
                    </a:lnTo>
                    <a:lnTo>
                      <a:pt x="1699" y="211"/>
                    </a:lnTo>
                    <a:lnTo>
                      <a:pt x="1677" y="208"/>
                    </a:lnTo>
                    <a:lnTo>
                      <a:pt x="1662" y="204"/>
                    </a:lnTo>
                    <a:lnTo>
                      <a:pt x="1647" y="198"/>
                    </a:lnTo>
                    <a:lnTo>
                      <a:pt x="1634" y="192"/>
                    </a:lnTo>
                    <a:lnTo>
                      <a:pt x="1623" y="189"/>
                    </a:lnTo>
                    <a:lnTo>
                      <a:pt x="1613" y="189"/>
                    </a:lnTo>
                    <a:lnTo>
                      <a:pt x="1602" y="190"/>
                    </a:lnTo>
                    <a:lnTo>
                      <a:pt x="1573" y="195"/>
                    </a:lnTo>
                    <a:lnTo>
                      <a:pt x="1605" y="198"/>
                    </a:lnTo>
                    <a:lnTo>
                      <a:pt x="1597" y="208"/>
                    </a:lnTo>
                    <a:lnTo>
                      <a:pt x="1586" y="220"/>
                    </a:lnTo>
                    <a:lnTo>
                      <a:pt x="1574" y="221"/>
                    </a:lnTo>
                    <a:lnTo>
                      <a:pt x="1421" y="196"/>
                    </a:lnTo>
                    <a:lnTo>
                      <a:pt x="1412" y="192"/>
                    </a:lnTo>
                    <a:lnTo>
                      <a:pt x="1440" y="181"/>
                    </a:lnTo>
                    <a:lnTo>
                      <a:pt x="1420" y="177"/>
                    </a:lnTo>
                    <a:lnTo>
                      <a:pt x="1408" y="176"/>
                    </a:lnTo>
                    <a:lnTo>
                      <a:pt x="1398" y="168"/>
                    </a:lnTo>
                    <a:lnTo>
                      <a:pt x="1386" y="163"/>
                    </a:lnTo>
                    <a:lnTo>
                      <a:pt x="1371" y="167"/>
                    </a:lnTo>
                    <a:lnTo>
                      <a:pt x="1356" y="169"/>
                    </a:lnTo>
                    <a:lnTo>
                      <a:pt x="1342" y="176"/>
                    </a:lnTo>
                    <a:lnTo>
                      <a:pt x="1329" y="168"/>
                    </a:lnTo>
                    <a:lnTo>
                      <a:pt x="1315" y="155"/>
                    </a:lnTo>
                    <a:lnTo>
                      <a:pt x="1302" y="146"/>
                    </a:lnTo>
                    <a:lnTo>
                      <a:pt x="1288" y="141"/>
                    </a:lnTo>
                    <a:lnTo>
                      <a:pt x="1273" y="136"/>
                    </a:lnTo>
                    <a:lnTo>
                      <a:pt x="1258" y="134"/>
                    </a:lnTo>
                    <a:lnTo>
                      <a:pt x="1234" y="136"/>
                    </a:lnTo>
                    <a:lnTo>
                      <a:pt x="1214" y="138"/>
                    </a:lnTo>
                    <a:lnTo>
                      <a:pt x="1195" y="142"/>
                    </a:lnTo>
                    <a:lnTo>
                      <a:pt x="1172" y="145"/>
                    </a:lnTo>
                    <a:lnTo>
                      <a:pt x="1149" y="150"/>
                    </a:lnTo>
                    <a:lnTo>
                      <a:pt x="1130" y="152"/>
                    </a:lnTo>
                    <a:lnTo>
                      <a:pt x="1114" y="160"/>
                    </a:lnTo>
                    <a:lnTo>
                      <a:pt x="1097" y="164"/>
                    </a:lnTo>
                    <a:lnTo>
                      <a:pt x="1081" y="164"/>
                    </a:lnTo>
                    <a:lnTo>
                      <a:pt x="1064" y="169"/>
                    </a:lnTo>
                    <a:lnTo>
                      <a:pt x="1046" y="173"/>
                    </a:lnTo>
                    <a:lnTo>
                      <a:pt x="1028" y="178"/>
                    </a:lnTo>
                    <a:lnTo>
                      <a:pt x="1009" y="178"/>
                    </a:lnTo>
                    <a:lnTo>
                      <a:pt x="991" y="178"/>
                    </a:lnTo>
                    <a:lnTo>
                      <a:pt x="977" y="177"/>
                    </a:lnTo>
                    <a:lnTo>
                      <a:pt x="965" y="181"/>
                    </a:lnTo>
                    <a:lnTo>
                      <a:pt x="947" y="187"/>
                    </a:lnTo>
                    <a:lnTo>
                      <a:pt x="929" y="187"/>
                    </a:lnTo>
                    <a:lnTo>
                      <a:pt x="907" y="187"/>
                    </a:lnTo>
                    <a:lnTo>
                      <a:pt x="889" y="187"/>
                    </a:lnTo>
                    <a:lnTo>
                      <a:pt x="866" y="187"/>
                    </a:lnTo>
                    <a:lnTo>
                      <a:pt x="823" y="195"/>
                    </a:lnTo>
                    <a:lnTo>
                      <a:pt x="814" y="190"/>
                    </a:lnTo>
                    <a:lnTo>
                      <a:pt x="805" y="182"/>
                    </a:lnTo>
                    <a:lnTo>
                      <a:pt x="792" y="178"/>
                    </a:lnTo>
                    <a:lnTo>
                      <a:pt x="781" y="177"/>
                    </a:lnTo>
                    <a:lnTo>
                      <a:pt x="764" y="178"/>
                    </a:lnTo>
                    <a:lnTo>
                      <a:pt x="746" y="182"/>
                    </a:lnTo>
                    <a:lnTo>
                      <a:pt x="716" y="186"/>
                    </a:lnTo>
                    <a:lnTo>
                      <a:pt x="703" y="180"/>
                    </a:lnTo>
                    <a:lnTo>
                      <a:pt x="694" y="173"/>
                    </a:lnTo>
                    <a:lnTo>
                      <a:pt x="684" y="171"/>
                    </a:lnTo>
                    <a:lnTo>
                      <a:pt x="670" y="169"/>
                    </a:lnTo>
                    <a:lnTo>
                      <a:pt x="659" y="164"/>
                    </a:lnTo>
                    <a:lnTo>
                      <a:pt x="654" y="155"/>
                    </a:lnTo>
                    <a:lnTo>
                      <a:pt x="645" y="142"/>
                    </a:lnTo>
                    <a:lnTo>
                      <a:pt x="634" y="137"/>
                    </a:lnTo>
                    <a:lnTo>
                      <a:pt x="621" y="134"/>
                    </a:lnTo>
                    <a:lnTo>
                      <a:pt x="608" y="134"/>
                    </a:lnTo>
                    <a:lnTo>
                      <a:pt x="602" y="141"/>
                    </a:lnTo>
                    <a:lnTo>
                      <a:pt x="594" y="155"/>
                    </a:lnTo>
                    <a:lnTo>
                      <a:pt x="585" y="152"/>
                    </a:lnTo>
                    <a:lnTo>
                      <a:pt x="575" y="151"/>
                    </a:lnTo>
                    <a:lnTo>
                      <a:pt x="562" y="152"/>
                    </a:lnTo>
                    <a:lnTo>
                      <a:pt x="550" y="159"/>
                    </a:lnTo>
                    <a:lnTo>
                      <a:pt x="535" y="163"/>
                    </a:lnTo>
                    <a:lnTo>
                      <a:pt x="517" y="163"/>
                    </a:lnTo>
                    <a:lnTo>
                      <a:pt x="531" y="150"/>
                    </a:lnTo>
                    <a:lnTo>
                      <a:pt x="537" y="141"/>
                    </a:lnTo>
                    <a:lnTo>
                      <a:pt x="524" y="143"/>
                    </a:lnTo>
                    <a:lnTo>
                      <a:pt x="500" y="150"/>
                    </a:lnTo>
                    <a:lnTo>
                      <a:pt x="479" y="147"/>
                    </a:lnTo>
                    <a:lnTo>
                      <a:pt x="478" y="141"/>
                    </a:lnTo>
                    <a:lnTo>
                      <a:pt x="474" y="133"/>
                    </a:lnTo>
                    <a:lnTo>
                      <a:pt x="470" y="127"/>
                    </a:lnTo>
                    <a:lnTo>
                      <a:pt x="458" y="122"/>
                    </a:lnTo>
                    <a:lnTo>
                      <a:pt x="446" y="122"/>
                    </a:lnTo>
                    <a:lnTo>
                      <a:pt x="430" y="124"/>
                    </a:lnTo>
                    <a:lnTo>
                      <a:pt x="415" y="127"/>
                    </a:lnTo>
                    <a:lnTo>
                      <a:pt x="400" y="122"/>
                    </a:lnTo>
                    <a:lnTo>
                      <a:pt x="382" y="114"/>
                    </a:lnTo>
                    <a:lnTo>
                      <a:pt x="371" y="105"/>
                    </a:lnTo>
                    <a:lnTo>
                      <a:pt x="384" y="87"/>
                    </a:lnTo>
                    <a:lnTo>
                      <a:pt x="396" y="80"/>
                    </a:lnTo>
                    <a:lnTo>
                      <a:pt x="410" y="73"/>
                    </a:lnTo>
                    <a:lnTo>
                      <a:pt x="419" y="68"/>
                    </a:lnTo>
                    <a:lnTo>
                      <a:pt x="427" y="59"/>
                    </a:lnTo>
                    <a:lnTo>
                      <a:pt x="432" y="50"/>
                    </a:lnTo>
                    <a:lnTo>
                      <a:pt x="434" y="41"/>
                    </a:lnTo>
                    <a:lnTo>
                      <a:pt x="438" y="31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0000C4"/>
              </a:solidFill>
              <a:ln w="9525">
                <a:noFill/>
                <a:round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</p:grpSp>
      <p:sp>
        <p:nvSpPr>
          <p:cNvPr id="702" name="AutoShape 108"/>
          <p:cNvSpPr>
            <a:spLocks noChangeArrowheads="1"/>
          </p:cNvSpPr>
          <p:nvPr/>
        </p:nvSpPr>
        <p:spPr bwMode="auto">
          <a:xfrm>
            <a:off x="4769015" y="2065866"/>
            <a:ext cx="947566" cy="278946"/>
          </a:xfrm>
          <a:prstGeom prst="wedgeRectCallout">
            <a:avLst>
              <a:gd name="adj1" fmla="val 22197"/>
              <a:gd name="adj2" fmla="val 105287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Школа № 10</a:t>
            </a:r>
          </a:p>
        </p:txBody>
      </p:sp>
      <p:sp>
        <p:nvSpPr>
          <p:cNvPr id="662" name="Прямоугольник 661"/>
          <p:cNvSpPr/>
          <p:nvPr/>
        </p:nvSpPr>
        <p:spPr>
          <a:xfrm rot="1307738">
            <a:off x="1209255" y="2561782"/>
            <a:ext cx="308606" cy="15918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65" name="AutoShape 108"/>
          <p:cNvSpPr>
            <a:spLocks noChangeArrowheads="1"/>
          </p:cNvSpPr>
          <p:nvPr/>
        </p:nvSpPr>
        <p:spPr bwMode="auto">
          <a:xfrm>
            <a:off x="1190733" y="2837791"/>
            <a:ext cx="1398316" cy="278946"/>
          </a:xfrm>
          <a:prstGeom prst="wedgeRectCallout">
            <a:avLst>
              <a:gd name="adj1" fmla="val -32443"/>
              <a:gd name="adj2" fmla="val -88666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Администрация ЮР</a:t>
            </a:r>
          </a:p>
        </p:txBody>
      </p:sp>
      <p:sp>
        <p:nvSpPr>
          <p:cNvPr id="1157" name="AutoShape 108"/>
          <p:cNvSpPr>
            <a:spLocks noChangeArrowheads="1"/>
          </p:cNvSpPr>
          <p:nvPr/>
        </p:nvSpPr>
        <p:spPr bwMode="auto">
          <a:xfrm>
            <a:off x="4500629" y="1825631"/>
            <a:ext cx="1007590" cy="177358"/>
          </a:xfrm>
          <a:prstGeom prst="wedgeRectCallout">
            <a:avLst>
              <a:gd name="adj1" fmla="val -97701"/>
              <a:gd name="adj2" fmla="val -26072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Почта</a:t>
            </a:r>
          </a:p>
        </p:txBody>
      </p:sp>
      <p:sp>
        <p:nvSpPr>
          <p:cNvPr id="1167" name="AutoShape 204"/>
          <p:cNvSpPr>
            <a:spLocks noChangeArrowheads="1"/>
          </p:cNvSpPr>
          <p:nvPr/>
        </p:nvSpPr>
        <p:spPr bwMode="auto">
          <a:xfrm>
            <a:off x="3079605" y="5029056"/>
            <a:ext cx="1382055" cy="260804"/>
          </a:xfrm>
          <a:prstGeom prst="wedgeRectCallout">
            <a:avLst>
              <a:gd name="adj1" fmla="val 32507"/>
              <a:gd name="adj2" fmla="val 146694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АЗС «ЛУКОЙЛ»</a:t>
            </a:r>
          </a:p>
        </p:txBody>
      </p:sp>
      <p:grpSp>
        <p:nvGrpSpPr>
          <p:cNvPr id="1168" name="Group 253"/>
          <p:cNvGrpSpPr>
            <a:grpSpLocks/>
          </p:cNvGrpSpPr>
          <p:nvPr/>
        </p:nvGrpSpPr>
        <p:grpSpPr bwMode="auto">
          <a:xfrm>
            <a:off x="5702791" y="2345182"/>
            <a:ext cx="213179" cy="240429"/>
            <a:chOff x="476" y="3248"/>
            <a:chExt cx="408" cy="411"/>
          </a:xfrm>
        </p:grpSpPr>
        <p:sp>
          <p:nvSpPr>
            <p:cNvPr id="1169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0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171" name="Group 253"/>
          <p:cNvGrpSpPr>
            <a:grpSpLocks/>
          </p:cNvGrpSpPr>
          <p:nvPr/>
        </p:nvGrpSpPr>
        <p:grpSpPr bwMode="auto">
          <a:xfrm>
            <a:off x="3981681" y="1972908"/>
            <a:ext cx="213179" cy="240429"/>
            <a:chOff x="476" y="3248"/>
            <a:chExt cx="408" cy="411"/>
          </a:xfrm>
        </p:grpSpPr>
        <p:sp>
          <p:nvSpPr>
            <p:cNvPr id="1172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3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174" name="Group 253"/>
          <p:cNvGrpSpPr>
            <a:grpSpLocks/>
          </p:cNvGrpSpPr>
          <p:nvPr/>
        </p:nvGrpSpPr>
        <p:grpSpPr bwMode="auto">
          <a:xfrm>
            <a:off x="4423088" y="4385618"/>
            <a:ext cx="213179" cy="240429"/>
            <a:chOff x="476" y="3248"/>
            <a:chExt cx="408" cy="411"/>
          </a:xfrm>
        </p:grpSpPr>
        <p:sp>
          <p:nvSpPr>
            <p:cNvPr id="1175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6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177" name="Group 253"/>
          <p:cNvGrpSpPr>
            <a:grpSpLocks/>
          </p:cNvGrpSpPr>
          <p:nvPr/>
        </p:nvGrpSpPr>
        <p:grpSpPr bwMode="auto">
          <a:xfrm>
            <a:off x="4664381" y="4989683"/>
            <a:ext cx="213179" cy="240429"/>
            <a:chOff x="476" y="3248"/>
            <a:chExt cx="408" cy="411"/>
          </a:xfrm>
        </p:grpSpPr>
        <p:sp>
          <p:nvSpPr>
            <p:cNvPr id="1178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9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sp>
        <p:nvSpPr>
          <p:cNvPr id="1180" name="Прямоугольник 1179"/>
          <p:cNvSpPr/>
          <p:nvPr/>
        </p:nvSpPr>
        <p:spPr>
          <a:xfrm>
            <a:off x="6367842" y="4114063"/>
            <a:ext cx="308606" cy="15918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1266" name="Group 149"/>
          <p:cNvGrpSpPr>
            <a:grpSpLocks/>
          </p:cNvGrpSpPr>
          <p:nvPr/>
        </p:nvGrpSpPr>
        <p:grpSpPr bwMode="auto">
          <a:xfrm>
            <a:off x="6269468" y="4578357"/>
            <a:ext cx="281686" cy="239581"/>
            <a:chOff x="2018" y="2750"/>
            <a:chExt cx="361" cy="309"/>
          </a:xfrm>
        </p:grpSpPr>
        <p:sp>
          <p:nvSpPr>
            <p:cNvPr id="126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6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6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346" name="Group 149"/>
          <p:cNvGrpSpPr>
            <a:grpSpLocks/>
          </p:cNvGrpSpPr>
          <p:nvPr/>
        </p:nvGrpSpPr>
        <p:grpSpPr bwMode="auto">
          <a:xfrm>
            <a:off x="6187492" y="3965755"/>
            <a:ext cx="281686" cy="239581"/>
            <a:chOff x="2018" y="2750"/>
            <a:chExt cx="361" cy="309"/>
          </a:xfrm>
        </p:grpSpPr>
        <p:sp>
          <p:nvSpPr>
            <p:cNvPr id="134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426" name="Group 149"/>
          <p:cNvGrpSpPr>
            <a:grpSpLocks/>
          </p:cNvGrpSpPr>
          <p:nvPr/>
        </p:nvGrpSpPr>
        <p:grpSpPr bwMode="auto">
          <a:xfrm>
            <a:off x="6180357" y="1971108"/>
            <a:ext cx="281686" cy="239581"/>
            <a:chOff x="2018" y="2750"/>
            <a:chExt cx="361" cy="309"/>
          </a:xfrm>
        </p:grpSpPr>
        <p:sp>
          <p:nvSpPr>
            <p:cNvPr id="142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506" name="Group 149"/>
          <p:cNvGrpSpPr>
            <a:grpSpLocks/>
          </p:cNvGrpSpPr>
          <p:nvPr/>
        </p:nvGrpSpPr>
        <p:grpSpPr bwMode="auto">
          <a:xfrm>
            <a:off x="5286776" y="2516487"/>
            <a:ext cx="281686" cy="239581"/>
            <a:chOff x="2018" y="2750"/>
            <a:chExt cx="361" cy="309"/>
          </a:xfrm>
        </p:grpSpPr>
        <p:sp>
          <p:nvSpPr>
            <p:cNvPr id="150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610" name="Group 149"/>
          <p:cNvGrpSpPr>
            <a:grpSpLocks/>
          </p:cNvGrpSpPr>
          <p:nvPr/>
        </p:nvGrpSpPr>
        <p:grpSpPr bwMode="auto">
          <a:xfrm>
            <a:off x="3249873" y="2237504"/>
            <a:ext cx="281686" cy="239581"/>
            <a:chOff x="2018" y="2750"/>
            <a:chExt cx="361" cy="309"/>
          </a:xfrm>
        </p:grpSpPr>
        <p:sp>
          <p:nvSpPr>
            <p:cNvPr id="1611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2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3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4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5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6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7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8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9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0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1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2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3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4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5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6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7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8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9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0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1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2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3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4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5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6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7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8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9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0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1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2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3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4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5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6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7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8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9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0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1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2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3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4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5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6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7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8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9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0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1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2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3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4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5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6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7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8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9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0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1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2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3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4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5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6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7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8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9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0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1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2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3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4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5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6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7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8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9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1842" name="AutoShape 108"/>
          <p:cNvSpPr>
            <a:spLocks noChangeArrowheads="1"/>
          </p:cNvSpPr>
          <p:nvPr/>
        </p:nvSpPr>
        <p:spPr bwMode="auto">
          <a:xfrm>
            <a:off x="3111296" y="1092307"/>
            <a:ext cx="1223509" cy="278946"/>
          </a:xfrm>
          <a:prstGeom prst="wedgeRectCallout">
            <a:avLst>
              <a:gd name="adj1" fmla="val 30"/>
              <a:gd name="adj2" fmla="val 257754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Детский сад №63</a:t>
            </a:r>
          </a:p>
        </p:txBody>
      </p:sp>
      <p:sp>
        <p:nvSpPr>
          <p:cNvPr id="1843" name="AutoShape 108"/>
          <p:cNvSpPr>
            <a:spLocks noChangeArrowheads="1"/>
          </p:cNvSpPr>
          <p:nvPr/>
        </p:nvSpPr>
        <p:spPr bwMode="auto">
          <a:xfrm>
            <a:off x="6398347" y="3567198"/>
            <a:ext cx="1223509" cy="278946"/>
          </a:xfrm>
          <a:prstGeom prst="wedgeRectCallout">
            <a:avLst>
              <a:gd name="adj1" fmla="val -45463"/>
              <a:gd name="adj2" fmla="val 86229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МСКЦ</a:t>
            </a:r>
          </a:p>
        </p:txBody>
      </p:sp>
      <p:sp>
        <p:nvSpPr>
          <p:cNvPr id="1845" name="AutoShape 108"/>
          <p:cNvSpPr>
            <a:spLocks noChangeArrowheads="1"/>
          </p:cNvSpPr>
          <p:nvPr/>
        </p:nvSpPr>
        <p:spPr bwMode="auto">
          <a:xfrm>
            <a:off x="3526379" y="3458273"/>
            <a:ext cx="1223509" cy="278946"/>
          </a:xfrm>
          <a:prstGeom prst="wedgeRectCallout">
            <a:avLst>
              <a:gd name="adj1" fmla="val -29471"/>
              <a:gd name="adj2" fmla="val -136598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Детский сад №80</a:t>
            </a:r>
          </a:p>
        </p:txBody>
      </p:sp>
      <p:sp>
        <p:nvSpPr>
          <p:cNvPr id="1846" name="AutoShape 108"/>
          <p:cNvSpPr>
            <a:spLocks noChangeArrowheads="1"/>
          </p:cNvSpPr>
          <p:nvPr/>
        </p:nvSpPr>
        <p:spPr bwMode="auto">
          <a:xfrm>
            <a:off x="1693495" y="1196563"/>
            <a:ext cx="1223509" cy="278946"/>
          </a:xfrm>
          <a:prstGeom prst="wedgeRectCallout">
            <a:avLst>
              <a:gd name="adj1" fmla="val -22398"/>
              <a:gd name="adj2" fmla="val 98696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АЗС </a:t>
            </a:r>
            <a:r>
              <a:rPr lang="ru-RU" sz="1000" b="1" u="sng" dirty="0" err="1">
                <a:latin typeface="Times New Roman" pitchFamily="18" charset="0"/>
                <a:cs typeface="Times New Roman" pitchFamily="18" charset="0"/>
              </a:rPr>
              <a:t>Дюрсо</a:t>
            </a:r>
            <a:endParaRPr lang="ru-RU" sz="1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50" name="AutoShape 108"/>
          <p:cNvSpPr>
            <a:spLocks noChangeArrowheads="1"/>
          </p:cNvSpPr>
          <p:nvPr/>
        </p:nvSpPr>
        <p:spPr bwMode="auto">
          <a:xfrm>
            <a:off x="4025094" y="1475509"/>
            <a:ext cx="1068638" cy="278946"/>
          </a:xfrm>
          <a:prstGeom prst="wedgeRectCallout">
            <a:avLst>
              <a:gd name="adj1" fmla="val -24786"/>
              <a:gd name="adj2" fmla="val 97215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Котельная №1</a:t>
            </a:r>
          </a:p>
        </p:txBody>
      </p:sp>
      <p:sp>
        <p:nvSpPr>
          <p:cNvPr id="1851" name="AutoShape 108"/>
          <p:cNvSpPr>
            <a:spLocks noChangeArrowheads="1"/>
          </p:cNvSpPr>
          <p:nvPr/>
        </p:nvSpPr>
        <p:spPr bwMode="auto">
          <a:xfrm>
            <a:off x="4896465" y="4458707"/>
            <a:ext cx="1223509" cy="278946"/>
          </a:xfrm>
          <a:prstGeom prst="wedgeRectCallout">
            <a:avLst>
              <a:gd name="adj1" fmla="val -69508"/>
              <a:gd name="adj2" fmla="val -38009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Котельная №2</a:t>
            </a:r>
          </a:p>
        </p:txBody>
      </p:sp>
      <p:sp>
        <p:nvSpPr>
          <p:cNvPr id="1852" name="AutoShape 108"/>
          <p:cNvSpPr>
            <a:spLocks noChangeArrowheads="1"/>
          </p:cNvSpPr>
          <p:nvPr/>
        </p:nvSpPr>
        <p:spPr bwMode="auto">
          <a:xfrm>
            <a:off x="8134351" y="3223263"/>
            <a:ext cx="896894" cy="254027"/>
          </a:xfrm>
          <a:prstGeom prst="wedgeRectCallout">
            <a:avLst>
              <a:gd name="adj1" fmla="val -25164"/>
              <a:gd name="adj2" fmla="val 189331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Пляж Коса</a:t>
            </a:r>
          </a:p>
        </p:txBody>
      </p:sp>
      <p:sp>
        <p:nvSpPr>
          <p:cNvPr id="1853" name="AutoShape 108"/>
          <p:cNvSpPr>
            <a:spLocks noChangeArrowheads="1"/>
          </p:cNvSpPr>
          <p:nvPr/>
        </p:nvSpPr>
        <p:spPr bwMode="auto">
          <a:xfrm>
            <a:off x="7621856" y="5329174"/>
            <a:ext cx="1231260" cy="216774"/>
          </a:xfrm>
          <a:prstGeom prst="wedgeRectCallout">
            <a:avLst>
              <a:gd name="adj1" fmla="val -14737"/>
              <a:gd name="adj2" fmla="val -179014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Пляж Алексино</a:t>
            </a:r>
          </a:p>
        </p:txBody>
      </p:sp>
      <p:grpSp>
        <p:nvGrpSpPr>
          <p:cNvPr id="1855" name="Group 149"/>
          <p:cNvGrpSpPr>
            <a:grpSpLocks/>
          </p:cNvGrpSpPr>
          <p:nvPr/>
        </p:nvGrpSpPr>
        <p:grpSpPr bwMode="auto">
          <a:xfrm>
            <a:off x="2554298" y="2017632"/>
            <a:ext cx="281686" cy="239581"/>
            <a:chOff x="2018" y="2750"/>
            <a:chExt cx="361" cy="309"/>
          </a:xfrm>
        </p:grpSpPr>
        <p:sp>
          <p:nvSpPr>
            <p:cNvPr id="1856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7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8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9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0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1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2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3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4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5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6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7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8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9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0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1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2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3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4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5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6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7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8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9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0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1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2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3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4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5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6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7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8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9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0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1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2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3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4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5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6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7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8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9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0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1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2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3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4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5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6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7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8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9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0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1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2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3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4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5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6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7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8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9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0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1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2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3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4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5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6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7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8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9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0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1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2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3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4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1935" name="AutoShape 108"/>
          <p:cNvSpPr>
            <a:spLocks noChangeArrowheads="1"/>
          </p:cNvSpPr>
          <p:nvPr/>
        </p:nvSpPr>
        <p:spPr bwMode="auto">
          <a:xfrm>
            <a:off x="5651960" y="1416124"/>
            <a:ext cx="992186" cy="278946"/>
          </a:xfrm>
          <a:prstGeom prst="wedgeRectCallout">
            <a:avLst>
              <a:gd name="adj1" fmla="val -52651"/>
              <a:gd name="adj2" fmla="val -148921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АЗС Лукойл</a:t>
            </a:r>
          </a:p>
        </p:txBody>
      </p:sp>
      <p:grpSp>
        <p:nvGrpSpPr>
          <p:cNvPr id="1936" name="Group 149"/>
          <p:cNvGrpSpPr>
            <a:grpSpLocks/>
          </p:cNvGrpSpPr>
          <p:nvPr/>
        </p:nvGrpSpPr>
        <p:grpSpPr bwMode="auto">
          <a:xfrm>
            <a:off x="1589026" y="2356254"/>
            <a:ext cx="281686" cy="239581"/>
            <a:chOff x="2018" y="2750"/>
            <a:chExt cx="361" cy="309"/>
          </a:xfrm>
        </p:grpSpPr>
        <p:sp>
          <p:nvSpPr>
            <p:cNvPr id="193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2016" name="Group 149"/>
          <p:cNvGrpSpPr>
            <a:grpSpLocks/>
          </p:cNvGrpSpPr>
          <p:nvPr/>
        </p:nvGrpSpPr>
        <p:grpSpPr bwMode="auto">
          <a:xfrm>
            <a:off x="3168868" y="3228485"/>
            <a:ext cx="281686" cy="239581"/>
            <a:chOff x="2018" y="2750"/>
            <a:chExt cx="361" cy="309"/>
          </a:xfrm>
        </p:grpSpPr>
        <p:sp>
          <p:nvSpPr>
            <p:cNvPr id="201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2096" name="AutoShape 108"/>
          <p:cNvSpPr>
            <a:spLocks noChangeArrowheads="1"/>
          </p:cNvSpPr>
          <p:nvPr/>
        </p:nvSpPr>
        <p:spPr bwMode="auto">
          <a:xfrm>
            <a:off x="5657713" y="2743963"/>
            <a:ext cx="1223509" cy="278946"/>
          </a:xfrm>
          <a:prstGeom prst="wedgeRectCallout">
            <a:avLst>
              <a:gd name="adj1" fmla="val -32984"/>
              <a:gd name="adj2" fmla="val -84223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Котельная №2</a:t>
            </a:r>
          </a:p>
        </p:txBody>
      </p:sp>
      <p:sp>
        <p:nvSpPr>
          <p:cNvPr id="2097" name="AutoShape 108"/>
          <p:cNvSpPr>
            <a:spLocks noChangeArrowheads="1"/>
          </p:cNvSpPr>
          <p:nvPr/>
        </p:nvSpPr>
        <p:spPr bwMode="auto">
          <a:xfrm>
            <a:off x="1693495" y="3484353"/>
            <a:ext cx="1223509" cy="278946"/>
          </a:xfrm>
          <a:prstGeom prst="wedgeRectCallout">
            <a:avLst>
              <a:gd name="adj1" fmla="val 39364"/>
              <a:gd name="adj2" fmla="val -173568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Котельная №2</a:t>
            </a:r>
          </a:p>
        </p:txBody>
      </p:sp>
      <p:sp>
        <p:nvSpPr>
          <p:cNvPr id="2098" name="AutoShape 108"/>
          <p:cNvSpPr>
            <a:spLocks noChangeArrowheads="1"/>
          </p:cNvSpPr>
          <p:nvPr/>
        </p:nvSpPr>
        <p:spPr bwMode="auto">
          <a:xfrm>
            <a:off x="5104826" y="4919775"/>
            <a:ext cx="1223509" cy="278946"/>
          </a:xfrm>
          <a:prstGeom prst="wedgeRectCallout">
            <a:avLst>
              <a:gd name="adj1" fmla="val -65572"/>
              <a:gd name="adj2" fmla="val 752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Котельная №2</a:t>
            </a:r>
          </a:p>
        </p:txBody>
      </p:sp>
      <p:sp>
        <p:nvSpPr>
          <p:cNvPr id="2104" name="AutoShape 108"/>
          <p:cNvSpPr>
            <a:spLocks noChangeArrowheads="1"/>
          </p:cNvSpPr>
          <p:nvPr/>
        </p:nvSpPr>
        <p:spPr bwMode="auto">
          <a:xfrm>
            <a:off x="1352127" y="1878159"/>
            <a:ext cx="1102739" cy="278946"/>
          </a:xfrm>
          <a:prstGeom prst="wedgeRectCallout">
            <a:avLst>
              <a:gd name="adj1" fmla="val -12750"/>
              <a:gd name="adj2" fmla="val 108010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Школа № 12</a:t>
            </a:r>
          </a:p>
        </p:txBody>
      </p:sp>
      <p:sp>
        <p:nvSpPr>
          <p:cNvPr id="2105" name="AutoShape 108"/>
          <p:cNvSpPr>
            <a:spLocks noChangeArrowheads="1"/>
          </p:cNvSpPr>
          <p:nvPr/>
        </p:nvSpPr>
        <p:spPr bwMode="auto">
          <a:xfrm>
            <a:off x="6731727" y="4489880"/>
            <a:ext cx="1402623" cy="278946"/>
          </a:xfrm>
          <a:prstGeom prst="wedgeRectCallout">
            <a:avLst>
              <a:gd name="adj1" fmla="val -65845"/>
              <a:gd name="adj2" fmla="val 26403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Дворец творчества</a:t>
            </a:r>
          </a:p>
        </p:txBody>
      </p:sp>
      <p:sp>
        <p:nvSpPr>
          <p:cNvPr id="2106" name="AutoShape 108"/>
          <p:cNvSpPr>
            <a:spLocks noChangeArrowheads="1"/>
          </p:cNvSpPr>
          <p:nvPr/>
        </p:nvSpPr>
        <p:spPr bwMode="auto">
          <a:xfrm>
            <a:off x="4488184" y="3850479"/>
            <a:ext cx="1504342" cy="278946"/>
          </a:xfrm>
          <a:prstGeom prst="wedgeRectCallout">
            <a:avLst>
              <a:gd name="adj1" fmla="val 64129"/>
              <a:gd name="adj2" fmla="val 53845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Морской университет </a:t>
            </a:r>
          </a:p>
        </p:txBody>
      </p:sp>
      <p:sp>
        <p:nvSpPr>
          <p:cNvPr id="2107" name="AutoShape 108"/>
          <p:cNvSpPr>
            <a:spLocks noChangeArrowheads="1"/>
          </p:cNvSpPr>
          <p:nvPr/>
        </p:nvSpPr>
        <p:spPr bwMode="auto">
          <a:xfrm>
            <a:off x="2356663" y="3829516"/>
            <a:ext cx="1223509" cy="278946"/>
          </a:xfrm>
          <a:prstGeom prst="wedgeRectCallout">
            <a:avLst>
              <a:gd name="adj1" fmla="val 28961"/>
              <a:gd name="adj2" fmla="val -166474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Школа № 6</a:t>
            </a:r>
          </a:p>
        </p:txBody>
      </p:sp>
      <p:grpSp>
        <p:nvGrpSpPr>
          <p:cNvPr id="2110" name="Group 47"/>
          <p:cNvGrpSpPr>
            <a:grpSpLocks/>
          </p:cNvGrpSpPr>
          <p:nvPr/>
        </p:nvGrpSpPr>
        <p:grpSpPr bwMode="auto">
          <a:xfrm>
            <a:off x="1789717" y="1627127"/>
            <a:ext cx="315963" cy="183419"/>
            <a:chOff x="0" y="25"/>
            <a:chExt cx="19081" cy="19975"/>
          </a:xfrm>
          <a:solidFill>
            <a:schemeClr val="bg1">
              <a:alpha val="50000"/>
            </a:schemeClr>
          </a:solidFill>
        </p:grpSpPr>
        <p:sp>
          <p:nvSpPr>
            <p:cNvPr id="2111" name="Line 48"/>
            <p:cNvSpPr>
              <a:spLocks noChangeShapeType="1"/>
            </p:cNvSpPr>
            <p:nvPr/>
          </p:nvSpPr>
          <p:spPr bwMode="auto">
            <a:xfrm>
              <a:off x="0" y="19682"/>
              <a:ext cx="14535" cy="318"/>
            </a:xfrm>
            <a:prstGeom prst="line">
              <a:avLst/>
            </a:prstGeom>
            <a:grp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>
                <a:defRPr/>
              </a:pPr>
              <a:endParaRPr lang="ru-RU" sz="110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112" name="Group 49"/>
            <p:cNvGrpSpPr>
              <a:grpSpLocks/>
            </p:cNvGrpSpPr>
            <p:nvPr/>
          </p:nvGrpSpPr>
          <p:grpSpPr bwMode="auto">
            <a:xfrm>
              <a:off x="4099" y="25"/>
              <a:ext cx="14982" cy="19398"/>
              <a:chOff x="213" y="2"/>
              <a:chExt cx="18506" cy="19998"/>
            </a:xfrm>
            <a:grpFill/>
          </p:grpSpPr>
          <p:sp>
            <p:nvSpPr>
              <p:cNvPr id="2113" name="Line 50"/>
              <p:cNvSpPr>
                <a:spLocks noChangeShapeType="1"/>
              </p:cNvSpPr>
              <p:nvPr/>
            </p:nvSpPr>
            <p:spPr bwMode="auto">
              <a:xfrm>
                <a:off x="213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14" name="Line 51"/>
              <p:cNvSpPr>
                <a:spLocks noChangeShapeType="1"/>
              </p:cNvSpPr>
              <p:nvPr/>
            </p:nvSpPr>
            <p:spPr bwMode="auto">
              <a:xfrm>
                <a:off x="9244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15" name="Arc 52"/>
              <p:cNvSpPr>
                <a:spLocks/>
              </p:cNvSpPr>
              <p:nvPr/>
            </p:nvSpPr>
            <p:spPr bwMode="auto">
              <a:xfrm flipH="1">
                <a:off x="424" y="2"/>
                <a:ext cx="3186" cy="45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16" name="Arc 53"/>
              <p:cNvSpPr>
                <a:spLocks/>
              </p:cNvSpPr>
              <p:nvPr/>
            </p:nvSpPr>
            <p:spPr bwMode="auto">
              <a:xfrm>
                <a:off x="4222" y="2"/>
                <a:ext cx="4663" cy="50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17" name="Rectangle 54"/>
              <p:cNvSpPr>
                <a:spLocks noChangeArrowheads="1"/>
              </p:cNvSpPr>
              <p:nvPr/>
            </p:nvSpPr>
            <p:spPr bwMode="auto">
              <a:xfrm>
                <a:off x="411" y="8657"/>
                <a:ext cx="9938" cy="8375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300" b="1" dirty="0"/>
                  <a:t>АЗС</a:t>
                </a:r>
                <a:endParaRPr lang="ru-RU" sz="700" dirty="0"/>
              </a:p>
            </p:txBody>
          </p:sp>
          <p:sp>
            <p:nvSpPr>
              <p:cNvPr id="2118" name="Rectangle 55"/>
              <p:cNvSpPr>
                <a:spLocks noChangeArrowheads="1"/>
              </p:cNvSpPr>
              <p:nvPr/>
            </p:nvSpPr>
            <p:spPr bwMode="auto">
              <a:xfrm>
                <a:off x="10257" y="8639"/>
                <a:ext cx="8462" cy="8970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400" b="1" dirty="0">
                    <a:latin typeface="Calibri" pitchFamily="34" charset="0"/>
                    <a:cs typeface="Arial" pitchFamily="34" charset="0"/>
                  </a:rPr>
                  <a:t>50</a:t>
                </a:r>
                <a:endParaRPr lang="ru-RU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119" name="Group 47"/>
          <p:cNvGrpSpPr>
            <a:grpSpLocks/>
          </p:cNvGrpSpPr>
          <p:nvPr/>
        </p:nvGrpSpPr>
        <p:grpSpPr bwMode="auto">
          <a:xfrm>
            <a:off x="2095246" y="2203251"/>
            <a:ext cx="315963" cy="183419"/>
            <a:chOff x="0" y="25"/>
            <a:chExt cx="19081" cy="19975"/>
          </a:xfrm>
          <a:solidFill>
            <a:schemeClr val="bg1">
              <a:alpha val="50000"/>
            </a:schemeClr>
          </a:solidFill>
        </p:grpSpPr>
        <p:sp>
          <p:nvSpPr>
            <p:cNvPr id="2120" name="Line 48"/>
            <p:cNvSpPr>
              <a:spLocks noChangeShapeType="1"/>
            </p:cNvSpPr>
            <p:nvPr/>
          </p:nvSpPr>
          <p:spPr bwMode="auto">
            <a:xfrm>
              <a:off x="0" y="19682"/>
              <a:ext cx="14535" cy="318"/>
            </a:xfrm>
            <a:prstGeom prst="line">
              <a:avLst/>
            </a:prstGeom>
            <a:grp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>
                <a:defRPr/>
              </a:pPr>
              <a:endParaRPr lang="ru-RU" sz="110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121" name="Group 49"/>
            <p:cNvGrpSpPr>
              <a:grpSpLocks/>
            </p:cNvGrpSpPr>
            <p:nvPr/>
          </p:nvGrpSpPr>
          <p:grpSpPr bwMode="auto">
            <a:xfrm>
              <a:off x="4099" y="25"/>
              <a:ext cx="14982" cy="19398"/>
              <a:chOff x="213" y="2"/>
              <a:chExt cx="18506" cy="19998"/>
            </a:xfrm>
            <a:grpFill/>
          </p:grpSpPr>
          <p:sp>
            <p:nvSpPr>
              <p:cNvPr id="2122" name="Line 50"/>
              <p:cNvSpPr>
                <a:spLocks noChangeShapeType="1"/>
              </p:cNvSpPr>
              <p:nvPr/>
            </p:nvSpPr>
            <p:spPr bwMode="auto">
              <a:xfrm>
                <a:off x="213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23" name="Line 51"/>
              <p:cNvSpPr>
                <a:spLocks noChangeShapeType="1"/>
              </p:cNvSpPr>
              <p:nvPr/>
            </p:nvSpPr>
            <p:spPr bwMode="auto">
              <a:xfrm>
                <a:off x="9244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24" name="Arc 52"/>
              <p:cNvSpPr>
                <a:spLocks/>
              </p:cNvSpPr>
              <p:nvPr/>
            </p:nvSpPr>
            <p:spPr bwMode="auto">
              <a:xfrm flipH="1">
                <a:off x="424" y="2"/>
                <a:ext cx="3186" cy="45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25" name="Arc 53"/>
              <p:cNvSpPr>
                <a:spLocks/>
              </p:cNvSpPr>
              <p:nvPr/>
            </p:nvSpPr>
            <p:spPr bwMode="auto">
              <a:xfrm>
                <a:off x="4222" y="2"/>
                <a:ext cx="4663" cy="50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26" name="Rectangle 54"/>
              <p:cNvSpPr>
                <a:spLocks noChangeArrowheads="1"/>
              </p:cNvSpPr>
              <p:nvPr/>
            </p:nvSpPr>
            <p:spPr bwMode="auto">
              <a:xfrm>
                <a:off x="411" y="8657"/>
                <a:ext cx="9938" cy="8375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300" b="1" dirty="0"/>
                  <a:t>АЗС</a:t>
                </a:r>
                <a:endParaRPr lang="ru-RU" sz="700" dirty="0"/>
              </a:p>
            </p:txBody>
          </p:sp>
          <p:sp>
            <p:nvSpPr>
              <p:cNvPr id="2127" name="Rectangle 55"/>
              <p:cNvSpPr>
                <a:spLocks noChangeArrowheads="1"/>
              </p:cNvSpPr>
              <p:nvPr/>
            </p:nvSpPr>
            <p:spPr bwMode="auto">
              <a:xfrm>
                <a:off x="10257" y="8639"/>
                <a:ext cx="8462" cy="8970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400" b="1" dirty="0">
                    <a:latin typeface="Calibri" pitchFamily="34" charset="0"/>
                    <a:cs typeface="Arial" pitchFamily="34" charset="0"/>
                  </a:rPr>
                  <a:t>50</a:t>
                </a:r>
                <a:endParaRPr lang="ru-RU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128" name="Group 47"/>
          <p:cNvGrpSpPr>
            <a:grpSpLocks/>
          </p:cNvGrpSpPr>
          <p:nvPr/>
        </p:nvGrpSpPr>
        <p:grpSpPr bwMode="auto">
          <a:xfrm>
            <a:off x="6363883" y="2198178"/>
            <a:ext cx="315963" cy="183419"/>
            <a:chOff x="0" y="25"/>
            <a:chExt cx="19081" cy="19975"/>
          </a:xfrm>
          <a:solidFill>
            <a:schemeClr val="bg1">
              <a:alpha val="50000"/>
            </a:schemeClr>
          </a:solidFill>
        </p:grpSpPr>
        <p:sp>
          <p:nvSpPr>
            <p:cNvPr id="2129" name="Line 48"/>
            <p:cNvSpPr>
              <a:spLocks noChangeShapeType="1"/>
            </p:cNvSpPr>
            <p:nvPr/>
          </p:nvSpPr>
          <p:spPr bwMode="auto">
            <a:xfrm>
              <a:off x="0" y="19682"/>
              <a:ext cx="14535" cy="318"/>
            </a:xfrm>
            <a:prstGeom prst="line">
              <a:avLst/>
            </a:prstGeom>
            <a:grp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>
                <a:defRPr/>
              </a:pPr>
              <a:endParaRPr lang="ru-RU" sz="110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130" name="Group 49"/>
            <p:cNvGrpSpPr>
              <a:grpSpLocks/>
            </p:cNvGrpSpPr>
            <p:nvPr/>
          </p:nvGrpSpPr>
          <p:grpSpPr bwMode="auto">
            <a:xfrm>
              <a:off x="4099" y="25"/>
              <a:ext cx="14982" cy="19398"/>
              <a:chOff x="213" y="2"/>
              <a:chExt cx="18506" cy="19998"/>
            </a:xfrm>
            <a:grpFill/>
          </p:grpSpPr>
          <p:sp>
            <p:nvSpPr>
              <p:cNvPr id="2131" name="Line 50"/>
              <p:cNvSpPr>
                <a:spLocks noChangeShapeType="1"/>
              </p:cNvSpPr>
              <p:nvPr/>
            </p:nvSpPr>
            <p:spPr bwMode="auto">
              <a:xfrm>
                <a:off x="213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32" name="Line 51"/>
              <p:cNvSpPr>
                <a:spLocks noChangeShapeType="1"/>
              </p:cNvSpPr>
              <p:nvPr/>
            </p:nvSpPr>
            <p:spPr bwMode="auto">
              <a:xfrm>
                <a:off x="9244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33" name="Arc 52"/>
              <p:cNvSpPr>
                <a:spLocks/>
              </p:cNvSpPr>
              <p:nvPr/>
            </p:nvSpPr>
            <p:spPr bwMode="auto">
              <a:xfrm flipH="1">
                <a:off x="424" y="2"/>
                <a:ext cx="3186" cy="45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34" name="Arc 53"/>
              <p:cNvSpPr>
                <a:spLocks/>
              </p:cNvSpPr>
              <p:nvPr/>
            </p:nvSpPr>
            <p:spPr bwMode="auto">
              <a:xfrm>
                <a:off x="4222" y="2"/>
                <a:ext cx="4663" cy="50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35" name="Rectangle 54"/>
              <p:cNvSpPr>
                <a:spLocks noChangeArrowheads="1"/>
              </p:cNvSpPr>
              <p:nvPr/>
            </p:nvSpPr>
            <p:spPr bwMode="auto">
              <a:xfrm>
                <a:off x="411" y="8657"/>
                <a:ext cx="9938" cy="8375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300" b="1" dirty="0"/>
                  <a:t>АЗС</a:t>
                </a:r>
                <a:endParaRPr lang="ru-RU" sz="700" dirty="0"/>
              </a:p>
            </p:txBody>
          </p:sp>
          <p:sp>
            <p:nvSpPr>
              <p:cNvPr id="2136" name="Rectangle 55"/>
              <p:cNvSpPr>
                <a:spLocks noChangeArrowheads="1"/>
              </p:cNvSpPr>
              <p:nvPr/>
            </p:nvSpPr>
            <p:spPr bwMode="auto">
              <a:xfrm>
                <a:off x="10257" y="8639"/>
                <a:ext cx="8462" cy="8970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400" b="1" dirty="0">
                    <a:latin typeface="Calibri" pitchFamily="34" charset="0"/>
                    <a:cs typeface="Arial" pitchFamily="34" charset="0"/>
                  </a:rPr>
                  <a:t>50</a:t>
                </a:r>
                <a:endParaRPr lang="ru-RU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137" name="Group 47"/>
          <p:cNvGrpSpPr>
            <a:grpSpLocks/>
          </p:cNvGrpSpPr>
          <p:nvPr/>
        </p:nvGrpSpPr>
        <p:grpSpPr bwMode="auto">
          <a:xfrm>
            <a:off x="4009267" y="5475107"/>
            <a:ext cx="315963" cy="183419"/>
            <a:chOff x="0" y="25"/>
            <a:chExt cx="19081" cy="19975"/>
          </a:xfrm>
          <a:solidFill>
            <a:schemeClr val="bg1">
              <a:alpha val="50000"/>
            </a:schemeClr>
          </a:solidFill>
        </p:grpSpPr>
        <p:sp>
          <p:nvSpPr>
            <p:cNvPr id="2138" name="Line 48"/>
            <p:cNvSpPr>
              <a:spLocks noChangeShapeType="1"/>
            </p:cNvSpPr>
            <p:nvPr/>
          </p:nvSpPr>
          <p:spPr bwMode="auto">
            <a:xfrm>
              <a:off x="0" y="19682"/>
              <a:ext cx="14535" cy="318"/>
            </a:xfrm>
            <a:prstGeom prst="line">
              <a:avLst/>
            </a:prstGeom>
            <a:grp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>
                <a:defRPr/>
              </a:pPr>
              <a:endParaRPr lang="ru-RU" sz="110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139" name="Group 49"/>
            <p:cNvGrpSpPr>
              <a:grpSpLocks/>
            </p:cNvGrpSpPr>
            <p:nvPr/>
          </p:nvGrpSpPr>
          <p:grpSpPr bwMode="auto">
            <a:xfrm>
              <a:off x="4099" y="25"/>
              <a:ext cx="14982" cy="19398"/>
              <a:chOff x="213" y="2"/>
              <a:chExt cx="18506" cy="19998"/>
            </a:xfrm>
            <a:grpFill/>
          </p:grpSpPr>
          <p:sp>
            <p:nvSpPr>
              <p:cNvPr id="2140" name="Line 50"/>
              <p:cNvSpPr>
                <a:spLocks noChangeShapeType="1"/>
              </p:cNvSpPr>
              <p:nvPr/>
            </p:nvSpPr>
            <p:spPr bwMode="auto">
              <a:xfrm>
                <a:off x="213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41" name="Line 51"/>
              <p:cNvSpPr>
                <a:spLocks noChangeShapeType="1"/>
              </p:cNvSpPr>
              <p:nvPr/>
            </p:nvSpPr>
            <p:spPr bwMode="auto">
              <a:xfrm>
                <a:off x="9244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42" name="Arc 52"/>
              <p:cNvSpPr>
                <a:spLocks/>
              </p:cNvSpPr>
              <p:nvPr/>
            </p:nvSpPr>
            <p:spPr bwMode="auto">
              <a:xfrm flipH="1">
                <a:off x="424" y="2"/>
                <a:ext cx="3186" cy="45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43" name="Arc 53"/>
              <p:cNvSpPr>
                <a:spLocks/>
              </p:cNvSpPr>
              <p:nvPr/>
            </p:nvSpPr>
            <p:spPr bwMode="auto">
              <a:xfrm>
                <a:off x="4222" y="2"/>
                <a:ext cx="4663" cy="50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44" name="Rectangle 54"/>
              <p:cNvSpPr>
                <a:spLocks noChangeArrowheads="1"/>
              </p:cNvSpPr>
              <p:nvPr/>
            </p:nvSpPr>
            <p:spPr bwMode="auto">
              <a:xfrm>
                <a:off x="411" y="8657"/>
                <a:ext cx="9938" cy="8375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300" b="1" dirty="0"/>
                  <a:t>АЗС</a:t>
                </a:r>
                <a:endParaRPr lang="ru-RU" sz="700" dirty="0"/>
              </a:p>
            </p:txBody>
          </p:sp>
          <p:sp>
            <p:nvSpPr>
              <p:cNvPr id="2145" name="Rectangle 55"/>
              <p:cNvSpPr>
                <a:spLocks noChangeArrowheads="1"/>
              </p:cNvSpPr>
              <p:nvPr/>
            </p:nvSpPr>
            <p:spPr bwMode="auto">
              <a:xfrm>
                <a:off x="10257" y="8639"/>
                <a:ext cx="8462" cy="8970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400" b="1" dirty="0">
                    <a:latin typeface="Calibri" pitchFamily="34" charset="0"/>
                    <a:cs typeface="Arial" pitchFamily="34" charset="0"/>
                  </a:rPr>
                  <a:t>50</a:t>
                </a:r>
                <a:endParaRPr lang="ru-RU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2146" name="AutoShape 108"/>
          <p:cNvSpPr>
            <a:spLocks noChangeArrowheads="1"/>
          </p:cNvSpPr>
          <p:nvPr/>
        </p:nvSpPr>
        <p:spPr bwMode="auto">
          <a:xfrm>
            <a:off x="1977294" y="2537254"/>
            <a:ext cx="1223509" cy="278946"/>
          </a:xfrm>
          <a:prstGeom prst="wedgeRectCallout">
            <a:avLst>
              <a:gd name="adj1" fmla="val -40055"/>
              <a:gd name="adj2" fmla="val -85153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АЗС </a:t>
            </a:r>
            <a:r>
              <a:rPr lang="ru-RU" sz="1000" b="1" u="sng" dirty="0" err="1">
                <a:latin typeface="Times New Roman" pitchFamily="18" charset="0"/>
                <a:cs typeface="Times New Roman" pitchFamily="18" charset="0"/>
              </a:rPr>
              <a:t>Уфимнефть</a:t>
            </a:r>
            <a:endParaRPr lang="ru-RU" sz="1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" name="AutoShape 108"/>
          <p:cNvSpPr>
            <a:spLocks noChangeArrowheads="1"/>
          </p:cNvSpPr>
          <p:nvPr/>
        </p:nvSpPr>
        <p:spPr bwMode="auto">
          <a:xfrm>
            <a:off x="6886928" y="4006089"/>
            <a:ext cx="2144317" cy="398494"/>
          </a:xfrm>
          <a:prstGeom prst="wedgeRectCallout">
            <a:avLst>
              <a:gd name="adj1" fmla="val -60690"/>
              <a:gd name="adj2" fmla="val 7345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Администрация морских Черноморских портов</a:t>
            </a:r>
          </a:p>
        </p:txBody>
      </p:sp>
      <p:sp>
        <p:nvSpPr>
          <p:cNvPr id="2151" name="AutoShape 108"/>
          <p:cNvSpPr>
            <a:spLocks noChangeArrowheads="1"/>
          </p:cNvSpPr>
          <p:nvPr/>
        </p:nvSpPr>
        <p:spPr bwMode="auto">
          <a:xfrm>
            <a:off x="3571233" y="2585815"/>
            <a:ext cx="947566" cy="278946"/>
          </a:xfrm>
          <a:prstGeom prst="wedgeRectCallout">
            <a:avLst>
              <a:gd name="adj1" fmla="val 1358"/>
              <a:gd name="adj2" fmla="val -79852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Школа №33</a:t>
            </a:r>
          </a:p>
        </p:txBody>
      </p:sp>
      <p:sp>
        <p:nvSpPr>
          <p:cNvPr id="2152" name="AutoShape 108"/>
          <p:cNvSpPr>
            <a:spLocks noChangeArrowheads="1"/>
          </p:cNvSpPr>
          <p:nvPr/>
        </p:nvSpPr>
        <p:spPr bwMode="auto">
          <a:xfrm>
            <a:off x="2698626" y="1724043"/>
            <a:ext cx="947566" cy="278946"/>
          </a:xfrm>
          <a:prstGeom prst="wedgeRectCallout">
            <a:avLst>
              <a:gd name="adj1" fmla="val 22197"/>
              <a:gd name="adj2" fmla="val 105287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Школа №19</a:t>
            </a:r>
          </a:p>
        </p:txBody>
      </p:sp>
      <p:sp>
        <p:nvSpPr>
          <p:cNvPr id="2153" name="AutoShape 108"/>
          <p:cNvSpPr>
            <a:spLocks noChangeArrowheads="1"/>
          </p:cNvSpPr>
          <p:nvPr/>
        </p:nvSpPr>
        <p:spPr bwMode="auto">
          <a:xfrm>
            <a:off x="2437252" y="2229423"/>
            <a:ext cx="1089127" cy="278946"/>
          </a:xfrm>
          <a:prstGeom prst="wedgeRectCallout">
            <a:avLst>
              <a:gd name="adj1" fmla="val -23151"/>
              <a:gd name="adj2" fmla="val -76485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Гимназия  №1</a:t>
            </a:r>
          </a:p>
        </p:txBody>
      </p:sp>
      <p:grpSp>
        <p:nvGrpSpPr>
          <p:cNvPr id="2154" name="Group 253"/>
          <p:cNvGrpSpPr>
            <a:grpSpLocks/>
          </p:cNvGrpSpPr>
          <p:nvPr/>
        </p:nvGrpSpPr>
        <p:grpSpPr bwMode="auto">
          <a:xfrm>
            <a:off x="2658576" y="2891417"/>
            <a:ext cx="213179" cy="240429"/>
            <a:chOff x="476" y="3248"/>
            <a:chExt cx="408" cy="411"/>
          </a:xfrm>
        </p:grpSpPr>
        <p:sp>
          <p:nvSpPr>
            <p:cNvPr id="2155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2156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2157" name="Group 149"/>
          <p:cNvGrpSpPr>
            <a:grpSpLocks/>
          </p:cNvGrpSpPr>
          <p:nvPr/>
        </p:nvGrpSpPr>
        <p:grpSpPr bwMode="auto">
          <a:xfrm>
            <a:off x="3588736" y="2010687"/>
            <a:ext cx="281686" cy="239581"/>
            <a:chOff x="2018" y="2750"/>
            <a:chExt cx="361" cy="309"/>
          </a:xfrm>
        </p:grpSpPr>
        <p:sp>
          <p:nvSpPr>
            <p:cNvPr id="2158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59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60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61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62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63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64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65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66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67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68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69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70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71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72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73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74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75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76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77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78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79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80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81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82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83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84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85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86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87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88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89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90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91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92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93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94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95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96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97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98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99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00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01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02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03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04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05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06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07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08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09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10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11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12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13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14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15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16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17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18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19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20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21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22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23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24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25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26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27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28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29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30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31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32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33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34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35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36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2237" name="Group 149"/>
          <p:cNvGrpSpPr>
            <a:grpSpLocks/>
          </p:cNvGrpSpPr>
          <p:nvPr/>
        </p:nvGrpSpPr>
        <p:grpSpPr bwMode="auto">
          <a:xfrm>
            <a:off x="3646193" y="2958763"/>
            <a:ext cx="281686" cy="239581"/>
            <a:chOff x="2018" y="2750"/>
            <a:chExt cx="361" cy="309"/>
          </a:xfrm>
        </p:grpSpPr>
        <p:sp>
          <p:nvSpPr>
            <p:cNvPr id="2238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39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40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41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42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43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44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45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46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47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48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49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50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51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52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53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54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55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56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57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58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59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60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61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62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63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64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65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66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67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68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69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70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71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72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73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74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75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76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77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78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79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80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81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82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83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84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85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86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87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88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89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90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91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92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93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94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95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96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97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98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99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00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01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02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03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04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05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06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07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08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09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10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11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12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13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14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15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16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2317" name="Прямоугольник 2316"/>
          <p:cNvSpPr/>
          <p:nvPr/>
        </p:nvSpPr>
        <p:spPr>
          <a:xfrm>
            <a:off x="3800486" y="1812025"/>
            <a:ext cx="308606" cy="15918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2318" name="Group 149"/>
          <p:cNvGrpSpPr>
            <a:grpSpLocks/>
          </p:cNvGrpSpPr>
          <p:nvPr/>
        </p:nvGrpSpPr>
        <p:grpSpPr bwMode="auto">
          <a:xfrm>
            <a:off x="4631044" y="2462882"/>
            <a:ext cx="281686" cy="239581"/>
            <a:chOff x="2018" y="2750"/>
            <a:chExt cx="361" cy="309"/>
          </a:xfrm>
        </p:grpSpPr>
        <p:sp>
          <p:nvSpPr>
            <p:cNvPr id="2319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20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21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22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23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24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25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26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27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28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29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30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31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32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33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34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35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36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37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38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39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40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41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42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43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44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45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46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47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48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49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50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51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52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53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54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55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56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57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58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59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60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61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62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63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64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65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66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67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68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69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70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71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72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73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74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75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76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77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78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79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80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81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82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83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84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85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86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87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88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89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90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91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92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93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94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95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96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97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2398" name="AutoShape 108"/>
          <p:cNvSpPr>
            <a:spLocks noChangeArrowheads="1"/>
          </p:cNvSpPr>
          <p:nvPr/>
        </p:nvSpPr>
        <p:spPr bwMode="auto">
          <a:xfrm>
            <a:off x="5495773" y="3136504"/>
            <a:ext cx="1223509" cy="278946"/>
          </a:xfrm>
          <a:prstGeom prst="wedgeRectCallout">
            <a:avLst>
              <a:gd name="adj1" fmla="val -95497"/>
              <a:gd name="adj2" fmla="val -207458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Детский сад №7</a:t>
            </a:r>
          </a:p>
        </p:txBody>
      </p:sp>
      <p:graphicFrame>
        <p:nvGraphicFramePr>
          <p:cNvPr id="239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25266"/>
              </p:ext>
            </p:extLst>
          </p:nvPr>
        </p:nvGraphicFramePr>
        <p:xfrm>
          <a:off x="6731729" y="1663145"/>
          <a:ext cx="201264" cy="284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1" name="Clip" r:id="rId5" imgW="527995" imgH="703385" progId="">
                  <p:embed/>
                </p:oleObj>
              </mc:Choice>
              <mc:Fallback>
                <p:oleObj name="Clip" r:id="rId5" imgW="527995" imgH="70338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1729" y="1663145"/>
                        <a:ext cx="201264" cy="2841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00" name="AutoShape 108"/>
          <p:cNvSpPr>
            <a:spLocks noChangeArrowheads="1"/>
          </p:cNvSpPr>
          <p:nvPr/>
        </p:nvSpPr>
        <p:spPr bwMode="auto">
          <a:xfrm>
            <a:off x="7441594" y="1445096"/>
            <a:ext cx="936543" cy="278946"/>
          </a:xfrm>
          <a:prstGeom prst="wedgeRectCallout">
            <a:avLst>
              <a:gd name="adj1" fmla="val -115427"/>
              <a:gd name="adj2" fmla="val 63015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 err="1">
                <a:latin typeface="Times New Roman" pitchFamily="18" charset="0"/>
                <a:cs typeface="Times New Roman" pitchFamily="18" charset="0"/>
              </a:rPr>
              <a:t>Яхтклуб</a:t>
            </a:r>
            <a:endParaRPr lang="ru-RU" sz="1000" b="1" u="sng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01" name="Group 47"/>
          <p:cNvGrpSpPr>
            <a:grpSpLocks/>
          </p:cNvGrpSpPr>
          <p:nvPr/>
        </p:nvGrpSpPr>
        <p:grpSpPr bwMode="auto">
          <a:xfrm>
            <a:off x="5380769" y="991486"/>
            <a:ext cx="315963" cy="183419"/>
            <a:chOff x="0" y="25"/>
            <a:chExt cx="19081" cy="19975"/>
          </a:xfrm>
          <a:solidFill>
            <a:schemeClr val="bg1">
              <a:alpha val="50000"/>
            </a:schemeClr>
          </a:solidFill>
        </p:grpSpPr>
        <p:sp>
          <p:nvSpPr>
            <p:cNvPr id="2402" name="Line 48"/>
            <p:cNvSpPr>
              <a:spLocks noChangeShapeType="1"/>
            </p:cNvSpPr>
            <p:nvPr/>
          </p:nvSpPr>
          <p:spPr bwMode="auto">
            <a:xfrm>
              <a:off x="0" y="19682"/>
              <a:ext cx="14535" cy="318"/>
            </a:xfrm>
            <a:prstGeom prst="line">
              <a:avLst/>
            </a:prstGeom>
            <a:grp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>
                <a:defRPr/>
              </a:pPr>
              <a:endParaRPr lang="ru-RU" sz="110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403" name="Group 49"/>
            <p:cNvGrpSpPr>
              <a:grpSpLocks/>
            </p:cNvGrpSpPr>
            <p:nvPr/>
          </p:nvGrpSpPr>
          <p:grpSpPr bwMode="auto">
            <a:xfrm>
              <a:off x="4099" y="25"/>
              <a:ext cx="14982" cy="19398"/>
              <a:chOff x="213" y="2"/>
              <a:chExt cx="18506" cy="19998"/>
            </a:xfrm>
            <a:grpFill/>
          </p:grpSpPr>
          <p:sp>
            <p:nvSpPr>
              <p:cNvPr id="2404" name="Line 50"/>
              <p:cNvSpPr>
                <a:spLocks noChangeShapeType="1"/>
              </p:cNvSpPr>
              <p:nvPr/>
            </p:nvSpPr>
            <p:spPr bwMode="auto">
              <a:xfrm>
                <a:off x="213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05" name="Line 51"/>
              <p:cNvSpPr>
                <a:spLocks noChangeShapeType="1"/>
              </p:cNvSpPr>
              <p:nvPr/>
            </p:nvSpPr>
            <p:spPr bwMode="auto">
              <a:xfrm>
                <a:off x="9244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06" name="Arc 52"/>
              <p:cNvSpPr>
                <a:spLocks/>
              </p:cNvSpPr>
              <p:nvPr/>
            </p:nvSpPr>
            <p:spPr bwMode="auto">
              <a:xfrm flipH="1">
                <a:off x="424" y="2"/>
                <a:ext cx="3186" cy="45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07" name="Arc 53"/>
              <p:cNvSpPr>
                <a:spLocks/>
              </p:cNvSpPr>
              <p:nvPr/>
            </p:nvSpPr>
            <p:spPr bwMode="auto">
              <a:xfrm>
                <a:off x="4222" y="2"/>
                <a:ext cx="4663" cy="50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08" name="Rectangle 54"/>
              <p:cNvSpPr>
                <a:spLocks noChangeArrowheads="1"/>
              </p:cNvSpPr>
              <p:nvPr/>
            </p:nvSpPr>
            <p:spPr bwMode="auto">
              <a:xfrm>
                <a:off x="411" y="8657"/>
                <a:ext cx="9938" cy="8375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300" b="1" dirty="0"/>
                  <a:t>АЗС</a:t>
                </a:r>
                <a:endParaRPr lang="ru-RU" sz="700" dirty="0"/>
              </a:p>
            </p:txBody>
          </p:sp>
          <p:sp>
            <p:nvSpPr>
              <p:cNvPr id="2409" name="Rectangle 55"/>
              <p:cNvSpPr>
                <a:spLocks noChangeArrowheads="1"/>
              </p:cNvSpPr>
              <p:nvPr/>
            </p:nvSpPr>
            <p:spPr bwMode="auto">
              <a:xfrm>
                <a:off x="10257" y="8639"/>
                <a:ext cx="8462" cy="8970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400" b="1" dirty="0">
                    <a:latin typeface="Calibri" pitchFamily="34" charset="0"/>
                    <a:cs typeface="Arial" pitchFamily="34" charset="0"/>
                  </a:rPr>
                  <a:t>50</a:t>
                </a:r>
                <a:endParaRPr lang="ru-RU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2410" name="AutoShape 108"/>
          <p:cNvSpPr>
            <a:spLocks noChangeArrowheads="1"/>
          </p:cNvSpPr>
          <p:nvPr/>
        </p:nvSpPr>
        <p:spPr bwMode="auto">
          <a:xfrm>
            <a:off x="6832359" y="2094221"/>
            <a:ext cx="1442909" cy="278946"/>
          </a:xfrm>
          <a:prstGeom prst="wedgeRectCallout">
            <a:avLst>
              <a:gd name="adj1" fmla="val -75171"/>
              <a:gd name="adj2" fmla="val -7201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АЗС </a:t>
            </a:r>
            <a:r>
              <a:rPr lang="ru-RU" sz="1000" b="1" u="sng" dirty="0" err="1">
                <a:latin typeface="Times New Roman" pitchFamily="18" charset="0"/>
                <a:cs typeface="Times New Roman" pitchFamily="18" charset="0"/>
              </a:rPr>
              <a:t>Уфимнефть</a:t>
            </a:r>
            <a:endParaRPr lang="ru-RU" sz="1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11" name="AutoShape 108"/>
          <p:cNvSpPr>
            <a:spLocks noChangeArrowheads="1"/>
          </p:cNvSpPr>
          <p:nvPr/>
        </p:nvSpPr>
        <p:spPr bwMode="auto">
          <a:xfrm>
            <a:off x="4123381" y="819239"/>
            <a:ext cx="1223509" cy="278946"/>
          </a:xfrm>
          <a:prstGeom prst="wedgeRectCallout">
            <a:avLst>
              <a:gd name="adj1" fmla="val 57628"/>
              <a:gd name="adj2" fmla="val 177652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Поликлиника №5</a:t>
            </a:r>
          </a:p>
        </p:txBody>
      </p:sp>
      <p:grpSp>
        <p:nvGrpSpPr>
          <p:cNvPr id="2412" name="Группа 2411"/>
          <p:cNvGrpSpPr>
            <a:grpSpLocks/>
          </p:cNvGrpSpPr>
          <p:nvPr/>
        </p:nvGrpSpPr>
        <p:grpSpPr bwMode="auto">
          <a:xfrm>
            <a:off x="5376740" y="1459212"/>
            <a:ext cx="231429" cy="192768"/>
            <a:chOff x="3643306" y="357961"/>
            <a:chExt cx="324000" cy="324000"/>
          </a:xfrm>
        </p:grpSpPr>
        <p:cxnSp>
          <p:nvCxnSpPr>
            <p:cNvPr id="2413" name="Прямая соединительная линия 2412"/>
            <p:cNvCxnSpPr/>
            <p:nvPr/>
          </p:nvCxnSpPr>
          <p:spPr>
            <a:xfrm rot="5400000">
              <a:off x="3641329" y="519961"/>
              <a:ext cx="324000" cy="0"/>
            </a:xfrm>
            <a:prstGeom prst="line">
              <a:avLst/>
            </a:prstGeom>
            <a:ln w="603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4" name="Прямая соединительная линия 2413"/>
            <p:cNvCxnSpPr/>
            <p:nvPr/>
          </p:nvCxnSpPr>
          <p:spPr>
            <a:xfrm>
              <a:off x="3643306" y="519961"/>
              <a:ext cx="324000" cy="0"/>
            </a:xfrm>
            <a:prstGeom prst="line">
              <a:avLst/>
            </a:prstGeom>
            <a:ln w="603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4" name="Group 487"/>
          <p:cNvGrpSpPr>
            <a:grpSpLocks/>
          </p:cNvGrpSpPr>
          <p:nvPr/>
        </p:nvGrpSpPr>
        <p:grpSpPr bwMode="auto">
          <a:xfrm flipH="1">
            <a:off x="8173790" y="3572632"/>
            <a:ext cx="477384" cy="271009"/>
            <a:chOff x="8573" y="1780"/>
            <a:chExt cx="544" cy="259"/>
          </a:xfrm>
        </p:grpSpPr>
        <p:sp>
          <p:nvSpPr>
            <p:cNvPr id="725" name="Rectangle 488"/>
            <p:cNvSpPr>
              <a:spLocks noChangeArrowheads="1"/>
            </p:cNvSpPr>
            <p:nvPr/>
          </p:nvSpPr>
          <p:spPr bwMode="auto">
            <a:xfrm>
              <a:off x="8781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26" name="Rectangle 489"/>
            <p:cNvSpPr>
              <a:spLocks noChangeArrowheads="1"/>
            </p:cNvSpPr>
            <p:nvPr/>
          </p:nvSpPr>
          <p:spPr bwMode="auto">
            <a:xfrm>
              <a:off x="8781" y="1968"/>
              <a:ext cx="67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27" name="Rectangle 490"/>
            <p:cNvSpPr>
              <a:spLocks noChangeArrowheads="1"/>
            </p:cNvSpPr>
            <p:nvPr/>
          </p:nvSpPr>
          <p:spPr bwMode="auto">
            <a:xfrm>
              <a:off x="8780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28" name="Rectangle 491"/>
            <p:cNvSpPr>
              <a:spLocks noChangeArrowheads="1"/>
            </p:cNvSpPr>
            <p:nvPr/>
          </p:nvSpPr>
          <p:spPr bwMode="auto">
            <a:xfrm>
              <a:off x="8780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29" name="Rectangle 492"/>
            <p:cNvSpPr>
              <a:spLocks noChangeArrowheads="1"/>
            </p:cNvSpPr>
            <p:nvPr/>
          </p:nvSpPr>
          <p:spPr bwMode="auto">
            <a:xfrm>
              <a:off x="8768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0" name="Rectangle 493"/>
            <p:cNvSpPr>
              <a:spLocks noChangeArrowheads="1"/>
            </p:cNvSpPr>
            <p:nvPr/>
          </p:nvSpPr>
          <p:spPr bwMode="auto">
            <a:xfrm>
              <a:off x="8768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1" name="Rectangle 494"/>
            <p:cNvSpPr>
              <a:spLocks noChangeArrowheads="1"/>
            </p:cNvSpPr>
            <p:nvPr/>
          </p:nvSpPr>
          <p:spPr bwMode="auto">
            <a:xfrm>
              <a:off x="8767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2" name="Rectangle 495"/>
            <p:cNvSpPr>
              <a:spLocks noChangeArrowheads="1"/>
            </p:cNvSpPr>
            <p:nvPr/>
          </p:nvSpPr>
          <p:spPr bwMode="auto">
            <a:xfrm>
              <a:off x="8767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3" name="Rectangle 496"/>
            <p:cNvSpPr>
              <a:spLocks noChangeArrowheads="1"/>
            </p:cNvSpPr>
            <p:nvPr/>
          </p:nvSpPr>
          <p:spPr bwMode="auto">
            <a:xfrm>
              <a:off x="8754" y="1975"/>
              <a:ext cx="72" cy="0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4" name="Rectangle 497"/>
            <p:cNvSpPr>
              <a:spLocks noChangeArrowheads="1"/>
            </p:cNvSpPr>
            <p:nvPr/>
          </p:nvSpPr>
          <p:spPr bwMode="auto">
            <a:xfrm>
              <a:off x="8754" y="1975"/>
              <a:ext cx="71" cy="0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5" name="Rectangle 498"/>
            <p:cNvSpPr>
              <a:spLocks noChangeArrowheads="1"/>
            </p:cNvSpPr>
            <p:nvPr/>
          </p:nvSpPr>
          <p:spPr bwMode="auto">
            <a:xfrm>
              <a:off x="8753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6" name="Rectangle 499"/>
            <p:cNvSpPr>
              <a:spLocks noChangeArrowheads="1"/>
            </p:cNvSpPr>
            <p:nvPr/>
          </p:nvSpPr>
          <p:spPr bwMode="auto">
            <a:xfrm>
              <a:off x="8753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7" name="Rectangle 500"/>
            <p:cNvSpPr>
              <a:spLocks noChangeArrowheads="1"/>
            </p:cNvSpPr>
            <p:nvPr/>
          </p:nvSpPr>
          <p:spPr bwMode="auto">
            <a:xfrm>
              <a:off x="8752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8" name="Rectangle 501"/>
            <p:cNvSpPr>
              <a:spLocks noChangeArrowheads="1"/>
            </p:cNvSpPr>
            <p:nvPr/>
          </p:nvSpPr>
          <p:spPr bwMode="auto">
            <a:xfrm>
              <a:off x="8737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9" name="Rectangle 502"/>
            <p:cNvSpPr>
              <a:spLocks noChangeArrowheads="1"/>
            </p:cNvSpPr>
            <p:nvPr/>
          </p:nvSpPr>
          <p:spPr bwMode="auto">
            <a:xfrm>
              <a:off x="8737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0" name="Rectangle 503"/>
            <p:cNvSpPr>
              <a:spLocks noChangeArrowheads="1"/>
            </p:cNvSpPr>
            <p:nvPr/>
          </p:nvSpPr>
          <p:spPr bwMode="auto">
            <a:xfrm>
              <a:off x="8736" y="1979"/>
              <a:ext cx="77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1" name="Rectangle 504"/>
            <p:cNvSpPr>
              <a:spLocks noChangeArrowheads="1"/>
            </p:cNvSpPr>
            <p:nvPr/>
          </p:nvSpPr>
          <p:spPr bwMode="auto">
            <a:xfrm>
              <a:off x="8736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2" name="Rectangle 505"/>
            <p:cNvSpPr>
              <a:spLocks noChangeArrowheads="1"/>
            </p:cNvSpPr>
            <p:nvPr/>
          </p:nvSpPr>
          <p:spPr bwMode="auto">
            <a:xfrm>
              <a:off x="8646" y="1982"/>
              <a:ext cx="7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3" name="Rectangle 506"/>
            <p:cNvSpPr>
              <a:spLocks noChangeArrowheads="1"/>
            </p:cNvSpPr>
            <p:nvPr/>
          </p:nvSpPr>
          <p:spPr bwMode="auto">
            <a:xfrm>
              <a:off x="8722" y="1982"/>
              <a:ext cx="80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4" name="Rectangle 507"/>
            <p:cNvSpPr>
              <a:spLocks noChangeArrowheads="1"/>
            </p:cNvSpPr>
            <p:nvPr/>
          </p:nvSpPr>
          <p:spPr bwMode="auto">
            <a:xfrm>
              <a:off x="8646" y="1982"/>
              <a:ext cx="7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5" name="Rectangle 508"/>
            <p:cNvSpPr>
              <a:spLocks noChangeArrowheads="1"/>
            </p:cNvSpPr>
            <p:nvPr/>
          </p:nvSpPr>
          <p:spPr bwMode="auto">
            <a:xfrm>
              <a:off x="8721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6" name="Rectangle 509"/>
            <p:cNvSpPr>
              <a:spLocks noChangeArrowheads="1"/>
            </p:cNvSpPr>
            <p:nvPr/>
          </p:nvSpPr>
          <p:spPr bwMode="auto">
            <a:xfrm>
              <a:off x="8646" y="1982"/>
              <a:ext cx="8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7" name="Rectangle 510"/>
            <p:cNvSpPr>
              <a:spLocks noChangeArrowheads="1"/>
            </p:cNvSpPr>
            <p:nvPr/>
          </p:nvSpPr>
          <p:spPr bwMode="auto">
            <a:xfrm>
              <a:off x="8720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8" name="Rectangle 511"/>
            <p:cNvSpPr>
              <a:spLocks noChangeArrowheads="1"/>
            </p:cNvSpPr>
            <p:nvPr/>
          </p:nvSpPr>
          <p:spPr bwMode="auto">
            <a:xfrm>
              <a:off x="8646" y="1982"/>
              <a:ext cx="8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9" name="Rectangle 512"/>
            <p:cNvSpPr>
              <a:spLocks noChangeArrowheads="1"/>
            </p:cNvSpPr>
            <p:nvPr/>
          </p:nvSpPr>
          <p:spPr bwMode="auto">
            <a:xfrm>
              <a:off x="8720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0" name="Rectangle 513"/>
            <p:cNvSpPr>
              <a:spLocks noChangeArrowheads="1"/>
            </p:cNvSpPr>
            <p:nvPr/>
          </p:nvSpPr>
          <p:spPr bwMode="auto">
            <a:xfrm>
              <a:off x="8988" y="1905"/>
              <a:ext cx="32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1" name="Rectangle 514"/>
            <p:cNvSpPr>
              <a:spLocks noChangeArrowheads="1"/>
            </p:cNvSpPr>
            <p:nvPr/>
          </p:nvSpPr>
          <p:spPr bwMode="auto">
            <a:xfrm>
              <a:off x="8987" y="1905"/>
              <a:ext cx="33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2" name="Rectangle 515"/>
            <p:cNvSpPr>
              <a:spLocks noChangeArrowheads="1"/>
            </p:cNvSpPr>
            <p:nvPr/>
          </p:nvSpPr>
          <p:spPr bwMode="auto">
            <a:xfrm>
              <a:off x="8986" y="1905"/>
              <a:ext cx="34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3" name="Rectangle 516"/>
            <p:cNvSpPr>
              <a:spLocks noChangeArrowheads="1"/>
            </p:cNvSpPr>
            <p:nvPr/>
          </p:nvSpPr>
          <p:spPr bwMode="auto">
            <a:xfrm>
              <a:off x="8985" y="1905"/>
              <a:ext cx="35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4" name="Rectangle 517"/>
            <p:cNvSpPr>
              <a:spLocks noChangeArrowheads="1"/>
            </p:cNvSpPr>
            <p:nvPr/>
          </p:nvSpPr>
          <p:spPr bwMode="auto">
            <a:xfrm>
              <a:off x="8965" y="1909"/>
              <a:ext cx="55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5" name="Rectangle 518"/>
            <p:cNvSpPr>
              <a:spLocks noChangeArrowheads="1"/>
            </p:cNvSpPr>
            <p:nvPr/>
          </p:nvSpPr>
          <p:spPr bwMode="auto">
            <a:xfrm>
              <a:off x="8964" y="1909"/>
              <a:ext cx="56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6" name="Rectangle 519"/>
            <p:cNvSpPr>
              <a:spLocks noChangeArrowheads="1"/>
            </p:cNvSpPr>
            <p:nvPr/>
          </p:nvSpPr>
          <p:spPr bwMode="auto">
            <a:xfrm>
              <a:off x="8963" y="1909"/>
              <a:ext cx="57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7" name="Rectangle 520"/>
            <p:cNvSpPr>
              <a:spLocks noChangeArrowheads="1"/>
            </p:cNvSpPr>
            <p:nvPr/>
          </p:nvSpPr>
          <p:spPr bwMode="auto">
            <a:xfrm>
              <a:off x="8963" y="1909"/>
              <a:ext cx="57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8" name="Rectangle 521"/>
            <p:cNvSpPr>
              <a:spLocks noChangeArrowheads="1"/>
            </p:cNvSpPr>
            <p:nvPr/>
          </p:nvSpPr>
          <p:spPr bwMode="auto">
            <a:xfrm>
              <a:off x="8962" y="1909"/>
              <a:ext cx="58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9" name="Rectangle 522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0" name="Rectangle 523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1" name="Rectangle 524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2" name="Rectangle 525"/>
            <p:cNvSpPr>
              <a:spLocks noChangeArrowheads="1"/>
            </p:cNvSpPr>
            <p:nvPr/>
          </p:nvSpPr>
          <p:spPr bwMode="auto">
            <a:xfrm>
              <a:off x="8942" y="1912"/>
              <a:ext cx="78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3" name="Rectangle 526"/>
            <p:cNvSpPr>
              <a:spLocks noChangeArrowheads="1"/>
            </p:cNvSpPr>
            <p:nvPr/>
          </p:nvSpPr>
          <p:spPr bwMode="auto">
            <a:xfrm>
              <a:off x="8941" y="1912"/>
              <a:ext cx="79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4" name="Rectangle 527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5" name="Rectangle 528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6" name="Rectangle 529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7" name="Rectangle 530"/>
            <p:cNvSpPr>
              <a:spLocks noChangeArrowheads="1"/>
            </p:cNvSpPr>
            <p:nvPr/>
          </p:nvSpPr>
          <p:spPr bwMode="auto">
            <a:xfrm>
              <a:off x="8920" y="1916"/>
              <a:ext cx="100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8" name="Rectangle 531"/>
            <p:cNvSpPr>
              <a:spLocks noChangeArrowheads="1"/>
            </p:cNvSpPr>
            <p:nvPr/>
          </p:nvSpPr>
          <p:spPr bwMode="auto">
            <a:xfrm>
              <a:off x="8905" y="1919"/>
              <a:ext cx="115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9" name="Rectangle 532"/>
            <p:cNvSpPr>
              <a:spLocks noChangeArrowheads="1"/>
            </p:cNvSpPr>
            <p:nvPr/>
          </p:nvSpPr>
          <p:spPr bwMode="auto">
            <a:xfrm>
              <a:off x="8904" y="1919"/>
              <a:ext cx="116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0" name="Rectangle 533"/>
            <p:cNvSpPr>
              <a:spLocks noChangeArrowheads="1"/>
            </p:cNvSpPr>
            <p:nvPr/>
          </p:nvSpPr>
          <p:spPr bwMode="auto">
            <a:xfrm>
              <a:off x="8904" y="1919"/>
              <a:ext cx="116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1" name="Rectangle 534"/>
            <p:cNvSpPr>
              <a:spLocks noChangeArrowheads="1"/>
            </p:cNvSpPr>
            <p:nvPr/>
          </p:nvSpPr>
          <p:spPr bwMode="auto">
            <a:xfrm>
              <a:off x="8903" y="1919"/>
              <a:ext cx="117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2" name="Rectangle 535"/>
            <p:cNvSpPr>
              <a:spLocks noChangeArrowheads="1"/>
            </p:cNvSpPr>
            <p:nvPr/>
          </p:nvSpPr>
          <p:spPr bwMode="auto">
            <a:xfrm>
              <a:off x="8902" y="1919"/>
              <a:ext cx="118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3" name="Rectangle 536"/>
            <p:cNvSpPr>
              <a:spLocks noChangeArrowheads="1"/>
            </p:cNvSpPr>
            <p:nvPr/>
          </p:nvSpPr>
          <p:spPr bwMode="auto">
            <a:xfrm>
              <a:off x="8890" y="1922"/>
              <a:ext cx="130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4" name="Rectangle 537"/>
            <p:cNvSpPr>
              <a:spLocks noChangeArrowheads="1"/>
            </p:cNvSpPr>
            <p:nvPr/>
          </p:nvSpPr>
          <p:spPr bwMode="auto">
            <a:xfrm>
              <a:off x="8889" y="1922"/>
              <a:ext cx="131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5" name="Rectangle 538"/>
            <p:cNvSpPr>
              <a:spLocks noChangeArrowheads="1"/>
            </p:cNvSpPr>
            <p:nvPr/>
          </p:nvSpPr>
          <p:spPr bwMode="auto">
            <a:xfrm>
              <a:off x="8889" y="1922"/>
              <a:ext cx="131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6" name="Rectangle 539"/>
            <p:cNvSpPr>
              <a:spLocks noChangeArrowheads="1"/>
            </p:cNvSpPr>
            <p:nvPr/>
          </p:nvSpPr>
          <p:spPr bwMode="auto">
            <a:xfrm>
              <a:off x="8888" y="1922"/>
              <a:ext cx="132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7" name="Rectangle 540"/>
            <p:cNvSpPr>
              <a:spLocks noChangeArrowheads="1"/>
            </p:cNvSpPr>
            <p:nvPr/>
          </p:nvSpPr>
          <p:spPr bwMode="auto">
            <a:xfrm>
              <a:off x="8887" y="1922"/>
              <a:ext cx="133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8" name="Rectangle 541"/>
            <p:cNvSpPr>
              <a:spLocks noChangeArrowheads="1"/>
            </p:cNvSpPr>
            <p:nvPr/>
          </p:nvSpPr>
          <p:spPr bwMode="auto">
            <a:xfrm>
              <a:off x="8871" y="1926"/>
              <a:ext cx="149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9" name="Rectangle 542"/>
            <p:cNvSpPr>
              <a:spLocks noChangeArrowheads="1"/>
            </p:cNvSpPr>
            <p:nvPr/>
          </p:nvSpPr>
          <p:spPr bwMode="auto">
            <a:xfrm>
              <a:off x="8871" y="1926"/>
              <a:ext cx="149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0" name="Rectangle 543"/>
            <p:cNvSpPr>
              <a:spLocks noChangeArrowheads="1"/>
            </p:cNvSpPr>
            <p:nvPr/>
          </p:nvSpPr>
          <p:spPr bwMode="auto">
            <a:xfrm>
              <a:off x="8870" y="1926"/>
              <a:ext cx="150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1" name="Rectangle 544"/>
            <p:cNvSpPr>
              <a:spLocks noChangeArrowheads="1"/>
            </p:cNvSpPr>
            <p:nvPr/>
          </p:nvSpPr>
          <p:spPr bwMode="auto">
            <a:xfrm>
              <a:off x="8870" y="1926"/>
              <a:ext cx="150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2" name="Rectangle 545"/>
            <p:cNvSpPr>
              <a:spLocks noChangeArrowheads="1"/>
            </p:cNvSpPr>
            <p:nvPr/>
          </p:nvSpPr>
          <p:spPr bwMode="auto">
            <a:xfrm>
              <a:off x="8860" y="1929"/>
              <a:ext cx="160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3" name="Rectangle 546"/>
            <p:cNvSpPr>
              <a:spLocks noChangeArrowheads="1"/>
            </p:cNvSpPr>
            <p:nvPr/>
          </p:nvSpPr>
          <p:spPr bwMode="auto">
            <a:xfrm>
              <a:off x="8859" y="1929"/>
              <a:ext cx="161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4" name="Rectangle 547"/>
            <p:cNvSpPr>
              <a:spLocks noChangeArrowheads="1"/>
            </p:cNvSpPr>
            <p:nvPr/>
          </p:nvSpPr>
          <p:spPr bwMode="auto">
            <a:xfrm>
              <a:off x="8858" y="1929"/>
              <a:ext cx="162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5" name="Rectangle 548"/>
            <p:cNvSpPr>
              <a:spLocks noChangeArrowheads="1"/>
            </p:cNvSpPr>
            <p:nvPr/>
          </p:nvSpPr>
          <p:spPr bwMode="auto">
            <a:xfrm>
              <a:off x="8858" y="1929"/>
              <a:ext cx="162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6" name="Rectangle 549"/>
            <p:cNvSpPr>
              <a:spLocks noChangeArrowheads="1"/>
            </p:cNvSpPr>
            <p:nvPr/>
          </p:nvSpPr>
          <p:spPr bwMode="auto">
            <a:xfrm>
              <a:off x="8847" y="1933"/>
              <a:ext cx="173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7" name="Rectangle 550"/>
            <p:cNvSpPr>
              <a:spLocks noChangeArrowheads="1"/>
            </p:cNvSpPr>
            <p:nvPr/>
          </p:nvSpPr>
          <p:spPr bwMode="auto">
            <a:xfrm>
              <a:off x="8847" y="1933"/>
              <a:ext cx="173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8" name="Rectangle 551"/>
            <p:cNvSpPr>
              <a:spLocks noChangeArrowheads="1"/>
            </p:cNvSpPr>
            <p:nvPr/>
          </p:nvSpPr>
          <p:spPr bwMode="auto">
            <a:xfrm>
              <a:off x="8846" y="1933"/>
              <a:ext cx="174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9" name="Rectangle 552"/>
            <p:cNvSpPr>
              <a:spLocks noChangeArrowheads="1"/>
            </p:cNvSpPr>
            <p:nvPr/>
          </p:nvSpPr>
          <p:spPr bwMode="auto">
            <a:xfrm>
              <a:off x="8846" y="1933"/>
              <a:ext cx="174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0" name="Rectangle 553"/>
            <p:cNvSpPr>
              <a:spLocks noChangeArrowheads="1"/>
            </p:cNvSpPr>
            <p:nvPr/>
          </p:nvSpPr>
          <p:spPr bwMode="auto">
            <a:xfrm>
              <a:off x="8833" y="1937"/>
              <a:ext cx="187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1" name="Rectangle 554"/>
            <p:cNvSpPr>
              <a:spLocks noChangeArrowheads="1"/>
            </p:cNvSpPr>
            <p:nvPr/>
          </p:nvSpPr>
          <p:spPr bwMode="auto">
            <a:xfrm>
              <a:off x="8833" y="1937"/>
              <a:ext cx="187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2" name="Rectangle 555"/>
            <p:cNvSpPr>
              <a:spLocks noChangeArrowheads="1"/>
            </p:cNvSpPr>
            <p:nvPr/>
          </p:nvSpPr>
          <p:spPr bwMode="auto">
            <a:xfrm>
              <a:off x="8832" y="1937"/>
              <a:ext cx="188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3" name="Rectangle 556"/>
            <p:cNvSpPr>
              <a:spLocks noChangeArrowheads="1"/>
            </p:cNvSpPr>
            <p:nvPr/>
          </p:nvSpPr>
          <p:spPr bwMode="auto">
            <a:xfrm>
              <a:off x="8832" y="1937"/>
              <a:ext cx="188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4" name="Rectangle 557"/>
            <p:cNvSpPr>
              <a:spLocks noChangeArrowheads="1"/>
            </p:cNvSpPr>
            <p:nvPr/>
          </p:nvSpPr>
          <p:spPr bwMode="auto">
            <a:xfrm>
              <a:off x="8822" y="1940"/>
              <a:ext cx="198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5" name="Rectangle 558"/>
            <p:cNvSpPr>
              <a:spLocks noChangeArrowheads="1"/>
            </p:cNvSpPr>
            <p:nvPr/>
          </p:nvSpPr>
          <p:spPr bwMode="auto">
            <a:xfrm>
              <a:off x="8822" y="1940"/>
              <a:ext cx="198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6" name="Rectangle 559"/>
            <p:cNvSpPr>
              <a:spLocks noChangeArrowheads="1"/>
            </p:cNvSpPr>
            <p:nvPr/>
          </p:nvSpPr>
          <p:spPr bwMode="auto">
            <a:xfrm>
              <a:off x="8821" y="1940"/>
              <a:ext cx="199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7" name="Rectangle 560"/>
            <p:cNvSpPr>
              <a:spLocks noChangeArrowheads="1"/>
            </p:cNvSpPr>
            <p:nvPr/>
          </p:nvSpPr>
          <p:spPr bwMode="auto">
            <a:xfrm>
              <a:off x="8821" y="1940"/>
              <a:ext cx="199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8" name="Rectangle 561"/>
            <p:cNvSpPr>
              <a:spLocks noChangeArrowheads="1"/>
            </p:cNvSpPr>
            <p:nvPr/>
          </p:nvSpPr>
          <p:spPr bwMode="auto">
            <a:xfrm>
              <a:off x="8811" y="1943"/>
              <a:ext cx="209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9" name="Rectangle 562"/>
            <p:cNvSpPr>
              <a:spLocks noChangeArrowheads="1"/>
            </p:cNvSpPr>
            <p:nvPr/>
          </p:nvSpPr>
          <p:spPr bwMode="auto">
            <a:xfrm>
              <a:off x="8810" y="1943"/>
              <a:ext cx="210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0" name="Rectangle 563"/>
            <p:cNvSpPr>
              <a:spLocks noChangeArrowheads="1"/>
            </p:cNvSpPr>
            <p:nvPr/>
          </p:nvSpPr>
          <p:spPr bwMode="auto">
            <a:xfrm>
              <a:off x="8810" y="1943"/>
              <a:ext cx="210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1" name="Rectangle 564"/>
            <p:cNvSpPr>
              <a:spLocks noChangeArrowheads="1"/>
            </p:cNvSpPr>
            <p:nvPr/>
          </p:nvSpPr>
          <p:spPr bwMode="auto">
            <a:xfrm>
              <a:off x="8809" y="1943"/>
              <a:ext cx="211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2" name="Rectangle 565"/>
            <p:cNvSpPr>
              <a:spLocks noChangeArrowheads="1"/>
            </p:cNvSpPr>
            <p:nvPr/>
          </p:nvSpPr>
          <p:spPr bwMode="auto">
            <a:xfrm>
              <a:off x="8795" y="1947"/>
              <a:ext cx="225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3" name="Rectangle 566"/>
            <p:cNvSpPr>
              <a:spLocks noChangeArrowheads="1"/>
            </p:cNvSpPr>
            <p:nvPr/>
          </p:nvSpPr>
          <p:spPr bwMode="auto">
            <a:xfrm>
              <a:off x="8795" y="1947"/>
              <a:ext cx="225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4" name="Rectangle 567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5" name="Rectangle 568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6" name="Rectangle 569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7" name="Rectangle 570"/>
            <p:cNvSpPr>
              <a:spLocks noChangeArrowheads="1"/>
            </p:cNvSpPr>
            <p:nvPr/>
          </p:nvSpPr>
          <p:spPr bwMode="auto">
            <a:xfrm>
              <a:off x="8782" y="1950"/>
              <a:ext cx="238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8" name="Rectangle 571"/>
            <p:cNvSpPr>
              <a:spLocks noChangeArrowheads="1"/>
            </p:cNvSpPr>
            <p:nvPr/>
          </p:nvSpPr>
          <p:spPr bwMode="auto">
            <a:xfrm>
              <a:off x="8782" y="1950"/>
              <a:ext cx="238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9" name="Rectangle 572"/>
            <p:cNvSpPr>
              <a:spLocks noChangeArrowheads="1"/>
            </p:cNvSpPr>
            <p:nvPr/>
          </p:nvSpPr>
          <p:spPr bwMode="auto">
            <a:xfrm>
              <a:off x="8781" y="1950"/>
              <a:ext cx="239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0" name="Rectangle 573"/>
            <p:cNvSpPr>
              <a:spLocks noChangeArrowheads="1"/>
            </p:cNvSpPr>
            <p:nvPr/>
          </p:nvSpPr>
          <p:spPr bwMode="auto">
            <a:xfrm>
              <a:off x="8781" y="1950"/>
              <a:ext cx="239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1" name="Rectangle 574"/>
            <p:cNvSpPr>
              <a:spLocks noChangeArrowheads="1"/>
            </p:cNvSpPr>
            <p:nvPr/>
          </p:nvSpPr>
          <p:spPr bwMode="auto">
            <a:xfrm>
              <a:off x="8780" y="1950"/>
              <a:ext cx="240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2" name="Rectangle 575"/>
            <p:cNvSpPr>
              <a:spLocks noChangeArrowheads="1"/>
            </p:cNvSpPr>
            <p:nvPr/>
          </p:nvSpPr>
          <p:spPr bwMode="auto">
            <a:xfrm>
              <a:off x="8768" y="1954"/>
              <a:ext cx="252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3" name="Rectangle 576"/>
            <p:cNvSpPr>
              <a:spLocks noChangeArrowheads="1"/>
            </p:cNvSpPr>
            <p:nvPr/>
          </p:nvSpPr>
          <p:spPr bwMode="auto">
            <a:xfrm>
              <a:off x="8767" y="1954"/>
              <a:ext cx="253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4" name="Rectangle 577"/>
            <p:cNvSpPr>
              <a:spLocks noChangeArrowheads="1"/>
            </p:cNvSpPr>
            <p:nvPr/>
          </p:nvSpPr>
          <p:spPr bwMode="auto">
            <a:xfrm>
              <a:off x="8767" y="1954"/>
              <a:ext cx="253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5" name="Rectangle 578"/>
            <p:cNvSpPr>
              <a:spLocks noChangeArrowheads="1"/>
            </p:cNvSpPr>
            <p:nvPr/>
          </p:nvSpPr>
          <p:spPr bwMode="auto">
            <a:xfrm>
              <a:off x="8766" y="1954"/>
              <a:ext cx="254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6" name="Rectangle 579"/>
            <p:cNvSpPr>
              <a:spLocks noChangeArrowheads="1"/>
            </p:cNvSpPr>
            <p:nvPr/>
          </p:nvSpPr>
          <p:spPr bwMode="auto">
            <a:xfrm>
              <a:off x="8766" y="1954"/>
              <a:ext cx="254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7" name="Rectangle 580"/>
            <p:cNvSpPr>
              <a:spLocks noChangeArrowheads="1"/>
            </p:cNvSpPr>
            <p:nvPr/>
          </p:nvSpPr>
          <p:spPr bwMode="auto">
            <a:xfrm>
              <a:off x="8750" y="1958"/>
              <a:ext cx="270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8" name="Rectangle 581"/>
            <p:cNvSpPr>
              <a:spLocks noChangeArrowheads="1"/>
            </p:cNvSpPr>
            <p:nvPr/>
          </p:nvSpPr>
          <p:spPr bwMode="auto">
            <a:xfrm>
              <a:off x="8749" y="1958"/>
              <a:ext cx="271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9" name="Rectangle 582"/>
            <p:cNvSpPr>
              <a:spLocks noChangeArrowheads="1"/>
            </p:cNvSpPr>
            <p:nvPr/>
          </p:nvSpPr>
          <p:spPr bwMode="auto">
            <a:xfrm>
              <a:off x="8748" y="1958"/>
              <a:ext cx="272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0" name="Rectangle 583"/>
            <p:cNvSpPr>
              <a:spLocks noChangeArrowheads="1"/>
            </p:cNvSpPr>
            <p:nvPr/>
          </p:nvSpPr>
          <p:spPr bwMode="auto">
            <a:xfrm>
              <a:off x="8647" y="1958"/>
              <a:ext cx="4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1" name="Rectangle 584"/>
            <p:cNvSpPr>
              <a:spLocks noChangeArrowheads="1"/>
            </p:cNvSpPr>
            <p:nvPr/>
          </p:nvSpPr>
          <p:spPr bwMode="auto">
            <a:xfrm>
              <a:off x="8747" y="1958"/>
              <a:ext cx="273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2" name="Rectangle 585"/>
            <p:cNvSpPr>
              <a:spLocks noChangeArrowheads="1"/>
            </p:cNvSpPr>
            <p:nvPr/>
          </p:nvSpPr>
          <p:spPr bwMode="auto">
            <a:xfrm>
              <a:off x="8647" y="1958"/>
              <a:ext cx="4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3" name="Rectangle 586"/>
            <p:cNvSpPr>
              <a:spLocks noChangeArrowheads="1"/>
            </p:cNvSpPr>
            <p:nvPr/>
          </p:nvSpPr>
          <p:spPr bwMode="auto">
            <a:xfrm>
              <a:off x="8747" y="1958"/>
              <a:ext cx="273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4" name="Rectangle 587"/>
            <p:cNvSpPr>
              <a:spLocks noChangeArrowheads="1"/>
            </p:cNvSpPr>
            <p:nvPr/>
          </p:nvSpPr>
          <p:spPr bwMode="auto">
            <a:xfrm>
              <a:off x="8648" y="1961"/>
              <a:ext cx="10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5" name="Rectangle 588"/>
            <p:cNvSpPr>
              <a:spLocks noChangeArrowheads="1"/>
            </p:cNvSpPr>
            <p:nvPr/>
          </p:nvSpPr>
          <p:spPr bwMode="auto">
            <a:xfrm>
              <a:off x="8728" y="1961"/>
              <a:ext cx="29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6" name="Rectangle 589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7" name="Rectangle 590"/>
            <p:cNvSpPr>
              <a:spLocks noChangeArrowheads="1"/>
            </p:cNvSpPr>
            <p:nvPr/>
          </p:nvSpPr>
          <p:spPr bwMode="auto">
            <a:xfrm>
              <a:off x="8728" y="1961"/>
              <a:ext cx="29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8" name="Rectangle 591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9" name="Rectangle 592"/>
            <p:cNvSpPr>
              <a:spLocks noChangeArrowheads="1"/>
            </p:cNvSpPr>
            <p:nvPr/>
          </p:nvSpPr>
          <p:spPr bwMode="auto">
            <a:xfrm>
              <a:off x="8727" y="1961"/>
              <a:ext cx="293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0" name="Rectangle 593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1" name="Rectangle 594"/>
            <p:cNvSpPr>
              <a:spLocks noChangeArrowheads="1"/>
            </p:cNvSpPr>
            <p:nvPr/>
          </p:nvSpPr>
          <p:spPr bwMode="auto">
            <a:xfrm>
              <a:off x="8726" y="1961"/>
              <a:ext cx="294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2" name="Rectangle 595"/>
            <p:cNvSpPr>
              <a:spLocks noChangeArrowheads="1"/>
            </p:cNvSpPr>
            <p:nvPr/>
          </p:nvSpPr>
          <p:spPr bwMode="auto">
            <a:xfrm>
              <a:off x="8648" y="1961"/>
              <a:ext cx="1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3" name="Rectangle 596"/>
            <p:cNvSpPr>
              <a:spLocks noChangeArrowheads="1"/>
            </p:cNvSpPr>
            <p:nvPr/>
          </p:nvSpPr>
          <p:spPr bwMode="auto">
            <a:xfrm>
              <a:off x="8724" y="1961"/>
              <a:ext cx="296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4" name="Rectangle 597"/>
            <p:cNvSpPr>
              <a:spLocks noChangeArrowheads="1"/>
            </p:cNvSpPr>
            <p:nvPr/>
          </p:nvSpPr>
          <p:spPr bwMode="auto">
            <a:xfrm>
              <a:off x="8648" y="1964"/>
              <a:ext cx="372" cy="1"/>
            </a:xfrm>
            <a:prstGeom prst="rect">
              <a:avLst/>
            </a:prstGeom>
            <a:solidFill>
              <a:srgbClr val="F1F9F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5" name="Rectangle 598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6" name="Rectangle 599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7" name="Rectangle 600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8" name="Rectangle 601"/>
            <p:cNvSpPr>
              <a:spLocks noChangeArrowheads="1"/>
            </p:cNvSpPr>
            <p:nvPr/>
          </p:nvSpPr>
          <p:spPr bwMode="auto">
            <a:xfrm>
              <a:off x="8652" y="2006"/>
              <a:ext cx="369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9" name="Rectangle 602"/>
            <p:cNvSpPr>
              <a:spLocks noChangeArrowheads="1"/>
            </p:cNvSpPr>
            <p:nvPr/>
          </p:nvSpPr>
          <p:spPr bwMode="auto">
            <a:xfrm>
              <a:off x="8652" y="2006"/>
              <a:ext cx="369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0" name="Rectangle 603"/>
            <p:cNvSpPr>
              <a:spLocks noChangeArrowheads="1"/>
            </p:cNvSpPr>
            <p:nvPr/>
          </p:nvSpPr>
          <p:spPr bwMode="auto">
            <a:xfrm>
              <a:off x="8654" y="2010"/>
              <a:ext cx="358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1" name="Rectangle 604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2" name="Rectangle 605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3" name="Rectangle 606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4" name="Rectangle 607"/>
            <p:cNvSpPr>
              <a:spLocks noChangeArrowheads="1"/>
            </p:cNvSpPr>
            <p:nvPr/>
          </p:nvSpPr>
          <p:spPr bwMode="auto">
            <a:xfrm>
              <a:off x="8654" y="2010"/>
              <a:ext cx="356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5" name="Rectangle 608"/>
            <p:cNvSpPr>
              <a:spLocks noChangeArrowheads="1"/>
            </p:cNvSpPr>
            <p:nvPr/>
          </p:nvSpPr>
          <p:spPr bwMode="auto">
            <a:xfrm>
              <a:off x="8656" y="2013"/>
              <a:ext cx="342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6" name="Rectangle 609"/>
            <p:cNvSpPr>
              <a:spLocks noChangeArrowheads="1"/>
            </p:cNvSpPr>
            <p:nvPr/>
          </p:nvSpPr>
          <p:spPr bwMode="auto">
            <a:xfrm>
              <a:off x="8656" y="2013"/>
              <a:ext cx="341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7" name="Rectangle 610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8" name="Rectangle 611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9" name="Rectangle 612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0" name="Rectangle 613"/>
            <p:cNvSpPr>
              <a:spLocks noChangeArrowheads="1"/>
            </p:cNvSpPr>
            <p:nvPr/>
          </p:nvSpPr>
          <p:spPr bwMode="auto">
            <a:xfrm>
              <a:off x="8661" y="2017"/>
              <a:ext cx="317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1" name="Rectangle 614"/>
            <p:cNvSpPr>
              <a:spLocks noChangeArrowheads="1"/>
            </p:cNvSpPr>
            <p:nvPr/>
          </p:nvSpPr>
          <p:spPr bwMode="auto">
            <a:xfrm>
              <a:off x="8662" y="2017"/>
              <a:ext cx="316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2" name="Rectangle 615"/>
            <p:cNvSpPr>
              <a:spLocks noChangeArrowheads="1"/>
            </p:cNvSpPr>
            <p:nvPr/>
          </p:nvSpPr>
          <p:spPr bwMode="auto">
            <a:xfrm>
              <a:off x="8662" y="2017"/>
              <a:ext cx="315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3" name="Rectangle 616"/>
            <p:cNvSpPr>
              <a:spLocks noChangeArrowheads="1"/>
            </p:cNvSpPr>
            <p:nvPr/>
          </p:nvSpPr>
          <p:spPr bwMode="auto">
            <a:xfrm>
              <a:off x="8662" y="2017"/>
              <a:ext cx="314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4" name="Rectangle 617"/>
            <p:cNvSpPr>
              <a:spLocks noChangeArrowheads="1"/>
            </p:cNvSpPr>
            <p:nvPr/>
          </p:nvSpPr>
          <p:spPr bwMode="auto">
            <a:xfrm>
              <a:off x="8663" y="2017"/>
              <a:ext cx="312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5" name="Freeform 618"/>
            <p:cNvSpPr>
              <a:spLocks/>
            </p:cNvSpPr>
            <p:nvPr/>
          </p:nvSpPr>
          <p:spPr bwMode="auto">
            <a:xfrm>
              <a:off x="8648" y="1937"/>
              <a:ext cx="373" cy="84"/>
            </a:xfrm>
            <a:custGeom>
              <a:avLst/>
              <a:gdLst>
                <a:gd name="T0" fmla="*/ 0 w 3096"/>
                <a:gd name="T1" fmla="*/ 0 h 785"/>
                <a:gd name="T2" fmla="*/ 0 w 3096"/>
                <a:gd name="T3" fmla="*/ 0 h 785"/>
                <a:gd name="T4" fmla="*/ 0 w 3096"/>
                <a:gd name="T5" fmla="*/ 0 h 785"/>
                <a:gd name="T6" fmla="*/ 0 w 3096"/>
                <a:gd name="T7" fmla="*/ 0 h 785"/>
                <a:gd name="T8" fmla="*/ 0 w 3096"/>
                <a:gd name="T9" fmla="*/ 0 h 785"/>
                <a:gd name="T10" fmla="*/ 0 w 3096"/>
                <a:gd name="T11" fmla="*/ 0 h 785"/>
                <a:gd name="T12" fmla="*/ 0 w 3096"/>
                <a:gd name="T13" fmla="*/ 0 h 785"/>
                <a:gd name="T14" fmla="*/ 0 w 3096"/>
                <a:gd name="T15" fmla="*/ 0 h 785"/>
                <a:gd name="T16" fmla="*/ 0 w 3096"/>
                <a:gd name="T17" fmla="*/ 0 h 785"/>
                <a:gd name="T18" fmla="*/ 0 w 3096"/>
                <a:gd name="T19" fmla="*/ 0 h 785"/>
                <a:gd name="T20" fmla="*/ 0 w 3096"/>
                <a:gd name="T21" fmla="*/ 0 h 785"/>
                <a:gd name="T22" fmla="*/ 0 w 3096"/>
                <a:gd name="T23" fmla="*/ 0 h 785"/>
                <a:gd name="T24" fmla="*/ 0 w 3096"/>
                <a:gd name="T25" fmla="*/ 0 h 785"/>
                <a:gd name="T26" fmla="*/ 0 w 3096"/>
                <a:gd name="T27" fmla="*/ 0 h 785"/>
                <a:gd name="T28" fmla="*/ 0 w 3096"/>
                <a:gd name="T29" fmla="*/ 0 h 785"/>
                <a:gd name="T30" fmla="*/ 0 w 3096"/>
                <a:gd name="T31" fmla="*/ 0 h 785"/>
                <a:gd name="T32" fmla="*/ 0 w 3096"/>
                <a:gd name="T33" fmla="*/ 0 h 785"/>
                <a:gd name="T34" fmla="*/ 0 w 3096"/>
                <a:gd name="T35" fmla="*/ 0 h 785"/>
                <a:gd name="T36" fmla="*/ 0 w 3096"/>
                <a:gd name="T37" fmla="*/ 0 h 785"/>
                <a:gd name="T38" fmla="*/ 0 w 3096"/>
                <a:gd name="T39" fmla="*/ 0 h 785"/>
                <a:gd name="T40" fmla="*/ 0 w 3096"/>
                <a:gd name="T41" fmla="*/ 0 h 785"/>
                <a:gd name="T42" fmla="*/ 0 w 3096"/>
                <a:gd name="T43" fmla="*/ 0 h 785"/>
                <a:gd name="T44" fmla="*/ 0 w 3096"/>
                <a:gd name="T45" fmla="*/ 0 h 785"/>
                <a:gd name="T46" fmla="*/ 0 w 3096"/>
                <a:gd name="T47" fmla="*/ 0 h 785"/>
                <a:gd name="T48" fmla="*/ 0 w 3096"/>
                <a:gd name="T49" fmla="*/ 0 h 785"/>
                <a:gd name="T50" fmla="*/ 0 w 3096"/>
                <a:gd name="T51" fmla="*/ 0 h 785"/>
                <a:gd name="T52" fmla="*/ 0 w 3096"/>
                <a:gd name="T53" fmla="*/ 0 h 785"/>
                <a:gd name="T54" fmla="*/ 0 w 3096"/>
                <a:gd name="T55" fmla="*/ 0 h 785"/>
                <a:gd name="T56" fmla="*/ 0 w 3096"/>
                <a:gd name="T57" fmla="*/ 0 h 785"/>
                <a:gd name="T58" fmla="*/ 0 w 3096"/>
                <a:gd name="T59" fmla="*/ 0 h 785"/>
                <a:gd name="T60" fmla="*/ 0 w 3096"/>
                <a:gd name="T61" fmla="*/ 0 h 785"/>
                <a:gd name="T62" fmla="*/ 0 w 3096"/>
                <a:gd name="T63" fmla="*/ 0 h 785"/>
                <a:gd name="T64" fmla="*/ 0 w 3096"/>
                <a:gd name="T65" fmla="*/ 0 h 785"/>
                <a:gd name="T66" fmla="*/ 0 w 3096"/>
                <a:gd name="T67" fmla="*/ 0 h 785"/>
                <a:gd name="T68" fmla="*/ 0 w 3096"/>
                <a:gd name="T69" fmla="*/ 0 h 785"/>
                <a:gd name="T70" fmla="*/ 0 w 3096"/>
                <a:gd name="T71" fmla="*/ 0 h 785"/>
                <a:gd name="T72" fmla="*/ 0 w 3096"/>
                <a:gd name="T73" fmla="*/ 0 h 785"/>
                <a:gd name="T74" fmla="*/ 0 w 3096"/>
                <a:gd name="T75" fmla="*/ 0 h 785"/>
                <a:gd name="T76" fmla="*/ 0 w 3096"/>
                <a:gd name="T77" fmla="*/ 0 h 785"/>
                <a:gd name="T78" fmla="*/ 0 w 3096"/>
                <a:gd name="T79" fmla="*/ 0 h 785"/>
                <a:gd name="T80" fmla="*/ 0 w 3096"/>
                <a:gd name="T81" fmla="*/ 0 h 785"/>
                <a:gd name="T82" fmla="*/ 0 w 3096"/>
                <a:gd name="T83" fmla="*/ 0 h 785"/>
                <a:gd name="T84" fmla="*/ 0 w 3096"/>
                <a:gd name="T85" fmla="*/ 0 h 785"/>
                <a:gd name="T86" fmla="*/ 0 w 3096"/>
                <a:gd name="T87" fmla="*/ 0 h 785"/>
                <a:gd name="T88" fmla="*/ 0 w 3096"/>
                <a:gd name="T89" fmla="*/ 0 h 785"/>
                <a:gd name="T90" fmla="*/ 0 w 3096"/>
                <a:gd name="T91" fmla="*/ 0 h 78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096"/>
                <a:gd name="T139" fmla="*/ 0 h 785"/>
                <a:gd name="T140" fmla="*/ 3096 w 3096"/>
                <a:gd name="T141" fmla="*/ 785 h 78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096" h="785">
                  <a:moveTo>
                    <a:pt x="0" y="512"/>
                  </a:moveTo>
                  <a:lnTo>
                    <a:pt x="1" y="513"/>
                  </a:lnTo>
                  <a:lnTo>
                    <a:pt x="4" y="515"/>
                  </a:lnTo>
                  <a:lnTo>
                    <a:pt x="10" y="519"/>
                  </a:lnTo>
                  <a:lnTo>
                    <a:pt x="18" y="525"/>
                  </a:lnTo>
                  <a:lnTo>
                    <a:pt x="28" y="531"/>
                  </a:lnTo>
                  <a:lnTo>
                    <a:pt x="40" y="538"/>
                  </a:lnTo>
                  <a:lnTo>
                    <a:pt x="55" y="545"/>
                  </a:lnTo>
                  <a:lnTo>
                    <a:pt x="74" y="552"/>
                  </a:lnTo>
                  <a:lnTo>
                    <a:pt x="94" y="560"/>
                  </a:lnTo>
                  <a:lnTo>
                    <a:pt x="116" y="567"/>
                  </a:lnTo>
                  <a:lnTo>
                    <a:pt x="142" y="574"/>
                  </a:lnTo>
                  <a:lnTo>
                    <a:pt x="172" y="579"/>
                  </a:lnTo>
                  <a:lnTo>
                    <a:pt x="203" y="583"/>
                  </a:lnTo>
                  <a:lnTo>
                    <a:pt x="238" y="586"/>
                  </a:lnTo>
                  <a:lnTo>
                    <a:pt x="277" y="587"/>
                  </a:lnTo>
                  <a:lnTo>
                    <a:pt x="318" y="586"/>
                  </a:lnTo>
                  <a:lnTo>
                    <a:pt x="402" y="582"/>
                  </a:lnTo>
                  <a:lnTo>
                    <a:pt x="482" y="578"/>
                  </a:lnTo>
                  <a:lnTo>
                    <a:pt x="563" y="571"/>
                  </a:lnTo>
                  <a:lnTo>
                    <a:pt x="648" y="563"/>
                  </a:lnTo>
                  <a:lnTo>
                    <a:pt x="693" y="557"/>
                  </a:lnTo>
                  <a:lnTo>
                    <a:pt x="740" y="549"/>
                  </a:lnTo>
                  <a:lnTo>
                    <a:pt x="789" y="541"/>
                  </a:lnTo>
                  <a:lnTo>
                    <a:pt x="841" y="531"/>
                  </a:lnTo>
                  <a:lnTo>
                    <a:pt x="897" y="519"/>
                  </a:lnTo>
                  <a:lnTo>
                    <a:pt x="957" y="505"/>
                  </a:lnTo>
                  <a:lnTo>
                    <a:pt x="1019" y="489"/>
                  </a:lnTo>
                  <a:lnTo>
                    <a:pt x="1088" y="472"/>
                  </a:lnTo>
                  <a:lnTo>
                    <a:pt x="1182" y="448"/>
                  </a:lnTo>
                  <a:lnTo>
                    <a:pt x="1269" y="422"/>
                  </a:lnTo>
                  <a:lnTo>
                    <a:pt x="1353" y="395"/>
                  </a:lnTo>
                  <a:lnTo>
                    <a:pt x="1435" y="370"/>
                  </a:lnTo>
                  <a:lnTo>
                    <a:pt x="1516" y="343"/>
                  </a:lnTo>
                  <a:lnTo>
                    <a:pt x="1600" y="317"/>
                  </a:lnTo>
                  <a:lnTo>
                    <a:pt x="1687" y="291"/>
                  </a:lnTo>
                  <a:lnTo>
                    <a:pt x="1781" y="264"/>
                  </a:lnTo>
                  <a:lnTo>
                    <a:pt x="1792" y="261"/>
                  </a:lnTo>
                  <a:lnTo>
                    <a:pt x="1804" y="257"/>
                  </a:lnTo>
                  <a:lnTo>
                    <a:pt x="1820" y="252"/>
                  </a:lnTo>
                  <a:lnTo>
                    <a:pt x="1838" y="247"/>
                  </a:lnTo>
                  <a:lnTo>
                    <a:pt x="1858" y="241"/>
                  </a:lnTo>
                  <a:lnTo>
                    <a:pt x="1880" y="234"/>
                  </a:lnTo>
                  <a:lnTo>
                    <a:pt x="1905" y="227"/>
                  </a:lnTo>
                  <a:lnTo>
                    <a:pt x="1919" y="224"/>
                  </a:lnTo>
                  <a:lnTo>
                    <a:pt x="1934" y="219"/>
                  </a:lnTo>
                  <a:lnTo>
                    <a:pt x="1965" y="211"/>
                  </a:lnTo>
                  <a:lnTo>
                    <a:pt x="1999" y="202"/>
                  </a:lnTo>
                  <a:lnTo>
                    <a:pt x="2038" y="193"/>
                  </a:lnTo>
                  <a:lnTo>
                    <a:pt x="2079" y="183"/>
                  </a:lnTo>
                  <a:lnTo>
                    <a:pt x="2122" y="172"/>
                  </a:lnTo>
                  <a:lnTo>
                    <a:pt x="2171" y="162"/>
                  </a:lnTo>
                  <a:lnTo>
                    <a:pt x="2223" y="151"/>
                  </a:lnTo>
                  <a:lnTo>
                    <a:pt x="2280" y="139"/>
                  </a:lnTo>
                  <a:lnTo>
                    <a:pt x="2338" y="127"/>
                  </a:lnTo>
                  <a:lnTo>
                    <a:pt x="2398" y="116"/>
                  </a:lnTo>
                  <a:lnTo>
                    <a:pt x="2524" y="93"/>
                  </a:lnTo>
                  <a:lnTo>
                    <a:pt x="2650" y="72"/>
                  </a:lnTo>
                  <a:lnTo>
                    <a:pt x="2711" y="62"/>
                  </a:lnTo>
                  <a:lnTo>
                    <a:pt x="2771" y="53"/>
                  </a:lnTo>
                  <a:lnTo>
                    <a:pt x="2827" y="44"/>
                  </a:lnTo>
                  <a:lnTo>
                    <a:pt x="2855" y="40"/>
                  </a:lnTo>
                  <a:lnTo>
                    <a:pt x="2881" y="36"/>
                  </a:lnTo>
                  <a:lnTo>
                    <a:pt x="2931" y="28"/>
                  </a:lnTo>
                  <a:lnTo>
                    <a:pt x="2976" y="22"/>
                  </a:lnTo>
                  <a:lnTo>
                    <a:pt x="3014" y="15"/>
                  </a:lnTo>
                  <a:lnTo>
                    <a:pt x="3048" y="10"/>
                  </a:lnTo>
                  <a:lnTo>
                    <a:pt x="3062" y="7"/>
                  </a:lnTo>
                  <a:lnTo>
                    <a:pt x="3074" y="5"/>
                  </a:lnTo>
                  <a:lnTo>
                    <a:pt x="3084" y="3"/>
                  </a:lnTo>
                  <a:lnTo>
                    <a:pt x="3093" y="0"/>
                  </a:lnTo>
                  <a:lnTo>
                    <a:pt x="3093" y="337"/>
                  </a:lnTo>
                  <a:lnTo>
                    <a:pt x="3094" y="399"/>
                  </a:lnTo>
                  <a:lnTo>
                    <a:pt x="3094" y="458"/>
                  </a:lnTo>
                  <a:lnTo>
                    <a:pt x="3096" y="514"/>
                  </a:lnTo>
                  <a:lnTo>
                    <a:pt x="3096" y="666"/>
                  </a:lnTo>
                  <a:lnTo>
                    <a:pt x="2953" y="698"/>
                  </a:lnTo>
                  <a:lnTo>
                    <a:pt x="2814" y="726"/>
                  </a:lnTo>
                  <a:lnTo>
                    <a:pt x="2676" y="749"/>
                  </a:lnTo>
                  <a:lnTo>
                    <a:pt x="2538" y="766"/>
                  </a:lnTo>
                  <a:lnTo>
                    <a:pt x="2398" y="777"/>
                  </a:lnTo>
                  <a:lnTo>
                    <a:pt x="2328" y="782"/>
                  </a:lnTo>
                  <a:lnTo>
                    <a:pt x="2257" y="784"/>
                  </a:lnTo>
                  <a:lnTo>
                    <a:pt x="2185" y="785"/>
                  </a:lnTo>
                  <a:lnTo>
                    <a:pt x="2111" y="784"/>
                  </a:lnTo>
                  <a:lnTo>
                    <a:pt x="2038" y="782"/>
                  </a:lnTo>
                  <a:lnTo>
                    <a:pt x="1961" y="779"/>
                  </a:lnTo>
                  <a:lnTo>
                    <a:pt x="1921" y="776"/>
                  </a:lnTo>
                  <a:lnTo>
                    <a:pt x="1879" y="775"/>
                  </a:lnTo>
                  <a:lnTo>
                    <a:pt x="1834" y="773"/>
                  </a:lnTo>
                  <a:lnTo>
                    <a:pt x="1787" y="772"/>
                  </a:lnTo>
                  <a:lnTo>
                    <a:pt x="1737" y="770"/>
                  </a:lnTo>
                  <a:lnTo>
                    <a:pt x="1686" y="769"/>
                  </a:lnTo>
                  <a:lnTo>
                    <a:pt x="1577" y="767"/>
                  </a:lnTo>
                  <a:lnTo>
                    <a:pt x="1464" y="765"/>
                  </a:lnTo>
                  <a:lnTo>
                    <a:pt x="1348" y="764"/>
                  </a:lnTo>
                  <a:lnTo>
                    <a:pt x="1111" y="763"/>
                  </a:lnTo>
                  <a:lnTo>
                    <a:pt x="776" y="763"/>
                  </a:lnTo>
                  <a:lnTo>
                    <a:pt x="726" y="764"/>
                  </a:lnTo>
                  <a:lnTo>
                    <a:pt x="678" y="764"/>
                  </a:lnTo>
                  <a:lnTo>
                    <a:pt x="631" y="765"/>
                  </a:lnTo>
                  <a:lnTo>
                    <a:pt x="588" y="765"/>
                  </a:lnTo>
                  <a:lnTo>
                    <a:pt x="548" y="766"/>
                  </a:lnTo>
                  <a:lnTo>
                    <a:pt x="509" y="767"/>
                  </a:lnTo>
                  <a:lnTo>
                    <a:pt x="475" y="767"/>
                  </a:lnTo>
                  <a:lnTo>
                    <a:pt x="444" y="768"/>
                  </a:lnTo>
                  <a:lnTo>
                    <a:pt x="417" y="769"/>
                  </a:lnTo>
                  <a:lnTo>
                    <a:pt x="393" y="770"/>
                  </a:lnTo>
                  <a:lnTo>
                    <a:pt x="352" y="771"/>
                  </a:lnTo>
                  <a:lnTo>
                    <a:pt x="315" y="771"/>
                  </a:lnTo>
                  <a:lnTo>
                    <a:pt x="280" y="769"/>
                  </a:lnTo>
                  <a:lnTo>
                    <a:pt x="248" y="767"/>
                  </a:lnTo>
                  <a:lnTo>
                    <a:pt x="220" y="764"/>
                  </a:lnTo>
                  <a:lnTo>
                    <a:pt x="195" y="760"/>
                  </a:lnTo>
                  <a:lnTo>
                    <a:pt x="172" y="756"/>
                  </a:lnTo>
                  <a:lnTo>
                    <a:pt x="152" y="752"/>
                  </a:lnTo>
                  <a:lnTo>
                    <a:pt x="136" y="748"/>
                  </a:lnTo>
                  <a:lnTo>
                    <a:pt x="121" y="743"/>
                  </a:lnTo>
                  <a:lnTo>
                    <a:pt x="110" y="739"/>
                  </a:lnTo>
                  <a:lnTo>
                    <a:pt x="100" y="735"/>
                  </a:lnTo>
                  <a:lnTo>
                    <a:pt x="92" y="732"/>
                  </a:lnTo>
                  <a:lnTo>
                    <a:pt x="87" y="729"/>
                  </a:lnTo>
                  <a:lnTo>
                    <a:pt x="85" y="728"/>
                  </a:lnTo>
                  <a:lnTo>
                    <a:pt x="84" y="727"/>
                  </a:lnTo>
                  <a:lnTo>
                    <a:pt x="82" y="726"/>
                  </a:lnTo>
                  <a:lnTo>
                    <a:pt x="79" y="723"/>
                  </a:lnTo>
                  <a:lnTo>
                    <a:pt x="72" y="718"/>
                  </a:lnTo>
                  <a:lnTo>
                    <a:pt x="65" y="709"/>
                  </a:lnTo>
                  <a:lnTo>
                    <a:pt x="55" y="696"/>
                  </a:lnTo>
                  <a:lnTo>
                    <a:pt x="45" y="679"/>
                  </a:lnTo>
                  <a:lnTo>
                    <a:pt x="34" y="658"/>
                  </a:lnTo>
                  <a:lnTo>
                    <a:pt x="21" y="632"/>
                  </a:lnTo>
                  <a:lnTo>
                    <a:pt x="14" y="614"/>
                  </a:lnTo>
                  <a:lnTo>
                    <a:pt x="9" y="594"/>
                  </a:lnTo>
                  <a:lnTo>
                    <a:pt x="3" y="554"/>
                  </a:lnTo>
                  <a:lnTo>
                    <a:pt x="1" y="537"/>
                  </a:lnTo>
                  <a:lnTo>
                    <a:pt x="0" y="525"/>
                  </a:lnTo>
                  <a:lnTo>
                    <a:pt x="0" y="512"/>
                  </a:lnTo>
                  <a:close/>
                </a:path>
              </a:pathLst>
            </a:custGeom>
            <a:solidFill>
              <a:srgbClr val="FF66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6" name="Freeform 619"/>
            <p:cNvSpPr>
              <a:spLocks/>
            </p:cNvSpPr>
            <p:nvPr/>
          </p:nvSpPr>
          <p:spPr bwMode="auto">
            <a:xfrm>
              <a:off x="9027" y="1912"/>
              <a:ext cx="27" cy="34"/>
            </a:xfrm>
            <a:custGeom>
              <a:avLst/>
              <a:gdLst>
                <a:gd name="T0" fmla="*/ 0 w 223"/>
                <a:gd name="T1" fmla="*/ 0 h 321"/>
                <a:gd name="T2" fmla="*/ 0 w 223"/>
                <a:gd name="T3" fmla="*/ 0 h 321"/>
                <a:gd name="T4" fmla="*/ 0 w 223"/>
                <a:gd name="T5" fmla="*/ 0 h 321"/>
                <a:gd name="T6" fmla="*/ 0 w 223"/>
                <a:gd name="T7" fmla="*/ 0 h 321"/>
                <a:gd name="T8" fmla="*/ 0 w 223"/>
                <a:gd name="T9" fmla="*/ 0 h 321"/>
                <a:gd name="T10" fmla="*/ 0 w 223"/>
                <a:gd name="T11" fmla="*/ 0 h 321"/>
                <a:gd name="T12" fmla="*/ 0 w 223"/>
                <a:gd name="T13" fmla="*/ 0 h 321"/>
                <a:gd name="T14" fmla="*/ 0 w 223"/>
                <a:gd name="T15" fmla="*/ 0 h 321"/>
                <a:gd name="T16" fmla="*/ 0 w 223"/>
                <a:gd name="T17" fmla="*/ 0 h 321"/>
                <a:gd name="T18" fmla="*/ 0 w 223"/>
                <a:gd name="T19" fmla="*/ 0 h 321"/>
                <a:gd name="T20" fmla="*/ 0 w 223"/>
                <a:gd name="T21" fmla="*/ 0 h 321"/>
                <a:gd name="T22" fmla="*/ 0 w 223"/>
                <a:gd name="T23" fmla="*/ 0 h 321"/>
                <a:gd name="T24" fmla="*/ 0 w 223"/>
                <a:gd name="T25" fmla="*/ 0 h 321"/>
                <a:gd name="T26" fmla="*/ 0 w 223"/>
                <a:gd name="T27" fmla="*/ 0 h 321"/>
                <a:gd name="T28" fmla="*/ 0 w 223"/>
                <a:gd name="T29" fmla="*/ 0 h 321"/>
                <a:gd name="T30" fmla="*/ 0 w 223"/>
                <a:gd name="T31" fmla="*/ 0 h 321"/>
                <a:gd name="T32" fmla="*/ 0 w 223"/>
                <a:gd name="T33" fmla="*/ 0 h 321"/>
                <a:gd name="T34" fmla="*/ 0 w 223"/>
                <a:gd name="T35" fmla="*/ 0 h 321"/>
                <a:gd name="T36" fmla="*/ 0 w 223"/>
                <a:gd name="T37" fmla="*/ 0 h 321"/>
                <a:gd name="T38" fmla="*/ 0 w 223"/>
                <a:gd name="T39" fmla="*/ 0 h 321"/>
                <a:gd name="T40" fmla="*/ 0 w 223"/>
                <a:gd name="T41" fmla="*/ 0 h 321"/>
                <a:gd name="T42" fmla="*/ 0 w 223"/>
                <a:gd name="T43" fmla="*/ 0 h 321"/>
                <a:gd name="T44" fmla="*/ 0 w 223"/>
                <a:gd name="T45" fmla="*/ 0 h 321"/>
                <a:gd name="T46" fmla="*/ 0 w 223"/>
                <a:gd name="T47" fmla="*/ 0 h 321"/>
                <a:gd name="T48" fmla="*/ 0 w 223"/>
                <a:gd name="T49" fmla="*/ 0 h 321"/>
                <a:gd name="T50" fmla="*/ 0 w 223"/>
                <a:gd name="T51" fmla="*/ 0 h 321"/>
                <a:gd name="T52" fmla="*/ 0 w 223"/>
                <a:gd name="T53" fmla="*/ 0 h 321"/>
                <a:gd name="T54" fmla="*/ 0 w 223"/>
                <a:gd name="T55" fmla="*/ 0 h 321"/>
                <a:gd name="T56" fmla="*/ 0 w 223"/>
                <a:gd name="T57" fmla="*/ 0 h 321"/>
                <a:gd name="T58" fmla="*/ 0 w 223"/>
                <a:gd name="T59" fmla="*/ 0 h 321"/>
                <a:gd name="T60" fmla="*/ 0 w 223"/>
                <a:gd name="T61" fmla="*/ 0 h 321"/>
                <a:gd name="T62" fmla="*/ 0 w 223"/>
                <a:gd name="T63" fmla="*/ 0 h 321"/>
                <a:gd name="T64" fmla="*/ 0 w 223"/>
                <a:gd name="T65" fmla="*/ 0 h 321"/>
                <a:gd name="T66" fmla="*/ 0 w 223"/>
                <a:gd name="T67" fmla="*/ 0 h 321"/>
                <a:gd name="T68" fmla="*/ 0 w 223"/>
                <a:gd name="T69" fmla="*/ 0 h 321"/>
                <a:gd name="T70" fmla="*/ 0 w 223"/>
                <a:gd name="T71" fmla="*/ 0 h 32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3"/>
                <a:gd name="T109" fmla="*/ 0 h 321"/>
                <a:gd name="T110" fmla="*/ 223 w 223"/>
                <a:gd name="T111" fmla="*/ 321 h 32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3" h="321">
                  <a:moveTo>
                    <a:pt x="0" y="0"/>
                  </a:moveTo>
                  <a:lnTo>
                    <a:pt x="2" y="0"/>
                  </a:lnTo>
                  <a:lnTo>
                    <a:pt x="9" y="1"/>
                  </a:lnTo>
                  <a:lnTo>
                    <a:pt x="19" y="3"/>
                  </a:lnTo>
                  <a:lnTo>
                    <a:pt x="31" y="5"/>
                  </a:lnTo>
                  <a:lnTo>
                    <a:pt x="45" y="9"/>
                  </a:lnTo>
                  <a:lnTo>
                    <a:pt x="61" y="15"/>
                  </a:lnTo>
                  <a:lnTo>
                    <a:pt x="79" y="22"/>
                  </a:lnTo>
                  <a:lnTo>
                    <a:pt x="96" y="31"/>
                  </a:lnTo>
                  <a:lnTo>
                    <a:pt x="115" y="42"/>
                  </a:lnTo>
                  <a:lnTo>
                    <a:pt x="136" y="56"/>
                  </a:lnTo>
                  <a:lnTo>
                    <a:pt x="177" y="88"/>
                  </a:lnTo>
                  <a:lnTo>
                    <a:pt x="196" y="102"/>
                  </a:lnTo>
                  <a:lnTo>
                    <a:pt x="210" y="114"/>
                  </a:lnTo>
                  <a:lnTo>
                    <a:pt x="216" y="119"/>
                  </a:lnTo>
                  <a:lnTo>
                    <a:pt x="220" y="122"/>
                  </a:lnTo>
                  <a:lnTo>
                    <a:pt x="222" y="125"/>
                  </a:lnTo>
                  <a:lnTo>
                    <a:pt x="223" y="126"/>
                  </a:lnTo>
                  <a:lnTo>
                    <a:pt x="213" y="321"/>
                  </a:lnTo>
                  <a:lnTo>
                    <a:pt x="212" y="320"/>
                  </a:lnTo>
                  <a:lnTo>
                    <a:pt x="210" y="318"/>
                  </a:lnTo>
                  <a:lnTo>
                    <a:pt x="201" y="310"/>
                  </a:lnTo>
                  <a:lnTo>
                    <a:pt x="188" y="300"/>
                  </a:lnTo>
                  <a:lnTo>
                    <a:pt x="172" y="286"/>
                  </a:lnTo>
                  <a:lnTo>
                    <a:pt x="133" y="257"/>
                  </a:lnTo>
                  <a:lnTo>
                    <a:pt x="113" y="243"/>
                  </a:lnTo>
                  <a:lnTo>
                    <a:pt x="96" y="232"/>
                  </a:lnTo>
                  <a:lnTo>
                    <a:pt x="80" y="225"/>
                  </a:lnTo>
                  <a:lnTo>
                    <a:pt x="64" y="218"/>
                  </a:lnTo>
                  <a:lnTo>
                    <a:pt x="49" y="214"/>
                  </a:lnTo>
                  <a:lnTo>
                    <a:pt x="34" y="212"/>
                  </a:lnTo>
                  <a:lnTo>
                    <a:pt x="22" y="210"/>
                  </a:lnTo>
                  <a:lnTo>
                    <a:pt x="12" y="209"/>
                  </a:lnTo>
                  <a:lnTo>
                    <a:pt x="5" y="209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7" name="Freeform 620"/>
            <p:cNvSpPr>
              <a:spLocks/>
            </p:cNvSpPr>
            <p:nvPr/>
          </p:nvSpPr>
          <p:spPr bwMode="auto">
            <a:xfrm>
              <a:off x="9027" y="1936"/>
              <a:ext cx="27" cy="73"/>
            </a:xfrm>
            <a:custGeom>
              <a:avLst/>
              <a:gdLst>
                <a:gd name="T0" fmla="*/ 0 w 221"/>
                <a:gd name="T1" fmla="*/ 0 h 682"/>
                <a:gd name="T2" fmla="*/ 0 w 221"/>
                <a:gd name="T3" fmla="*/ 0 h 682"/>
                <a:gd name="T4" fmla="*/ 0 w 221"/>
                <a:gd name="T5" fmla="*/ 0 h 682"/>
                <a:gd name="T6" fmla="*/ 0 w 221"/>
                <a:gd name="T7" fmla="*/ 0 h 682"/>
                <a:gd name="T8" fmla="*/ 0 w 221"/>
                <a:gd name="T9" fmla="*/ 0 h 682"/>
                <a:gd name="T10" fmla="*/ 0 w 221"/>
                <a:gd name="T11" fmla="*/ 0 h 682"/>
                <a:gd name="T12" fmla="*/ 0 w 221"/>
                <a:gd name="T13" fmla="*/ 0 h 682"/>
                <a:gd name="T14" fmla="*/ 0 w 221"/>
                <a:gd name="T15" fmla="*/ 0 h 682"/>
                <a:gd name="T16" fmla="*/ 0 w 221"/>
                <a:gd name="T17" fmla="*/ 0 h 682"/>
                <a:gd name="T18" fmla="*/ 0 w 221"/>
                <a:gd name="T19" fmla="*/ 0 h 682"/>
                <a:gd name="T20" fmla="*/ 0 w 221"/>
                <a:gd name="T21" fmla="*/ 0 h 682"/>
                <a:gd name="T22" fmla="*/ 0 w 221"/>
                <a:gd name="T23" fmla="*/ 0 h 682"/>
                <a:gd name="T24" fmla="*/ 0 w 221"/>
                <a:gd name="T25" fmla="*/ 0 h 682"/>
                <a:gd name="T26" fmla="*/ 0 w 221"/>
                <a:gd name="T27" fmla="*/ 0 h 682"/>
                <a:gd name="T28" fmla="*/ 0 w 221"/>
                <a:gd name="T29" fmla="*/ 0 h 682"/>
                <a:gd name="T30" fmla="*/ 0 w 221"/>
                <a:gd name="T31" fmla="*/ 0 h 682"/>
                <a:gd name="T32" fmla="*/ 0 w 221"/>
                <a:gd name="T33" fmla="*/ 0 h 682"/>
                <a:gd name="T34" fmla="*/ 0 w 221"/>
                <a:gd name="T35" fmla="*/ 0 h 682"/>
                <a:gd name="T36" fmla="*/ 0 w 221"/>
                <a:gd name="T37" fmla="*/ 0 h 682"/>
                <a:gd name="T38" fmla="*/ 0 w 221"/>
                <a:gd name="T39" fmla="*/ 0 h 682"/>
                <a:gd name="T40" fmla="*/ 0 w 221"/>
                <a:gd name="T41" fmla="*/ 0 h 682"/>
                <a:gd name="T42" fmla="*/ 0 w 221"/>
                <a:gd name="T43" fmla="*/ 0 h 682"/>
                <a:gd name="T44" fmla="*/ 0 w 221"/>
                <a:gd name="T45" fmla="*/ 0 h 682"/>
                <a:gd name="T46" fmla="*/ 0 w 221"/>
                <a:gd name="T47" fmla="*/ 0 h 682"/>
                <a:gd name="T48" fmla="*/ 0 w 221"/>
                <a:gd name="T49" fmla="*/ 0 h 682"/>
                <a:gd name="T50" fmla="*/ 0 w 221"/>
                <a:gd name="T51" fmla="*/ 0 h 682"/>
                <a:gd name="T52" fmla="*/ 0 w 221"/>
                <a:gd name="T53" fmla="*/ 0 h 682"/>
                <a:gd name="T54" fmla="*/ 0 w 221"/>
                <a:gd name="T55" fmla="*/ 0 h 682"/>
                <a:gd name="T56" fmla="*/ 0 w 221"/>
                <a:gd name="T57" fmla="*/ 0 h 682"/>
                <a:gd name="T58" fmla="*/ 0 w 221"/>
                <a:gd name="T59" fmla="*/ 0 h 682"/>
                <a:gd name="T60" fmla="*/ 0 w 221"/>
                <a:gd name="T61" fmla="*/ 0 h 682"/>
                <a:gd name="T62" fmla="*/ 0 w 221"/>
                <a:gd name="T63" fmla="*/ 0 h 682"/>
                <a:gd name="T64" fmla="*/ 0 w 221"/>
                <a:gd name="T65" fmla="*/ 0 h 682"/>
                <a:gd name="T66" fmla="*/ 0 w 221"/>
                <a:gd name="T67" fmla="*/ 0 h 682"/>
                <a:gd name="T68" fmla="*/ 0 w 221"/>
                <a:gd name="T69" fmla="*/ 0 h 682"/>
                <a:gd name="T70" fmla="*/ 0 w 221"/>
                <a:gd name="T71" fmla="*/ 0 h 682"/>
                <a:gd name="T72" fmla="*/ 0 w 221"/>
                <a:gd name="T73" fmla="*/ 0 h 682"/>
                <a:gd name="T74" fmla="*/ 0 w 221"/>
                <a:gd name="T75" fmla="*/ 0 h 682"/>
                <a:gd name="T76" fmla="*/ 0 w 221"/>
                <a:gd name="T77" fmla="*/ 0 h 682"/>
                <a:gd name="T78" fmla="*/ 0 w 221"/>
                <a:gd name="T79" fmla="*/ 0 h 682"/>
                <a:gd name="T80" fmla="*/ 0 w 221"/>
                <a:gd name="T81" fmla="*/ 0 h 682"/>
                <a:gd name="T82" fmla="*/ 0 w 221"/>
                <a:gd name="T83" fmla="*/ 0 h 682"/>
                <a:gd name="T84" fmla="*/ 0 w 221"/>
                <a:gd name="T85" fmla="*/ 0 h 682"/>
                <a:gd name="T86" fmla="*/ 0 w 221"/>
                <a:gd name="T87" fmla="*/ 0 h 682"/>
                <a:gd name="T88" fmla="*/ 0 w 221"/>
                <a:gd name="T89" fmla="*/ 0 h 682"/>
                <a:gd name="T90" fmla="*/ 0 w 221"/>
                <a:gd name="T91" fmla="*/ 0 h 6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21"/>
                <a:gd name="T139" fmla="*/ 0 h 682"/>
                <a:gd name="T140" fmla="*/ 221 w 221"/>
                <a:gd name="T141" fmla="*/ 682 h 68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21" h="682">
                  <a:moveTo>
                    <a:pt x="8" y="0"/>
                  </a:moveTo>
                  <a:lnTo>
                    <a:pt x="10" y="0"/>
                  </a:lnTo>
                  <a:lnTo>
                    <a:pt x="17" y="1"/>
                  </a:lnTo>
                  <a:lnTo>
                    <a:pt x="27" y="3"/>
                  </a:lnTo>
                  <a:lnTo>
                    <a:pt x="40" y="5"/>
                  </a:lnTo>
                  <a:lnTo>
                    <a:pt x="55" y="10"/>
                  </a:lnTo>
                  <a:lnTo>
                    <a:pt x="73" y="15"/>
                  </a:lnTo>
                  <a:lnTo>
                    <a:pt x="90" y="23"/>
                  </a:lnTo>
                  <a:lnTo>
                    <a:pt x="109" y="31"/>
                  </a:lnTo>
                  <a:lnTo>
                    <a:pt x="126" y="43"/>
                  </a:lnTo>
                  <a:lnTo>
                    <a:pt x="145" y="57"/>
                  </a:lnTo>
                  <a:lnTo>
                    <a:pt x="183" y="90"/>
                  </a:lnTo>
                  <a:lnTo>
                    <a:pt x="198" y="105"/>
                  </a:lnTo>
                  <a:lnTo>
                    <a:pt x="210" y="116"/>
                  </a:lnTo>
                  <a:lnTo>
                    <a:pt x="215" y="122"/>
                  </a:lnTo>
                  <a:lnTo>
                    <a:pt x="219" y="125"/>
                  </a:lnTo>
                  <a:lnTo>
                    <a:pt x="220" y="127"/>
                  </a:lnTo>
                  <a:lnTo>
                    <a:pt x="221" y="128"/>
                  </a:lnTo>
                  <a:lnTo>
                    <a:pt x="211" y="328"/>
                  </a:lnTo>
                  <a:lnTo>
                    <a:pt x="211" y="330"/>
                  </a:lnTo>
                  <a:lnTo>
                    <a:pt x="210" y="336"/>
                  </a:lnTo>
                  <a:lnTo>
                    <a:pt x="210" y="345"/>
                  </a:lnTo>
                  <a:lnTo>
                    <a:pt x="209" y="358"/>
                  </a:lnTo>
                  <a:lnTo>
                    <a:pt x="208" y="374"/>
                  </a:lnTo>
                  <a:lnTo>
                    <a:pt x="205" y="391"/>
                  </a:lnTo>
                  <a:lnTo>
                    <a:pt x="203" y="411"/>
                  </a:lnTo>
                  <a:lnTo>
                    <a:pt x="199" y="431"/>
                  </a:lnTo>
                  <a:lnTo>
                    <a:pt x="191" y="477"/>
                  </a:lnTo>
                  <a:lnTo>
                    <a:pt x="181" y="524"/>
                  </a:lnTo>
                  <a:lnTo>
                    <a:pt x="168" y="569"/>
                  </a:lnTo>
                  <a:lnTo>
                    <a:pt x="160" y="589"/>
                  </a:lnTo>
                  <a:lnTo>
                    <a:pt x="151" y="608"/>
                  </a:lnTo>
                  <a:lnTo>
                    <a:pt x="141" y="626"/>
                  </a:lnTo>
                  <a:lnTo>
                    <a:pt x="131" y="639"/>
                  </a:lnTo>
                  <a:lnTo>
                    <a:pt x="120" y="651"/>
                  </a:lnTo>
                  <a:lnTo>
                    <a:pt x="108" y="660"/>
                  </a:lnTo>
                  <a:lnTo>
                    <a:pt x="95" y="667"/>
                  </a:lnTo>
                  <a:lnTo>
                    <a:pt x="83" y="672"/>
                  </a:lnTo>
                  <a:lnTo>
                    <a:pt x="58" y="680"/>
                  </a:lnTo>
                  <a:lnTo>
                    <a:pt x="35" y="682"/>
                  </a:lnTo>
                  <a:lnTo>
                    <a:pt x="18" y="681"/>
                  </a:lnTo>
                  <a:lnTo>
                    <a:pt x="5" y="680"/>
                  </a:lnTo>
                  <a:lnTo>
                    <a:pt x="2" y="679"/>
                  </a:lnTo>
                  <a:lnTo>
                    <a:pt x="0" y="679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8" name="Freeform 621"/>
            <p:cNvSpPr>
              <a:spLocks/>
            </p:cNvSpPr>
            <p:nvPr/>
          </p:nvSpPr>
          <p:spPr bwMode="auto">
            <a:xfrm>
              <a:off x="8647" y="1934"/>
              <a:ext cx="203" cy="39"/>
            </a:xfrm>
            <a:custGeom>
              <a:avLst/>
              <a:gdLst>
                <a:gd name="T0" fmla="*/ 0 w 1682"/>
                <a:gd name="T1" fmla="*/ 0 h 367"/>
                <a:gd name="T2" fmla="*/ 0 w 1682"/>
                <a:gd name="T3" fmla="*/ 0 h 367"/>
                <a:gd name="T4" fmla="*/ 0 w 1682"/>
                <a:gd name="T5" fmla="*/ 0 h 367"/>
                <a:gd name="T6" fmla="*/ 0 w 1682"/>
                <a:gd name="T7" fmla="*/ 0 h 367"/>
                <a:gd name="T8" fmla="*/ 0 w 1682"/>
                <a:gd name="T9" fmla="*/ 0 h 367"/>
                <a:gd name="T10" fmla="*/ 0 w 1682"/>
                <a:gd name="T11" fmla="*/ 0 h 367"/>
                <a:gd name="T12" fmla="*/ 0 w 1682"/>
                <a:gd name="T13" fmla="*/ 0 h 367"/>
                <a:gd name="T14" fmla="*/ 0 w 1682"/>
                <a:gd name="T15" fmla="*/ 0 h 367"/>
                <a:gd name="T16" fmla="*/ 0 w 1682"/>
                <a:gd name="T17" fmla="*/ 0 h 367"/>
                <a:gd name="T18" fmla="*/ 0 w 1682"/>
                <a:gd name="T19" fmla="*/ 0 h 367"/>
                <a:gd name="T20" fmla="*/ 0 w 1682"/>
                <a:gd name="T21" fmla="*/ 0 h 367"/>
                <a:gd name="T22" fmla="*/ 0 w 1682"/>
                <a:gd name="T23" fmla="*/ 0 h 367"/>
                <a:gd name="T24" fmla="*/ 0 w 1682"/>
                <a:gd name="T25" fmla="*/ 0 h 367"/>
                <a:gd name="T26" fmla="*/ 0 w 1682"/>
                <a:gd name="T27" fmla="*/ 0 h 367"/>
                <a:gd name="T28" fmla="*/ 0 w 1682"/>
                <a:gd name="T29" fmla="*/ 0 h 367"/>
                <a:gd name="T30" fmla="*/ 0 w 1682"/>
                <a:gd name="T31" fmla="*/ 0 h 367"/>
                <a:gd name="T32" fmla="*/ 0 w 1682"/>
                <a:gd name="T33" fmla="*/ 0 h 367"/>
                <a:gd name="T34" fmla="*/ 0 w 1682"/>
                <a:gd name="T35" fmla="*/ 0 h 367"/>
                <a:gd name="T36" fmla="*/ 0 w 1682"/>
                <a:gd name="T37" fmla="*/ 0 h 367"/>
                <a:gd name="T38" fmla="*/ 0 w 1682"/>
                <a:gd name="T39" fmla="*/ 0 h 367"/>
                <a:gd name="T40" fmla="*/ 0 w 1682"/>
                <a:gd name="T41" fmla="*/ 0 h 367"/>
                <a:gd name="T42" fmla="*/ 0 w 1682"/>
                <a:gd name="T43" fmla="*/ 0 h 367"/>
                <a:gd name="T44" fmla="*/ 0 w 1682"/>
                <a:gd name="T45" fmla="*/ 0 h 367"/>
                <a:gd name="T46" fmla="*/ 0 w 1682"/>
                <a:gd name="T47" fmla="*/ 0 h 367"/>
                <a:gd name="T48" fmla="*/ 0 w 1682"/>
                <a:gd name="T49" fmla="*/ 0 h 367"/>
                <a:gd name="T50" fmla="*/ 0 w 1682"/>
                <a:gd name="T51" fmla="*/ 0 h 367"/>
                <a:gd name="T52" fmla="*/ 0 w 1682"/>
                <a:gd name="T53" fmla="*/ 0 h 367"/>
                <a:gd name="T54" fmla="*/ 0 w 1682"/>
                <a:gd name="T55" fmla="*/ 0 h 367"/>
                <a:gd name="T56" fmla="*/ 0 w 1682"/>
                <a:gd name="T57" fmla="*/ 0 h 367"/>
                <a:gd name="T58" fmla="*/ 0 w 1682"/>
                <a:gd name="T59" fmla="*/ 0 h 367"/>
                <a:gd name="T60" fmla="*/ 0 w 1682"/>
                <a:gd name="T61" fmla="*/ 0 h 367"/>
                <a:gd name="T62" fmla="*/ 0 w 1682"/>
                <a:gd name="T63" fmla="*/ 0 h 367"/>
                <a:gd name="T64" fmla="*/ 0 w 1682"/>
                <a:gd name="T65" fmla="*/ 0 h 367"/>
                <a:gd name="T66" fmla="*/ 0 w 1682"/>
                <a:gd name="T67" fmla="*/ 0 h 367"/>
                <a:gd name="T68" fmla="*/ 0 w 1682"/>
                <a:gd name="T69" fmla="*/ 0 h 367"/>
                <a:gd name="T70" fmla="*/ 0 w 1682"/>
                <a:gd name="T71" fmla="*/ 0 h 367"/>
                <a:gd name="T72" fmla="*/ 0 w 1682"/>
                <a:gd name="T73" fmla="*/ 0 h 367"/>
                <a:gd name="T74" fmla="*/ 0 w 1682"/>
                <a:gd name="T75" fmla="*/ 0 h 367"/>
                <a:gd name="T76" fmla="*/ 0 w 1682"/>
                <a:gd name="T77" fmla="*/ 0 h 367"/>
                <a:gd name="T78" fmla="*/ 0 w 1682"/>
                <a:gd name="T79" fmla="*/ 0 h 367"/>
                <a:gd name="T80" fmla="*/ 0 w 1682"/>
                <a:gd name="T81" fmla="*/ 0 h 367"/>
                <a:gd name="T82" fmla="*/ 0 w 1682"/>
                <a:gd name="T83" fmla="*/ 0 h 367"/>
                <a:gd name="T84" fmla="*/ 0 w 1682"/>
                <a:gd name="T85" fmla="*/ 0 h 367"/>
                <a:gd name="T86" fmla="*/ 0 w 1682"/>
                <a:gd name="T87" fmla="*/ 0 h 367"/>
                <a:gd name="T88" fmla="*/ 0 w 1682"/>
                <a:gd name="T89" fmla="*/ 0 h 367"/>
                <a:gd name="T90" fmla="*/ 0 w 1682"/>
                <a:gd name="T91" fmla="*/ 0 h 367"/>
                <a:gd name="T92" fmla="*/ 0 w 1682"/>
                <a:gd name="T93" fmla="*/ 0 h 367"/>
                <a:gd name="T94" fmla="*/ 0 w 1682"/>
                <a:gd name="T95" fmla="*/ 0 h 367"/>
                <a:gd name="T96" fmla="*/ 0 w 1682"/>
                <a:gd name="T97" fmla="*/ 0 h 367"/>
                <a:gd name="T98" fmla="*/ 0 w 1682"/>
                <a:gd name="T99" fmla="*/ 0 h 367"/>
                <a:gd name="T100" fmla="*/ 0 w 1682"/>
                <a:gd name="T101" fmla="*/ 0 h 367"/>
                <a:gd name="T102" fmla="*/ 0 w 1682"/>
                <a:gd name="T103" fmla="*/ 0 h 36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82"/>
                <a:gd name="T157" fmla="*/ 0 h 367"/>
                <a:gd name="T158" fmla="*/ 1682 w 1682"/>
                <a:gd name="T159" fmla="*/ 367 h 36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82" h="367">
                  <a:moveTo>
                    <a:pt x="0" y="269"/>
                  </a:moveTo>
                  <a:lnTo>
                    <a:pt x="1" y="270"/>
                  </a:lnTo>
                  <a:lnTo>
                    <a:pt x="4" y="272"/>
                  </a:lnTo>
                  <a:lnTo>
                    <a:pt x="9" y="277"/>
                  </a:lnTo>
                  <a:lnTo>
                    <a:pt x="15" y="282"/>
                  </a:lnTo>
                  <a:lnTo>
                    <a:pt x="25" y="287"/>
                  </a:lnTo>
                  <a:lnTo>
                    <a:pt x="36" y="294"/>
                  </a:lnTo>
                  <a:lnTo>
                    <a:pt x="50" y="301"/>
                  </a:lnTo>
                  <a:lnTo>
                    <a:pt x="66" y="309"/>
                  </a:lnTo>
                  <a:lnTo>
                    <a:pt x="86" y="315"/>
                  </a:lnTo>
                  <a:lnTo>
                    <a:pt x="107" y="321"/>
                  </a:lnTo>
                  <a:lnTo>
                    <a:pt x="132" y="328"/>
                  </a:lnTo>
                  <a:lnTo>
                    <a:pt x="161" y="333"/>
                  </a:lnTo>
                  <a:lnTo>
                    <a:pt x="192" y="337"/>
                  </a:lnTo>
                  <a:lnTo>
                    <a:pt x="226" y="340"/>
                  </a:lnTo>
                  <a:lnTo>
                    <a:pt x="263" y="342"/>
                  </a:lnTo>
                  <a:lnTo>
                    <a:pt x="305" y="341"/>
                  </a:lnTo>
                  <a:lnTo>
                    <a:pt x="346" y="338"/>
                  </a:lnTo>
                  <a:lnTo>
                    <a:pt x="384" y="336"/>
                  </a:lnTo>
                  <a:lnTo>
                    <a:pt x="421" y="333"/>
                  </a:lnTo>
                  <a:lnTo>
                    <a:pt x="454" y="331"/>
                  </a:lnTo>
                  <a:lnTo>
                    <a:pt x="522" y="322"/>
                  </a:lnTo>
                  <a:lnTo>
                    <a:pt x="589" y="312"/>
                  </a:lnTo>
                  <a:lnTo>
                    <a:pt x="625" y="304"/>
                  </a:lnTo>
                  <a:lnTo>
                    <a:pt x="664" y="296"/>
                  </a:lnTo>
                  <a:lnTo>
                    <a:pt x="705" y="286"/>
                  </a:lnTo>
                  <a:lnTo>
                    <a:pt x="750" y="275"/>
                  </a:lnTo>
                  <a:lnTo>
                    <a:pt x="800" y="263"/>
                  </a:lnTo>
                  <a:lnTo>
                    <a:pt x="855" y="249"/>
                  </a:lnTo>
                  <a:lnTo>
                    <a:pt x="915" y="234"/>
                  </a:lnTo>
                  <a:lnTo>
                    <a:pt x="948" y="224"/>
                  </a:lnTo>
                  <a:lnTo>
                    <a:pt x="982" y="216"/>
                  </a:lnTo>
                  <a:lnTo>
                    <a:pt x="1017" y="206"/>
                  </a:lnTo>
                  <a:lnTo>
                    <a:pt x="1049" y="198"/>
                  </a:lnTo>
                  <a:lnTo>
                    <a:pt x="1079" y="190"/>
                  </a:lnTo>
                  <a:lnTo>
                    <a:pt x="1107" y="183"/>
                  </a:lnTo>
                  <a:lnTo>
                    <a:pt x="1133" y="175"/>
                  </a:lnTo>
                  <a:lnTo>
                    <a:pt x="1157" y="169"/>
                  </a:lnTo>
                  <a:lnTo>
                    <a:pt x="1200" y="156"/>
                  </a:lnTo>
                  <a:lnTo>
                    <a:pt x="1239" y="145"/>
                  </a:lnTo>
                  <a:lnTo>
                    <a:pt x="1274" y="135"/>
                  </a:lnTo>
                  <a:lnTo>
                    <a:pt x="1336" y="115"/>
                  </a:lnTo>
                  <a:lnTo>
                    <a:pt x="1397" y="95"/>
                  </a:lnTo>
                  <a:lnTo>
                    <a:pt x="1431" y="83"/>
                  </a:lnTo>
                  <a:lnTo>
                    <a:pt x="1469" y="71"/>
                  </a:lnTo>
                  <a:lnTo>
                    <a:pt x="1511" y="56"/>
                  </a:lnTo>
                  <a:lnTo>
                    <a:pt x="1535" y="48"/>
                  </a:lnTo>
                  <a:lnTo>
                    <a:pt x="1560" y="40"/>
                  </a:lnTo>
                  <a:lnTo>
                    <a:pt x="1586" y="31"/>
                  </a:lnTo>
                  <a:lnTo>
                    <a:pt x="1615" y="21"/>
                  </a:lnTo>
                  <a:lnTo>
                    <a:pt x="1646" y="11"/>
                  </a:lnTo>
                  <a:lnTo>
                    <a:pt x="1679" y="0"/>
                  </a:lnTo>
                  <a:lnTo>
                    <a:pt x="1682" y="26"/>
                  </a:lnTo>
                  <a:lnTo>
                    <a:pt x="1648" y="36"/>
                  </a:lnTo>
                  <a:lnTo>
                    <a:pt x="1618" y="47"/>
                  </a:lnTo>
                  <a:lnTo>
                    <a:pt x="1590" y="57"/>
                  </a:lnTo>
                  <a:lnTo>
                    <a:pt x="1562" y="65"/>
                  </a:lnTo>
                  <a:lnTo>
                    <a:pt x="1537" y="74"/>
                  </a:lnTo>
                  <a:lnTo>
                    <a:pt x="1515" y="81"/>
                  </a:lnTo>
                  <a:lnTo>
                    <a:pt x="1472" y="96"/>
                  </a:lnTo>
                  <a:lnTo>
                    <a:pt x="1435" y="109"/>
                  </a:lnTo>
                  <a:lnTo>
                    <a:pt x="1402" y="121"/>
                  </a:lnTo>
                  <a:lnTo>
                    <a:pt x="1340" y="141"/>
                  </a:lnTo>
                  <a:lnTo>
                    <a:pt x="1279" y="160"/>
                  </a:lnTo>
                  <a:lnTo>
                    <a:pt x="1244" y="171"/>
                  </a:lnTo>
                  <a:lnTo>
                    <a:pt x="1205" y="182"/>
                  </a:lnTo>
                  <a:lnTo>
                    <a:pt x="1162" y="194"/>
                  </a:lnTo>
                  <a:lnTo>
                    <a:pt x="1138" y="201"/>
                  </a:lnTo>
                  <a:lnTo>
                    <a:pt x="1112" y="208"/>
                  </a:lnTo>
                  <a:lnTo>
                    <a:pt x="1084" y="216"/>
                  </a:lnTo>
                  <a:lnTo>
                    <a:pt x="1054" y="223"/>
                  </a:lnTo>
                  <a:lnTo>
                    <a:pt x="1022" y="232"/>
                  </a:lnTo>
                  <a:lnTo>
                    <a:pt x="987" y="241"/>
                  </a:lnTo>
                  <a:lnTo>
                    <a:pt x="953" y="250"/>
                  </a:lnTo>
                  <a:lnTo>
                    <a:pt x="920" y="259"/>
                  </a:lnTo>
                  <a:lnTo>
                    <a:pt x="860" y="274"/>
                  </a:lnTo>
                  <a:lnTo>
                    <a:pt x="805" y="288"/>
                  </a:lnTo>
                  <a:lnTo>
                    <a:pt x="755" y="301"/>
                  </a:lnTo>
                  <a:lnTo>
                    <a:pt x="710" y="312"/>
                  </a:lnTo>
                  <a:lnTo>
                    <a:pt x="668" y="321"/>
                  </a:lnTo>
                  <a:lnTo>
                    <a:pt x="629" y="330"/>
                  </a:lnTo>
                  <a:lnTo>
                    <a:pt x="593" y="337"/>
                  </a:lnTo>
                  <a:lnTo>
                    <a:pt x="524" y="348"/>
                  </a:lnTo>
                  <a:lnTo>
                    <a:pt x="458" y="357"/>
                  </a:lnTo>
                  <a:lnTo>
                    <a:pt x="387" y="362"/>
                  </a:lnTo>
                  <a:lnTo>
                    <a:pt x="348" y="364"/>
                  </a:lnTo>
                  <a:lnTo>
                    <a:pt x="307" y="366"/>
                  </a:lnTo>
                  <a:lnTo>
                    <a:pt x="266" y="367"/>
                  </a:lnTo>
                  <a:lnTo>
                    <a:pt x="228" y="365"/>
                  </a:lnTo>
                  <a:lnTo>
                    <a:pt x="195" y="363"/>
                  </a:lnTo>
                  <a:lnTo>
                    <a:pt x="164" y="359"/>
                  </a:lnTo>
                  <a:lnTo>
                    <a:pt x="136" y="353"/>
                  </a:lnTo>
                  <a:lnTo>
                    <a:pt x="111" y="348"/>
                  </a:lnTo>
                  <a:lnTo>
                    <a:pt x="90" y="341"/>
                  </a:lnTo>
                  <a:lnTo>
                    <a:pt x="70" y="334"/>
                  </a:lnTo>
                  <a:lnTo>
                    <a:pt x="54" y="327"/>
                  </a:lnTo>
                  <a:lnTo>
                    <a:pt x="40" y="320"/>
                  </a:lnTo>
                  <a:lnTo>
                    <a:pt x="29" y="314"/>
                  </a:lnTo>
                  <a:lnTo>
                    <a:pt x="20" y="308"/>
                  </a:lnTo>
                  <a:lnTo>
                    <a:pt x="14" y="303"/>
                  </a:lnTo>
                  <a:lnTo>
                    <a:pt x="9" y="299"/>
                  </a:lnTo>
                  <a:lnTo>
                    <a:pt x="6" y="297"/>
                  </a:lnTo>
                  <a:lnTo>
                    <a:pt x="5" y="296"/>
                  </a:lnTo>
                  <a:lnTo>
                    <a:pt x="0" y="269"/>
                  </a:lnTo>
                  <a:close/>
                </a:path>
              </a:pathLst>
            </a:custGeom>
            <a:solidFill>
              <a:srgbClr val="D4A296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9" name="Freeform 622"/>
            <p:cNvSpPr>
              <a:spLocks/>
            </p:cNvSpPr>
            <p:nvPr/>
          </p:nvSpPr>
          <p:spPr bwMode="auto">
            <a:xfrm>
              <a:off x="9018" y="1899"/>
              <a:ext cx="11" cy="108"/>
            </a:xfrm>
            <a:custGeom>
              <a:avLst/>
              <a:gdLst>
                <a:gd name="T0" fmla="*/ 0 w 89"/>
                <a:gd name="T1" fmla="*/ 0 h 1004"/>
                <a:gd name="T2" fmla="*/ 0 w 89"/>
                <a:gd name="T3" fmla="*/ 0 h 1004"/>
                <a:gd name="T4" fmla="*/ 0 w 89"/>
                <a:gd name="T5" fmla="*/ 0 h 1004"/>
                <a:gd name="T6" fmla="*/ 0 w 89"/>
                <a:gd name="T7" fmla="*/ 0 h 1004"/>
                <a:gd name="T8" fmla="*/ 0 w 89"/>
                <a:gd name="T9" fmla="*/ 0 h 1004"/>
                <a:gd name="T10" fmla="*/ 0 w 89"/>
                <a:gd name="T11" fmla="*/ 0 h 1004"/>
                <a:gd name="T12" fmla="*/ 0 w 89"/>
                <a:gd name="T13" fmla="*/ 0 h 1004"/>
                <a:gd name="T14" fmla="*/ 0 w 89"/>
                <a:gd name="T15" fmla="*/ 0 h 1004"/>
                <a:gd name="T16" fmla="*/ 0 w 89"/>
                <a:gd name="T17" fmla="*/ 0 h 1004"/>
                <a:gd name="T18" fmla="*/ 0 w 89"/>
                <a:gd name="T19" fmla="*/ 0 h 1004"/>
                <a:gd name="T20" fmla="*/ 0 w 89"/>
                <a:gd name="T21" fmla="*/ 0 h 1004"/>
                <a:gd name="T22" fmla="*/ 0 w 89"/>
                <a:gd name="T23" fmla="*/ 0 h 1004"/>
                <a:gd name="T24" fmla="*/ 0 w 89"/>
                <a:gd name="T25" fmla="*/ 0 h 1004"/>
                <a:gd name="T26" fmla="*/ 0 w 89"/>
                <a:gd name="T27" fmla="*/ 0 h 1004"/>
                <a:gd name="T28" fmla="*/ 0 w 89"/>
                <a:gd name="T29" fmla="*/ 0 h 1004"/>
                <a:gd name="T30" fmla="*/ 0 w 89"/>
                <a:gd name="T31" fmla="*/ 0 h 1004"/>
                <a:gd name="T32" fmla="*/ 0 w 89"/>
                <a:gd name="T33" fmla="*/ 0 h 1004"/>
                <a:gd name="T34" fmla="*/ 0 w 89"/>
                <a:gd name="T35" fmla="*/ 0 h 1004"/>
                <a:gd name="T36" fmla="*/ 0 w 89"/>
                <a:gd name="T37" fmla="*/ 0 h 1004"/>
                <a:gd name="T38" fmla="*/ 0 w 89"/>
                <a:gd name="T39" fmla="*/ 0 h 1004"/>
                <a:gd name="T40" fmla="*/ 0 w 89"/>
                <a:gd name="T41" fmla="*/ 0 h 1004"/>
                <a:gd name="T42" fmla="*/ 0 w 89"/>
                <a:gd name="T43" fmla="*/ 0 h 1004"/>
                <a:gd name="T44" fmla="*/ 0 w 89"/>
                <a:gd name="T45" fmla="*/ 0 h 1004"/>
                <a:gd name="T46" fmla="*/ 0 w 89"/>
                <a:gd name="T47" fmla="*/ 0 h 1004"/>
                <a:gd name="T48" fmla="*/ 0 w 89"/>
                <a:gd name="T49" fmla="*/ 0 h 1004"/>
                <a:gd name="T50" fmla="*/ 0 w 89"/>
                <a:gd name="T51" fmla="*/ 0 h 1004"/>
                <a:gd name="T52" fmla="*/ 0 w 89"/>
                <a:gd name="T53" fmla="*/ 0 h 1004"/>
                <a:gd name="T54" fmla="*/ 0 w 89"/>
                <a:gd name="T55" fmla="*/ 0 h 1004"/>
                <a:gd name="T56" fmla="*/ 0 w 89"/>
                <a:gd name="T57" fmla="*/ 0 h 1004"/>
                <a:gd name="T58" fmla="*/ 0 w 89"/>
                <a:gd name="T59" fmla="*/ 0 h 1004"/>
                <a:gd name="T60" fmla="*/ 0 w 89"/>
                <a:gd name="T61" fmla="*/ 0 h 1004"/>
                <a:gd name="T62" fmla="*/ 0 w 89"/>
                <a:gd name="T63" fmla="*/ 0 h 1004"/>
                <a:gd name="T64" fmla="*/ 0 w 89"/>
                <a:gd name="T65" fmla="*/ 0 h 1004"/>
                <a:gd name="T66" fmla="*/ 0 w 89"/>
                <a:gd name="T67" fmla="*/ 0 h 1004"/>
                <a:gd name="T68" fmla="*/ 0 w 89"/>
                <a:gd name="T69" fmla="*/ 0 h 1004"/>
                <a:gd name="T70" fmla="*/ 0 w 89"/>
                <a:gd name="T71" fmla="*/ 0 h 1004"/>
                <a:gd name="T72" fmla="*/ 0 w 89"/>
                <a:gd name="T73" fmla="*/ 0 h 1004"/>
                <a:gd name="T74" fmla="*/ 0 w 89"/>
                <a:gd name="T75" fmla="*/ 0 h 1004"/>
                <a:gd name="T76" fmla="*/ 0 w 89"/>
                <a:gd name="T77" fmla="*/ 0 h 1004"/>
                <a:gd name="T78" fmla="*/ 0 w 89"/>
                <a:gd name="T79" fmla="*/ 0 h 1004"/>
                <a:gd name="T80" fmla="*/ 0 w 89"/>
                <a:gd name="T81" fmla="*/ 0 h 1004"/>
                <a:gd name="T82" fmla="*/ 0 w 89"/>
                <a:gd name="T83" fmla="*/ 0 h 1004"/>
                <a:gd name="T84" fmla="*/ 0 w 89"/>
                <a:gd name="T85" fmla="*/ 0 h 1004"/>
                <a:gd name="T86" fmla="*/ 0 w 89"/>
                <a:gd name="T87" fmla="*/ 0 h 1004"/>
                <a:gd name="T88" fmla="*/ 0 w 89"/>
                <a:gd name="T89" fmla="*/ 0 h 1004"/>
                <a:gd name="T90" fmla="*/ 0 w 89"/>
                <a:gd name="T91" fmla="*/ 0 h 1004"/>
                <a:gd name="T92" fmla="*/ 0 w 89"/>
                <a:gd name="T93" fmla="*/ 0 h 1004"/>
                <a:gd name="T94" fmla="*/ 0 w 89"/>
                <a:gd name="T95" fmla="*/ 0 h 1004"/>
                <a:gd name="T96" fmla="*/ 0 w 89"/>
                <a:gd name="T97" fmla="*/ 0 h 1004"/>
                <a:gd name="T98" fmla="*/ 0 w 89"/>
                <a:gd name="T99" fmla="*/ 0 h 1004"/>
                <a:gd name="T100" fmla="*/ 0 w 89"/>
                <a:gd name="T101" fmla="*/ 0 h 1004"/>
                <a:gd name="T102" fmla="*/ 0 w 89"/>
                <a:gd name="T103" fmla="*/ 0 h 1004"/>
                <a:gd name="T104" fmla="*/ 0 w 89"/>
                <a:gd name="T105" fmla="*/ 0 h 1004"/>
                <a:gd name="T106" fmla="*/ 0 w 89"/>
                <a:gd name="T107" fmla="*/ 0 h 1004"/>
                <a:gd name="T108" fmla="*/ 0 w 89"/>
                <a:gd name="T109" fmla="*/ 0 h 1004"/>
                <a:gd name="T110" fmla="*/ 0 w 89"/>
                <a:gd name="T111" fmla="*/ 0 h 1004"/>
                <a:gd name="T112" fmla="*/ 0 w 89"/>
                <a:gd name="T113" fmla="*/ 0 h 1004"/>
                <a:gd name="T114" fmla="*/ 0 w 89"/>
                <a:gd name="T115" fmla="*/ 0 h 1004"/>
                <a:gd name="T116" fmla="*/ 0 w 89"/>
                <a:gd name="T117" fmla="*/ 0 h 100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9"/>
                <a:gd name="T178" fmla="*/ 0 h 1004"/>
                <a:gd name="T179" fmla="*/ 89 w 89"/>
                <a:gd name="T180" fmla="*/ 1004 h 100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9" h="1004">
                  <a:moveTo>
                    <a:pt x="74" y="0"/>
                  </a:moveTo>
                  <a:lnTo>
                    <a:pt x="74" y="10"/>
                  </a:lnTo>
                  <a:lnTo>
                    <a:pt x="75" y="21"/>
                  </a:lnTo>
                  <a:lnTo>
                    <a:pt x="76" y="36"/>
                  </a:lnTo>
                  <a:lnTo>
                    <a:pt x="76" y="55"/>
                  </a:lnTo>
                  <a:lnTo>
                    <a:pt x="78" y="77"/>
                  </a:lnTo>
                  <a:lnTo>
                    <a:pt x="79" y="104"/>
                  </a:lnTo>
                  <a:lnTo>
                    <a:pt x="80" y="133"/>
                  </a:lnTo>
                  <a:lnTo>
                    <a:pt x="81" y="165"/>
                  </a:lnTo>
                  <a:lnTo>
                    <a:pt x="83" y="200"/>
                  </a:lnTo>
                  <a:lnTo>
                    <a:pt x="84" y="237"/>
                  </a:lnTo>
                  <a:lnTo>
                    <a:pt x="85" y="277"/>
                  </a:lnTo>
                  <a:lnTo>
                    <a:pt x="86" y="320"/>
                  </a:lnTo>
                  <a:lnTo>
                    <a:pt x="88" y="363"/>
                  </a:lnTo>
                  <a:lnTo>
                    <a:pt x="89" y="455"/>
                  </a:lnTo>
                  <a:lnTo>
                    <a:pt x="88" y="646"/>
                  </a:lnTo>
                  <a:lnTo>
                    <a:pt x="85" y="738"/>
                  </a:lnTo>
                  <a:lnTo>
                    <a:pt x="85" y="782"/>
                  </a:lnTo>
                  <a:lnTo>
                    <a:pt x="84" y="823"/>
                  </a:lnTo>
                  <a:lnTo>
                    <a:pt x="83" y="862"/>
                  </a:lnTo>
                  <a:lnTo>
                    <a:pt x="83" y="896"/>
                  </a:lnTo>
                  <a:lnTo>
                    <a:pt x="81" y="927"/>
                  </a:lnTo>
                  <a:lnTo>
                    <a:pt x="80" y="954"/>
                  </a:lnTo>
                  <a:lnTo>
                    <a:pt x="80" y="975"/>
                  </a:lnTo>
                  <a:lnTo>
                    <a:pt x="79" y="991"/>
                  </a:lnTo>
                  <a:lnTo>
                    <a:pt x="79" y="1004"/>
                  </a:lnTo>
                  <a:lnTo>
                    <a:pt x="23" y="999"/>
                  </a:lnTo>
                  <a:lnTo>
                    <a:pt x="23" y="992"/>
                  </a:lnTo>
                  <a:lnTo>
                    <a:pt x="24" y="982"/>
                  </a:lnTo>
                  <a:lnTo>
                    <a:pt x="24" y="970"/>
                  </a:lnTo>
                  <a:lnTo>
                    <a:pt x="25" y="954"/>
                  </a:lnTo>
                  <a:lnTo>
                    <a:pt x="25" y="935"/>
                  </a:lnTo>
                  <a:lnTo>
                    <a:pt x="27" y="914"/>
                  </a:lnTo>
                  <a:lnTo>
                    <a:pt x="28" y="889"/>
                  </a:lnTo>
                  <a:lnTo>
                    <a:pt x="28" y="863"/>
                  </a:lnTo>
                  <a:lnTo>
                    <a:pt x="29" y="834"/>
                  </a:lnTo>
                  <a:lnTo>
                    <a:pt x="30" y="804"/>
                  </a:lnTo>
                  <a:lnTo>
                    <a:pt x="32" y="771"/>
                  </a:lnTo>
                  <a:lnTo>
                    <a:pt x="33" y="703"/>
                  </a:lnTo>
                  <a:lnTo>
                    <a:pt x="35" y="629"/>
                  </a:lnTo>
                  <a:lnTo>
                    <a:pt x="37" y="474"/>
                  </a:lnTo>
                  <a:lnTo>
                    <a:pt x="38" y="396"/>
                  </a:lnTo>
                  <a:lnTo>
                    <a:pt x="37" y="322"/>
                  </a:lnTo>
                  <a:lnTo>
                    <a:pt x="35" y="249"/>
                  </a:lnTo>
                  <a:lnTo>
                    <a:pt x="34" y="183"/>
                  </a:lnTo>
                  <a:lnTo>
                    <a:pt x="32" y="152"/>
                  </a:lnTo>
                  <a:lnTo>
                    <a:pt x="30" y="122"/>
                  </a:lnTo>
                  <a:lnTo>
                    <a:pt x="28" y="95"/>
                  </a:lnTo>
                  <a:lnTo>
                    <a:pt x="25" y="71"/>
                  </a:lnTo>
                  <a:lnTo>
                    <a:pt x="23" y="58"/>
                  </a:lnTo>
                  <a:lnTo>
                    <a:pt x="22" y="46"/>
                  </a:lnTo>
                  <a:lnTo>
                    <a:pt x="19" y="38"/>
                  </a:lnTo>
                  <a:lnTo>
                    <a:pt x="18" y="30"/>
                  </a:lnTo>
                  <a:lnTo>
                    <a:pt x="13" y="21"/>
                  </a:lnTo>
                  <a:lnTo>
                    <a:pt x="9" y="15"/>
                  </a:lnTo>
                  <a:lnTo>
                    <a:pt x="5" y="14"/>
                  </a:lnTo>
                  <a:lnTo>
                    <a:pt x="3" y="15"/>
                  </a:lnTo>
                  <a:lnTo>
                    <a:pt x="0" y="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0" name="Freeform 623"/>
            <p:cNvSpPr>
              <a:spLocks/>
            </p:cNvSpPr>
            <p:nvPr/>
          </p:nvSpPr>
          <p:spPr bwMode="auto">
            <a:xfrm>
              <a:off x="9020" y="1901"/>
              <a:ext cx="6" cy="107"/>
            </a:xfrm>
            <a:custGeom>
              <a:avLst/>
              <a:gdLst>
                <a:gd name="T0" fmla="*/ 0 w 42"/>
                <a:gd name="T1" fmla="*/ 0 h 1001"/>
                <a:gd name="T2" fmla="*/ 0 w 42"/>
                <a:gd name="T3" fmla="*/ 0 h 1001"/>
                <a:gd name="T4" fmla="*/ 0 w 42"/>
                <a:gd name="T5" fmla="*/ 0 h 1001"/>
                <a:gd name="T6" fmla="*/ 0 w 42"/>
                <a:gd name="T7" fmla="*/ 0 h 1001"/>
                <a:gd name="T8" fmla="*/ 0 w 42"/>
                <a:gd name="T9" fmla="*/ 0 h 1001"/>
                <a:gd name="T10" fmla="*/ 0 w 42"/>
                <a:gd name="T11" fmla="*/ 0 h 1001"/>
                <a:gd name="T12" fmla="*/ 0 w 42"/>
                <a:gd name="T13" fmla="*/ 0 h 1001"/>
                <a:gd name="T14" fmla="*/ 0 w 42"/>
                <a:gd name="T15" fmla="*/ 0 h 1001"/>
                <a:gd name="T16" fmla="*/ 0 w 42"/>
                <a:gd name="T17" fmla="*/ 0 h 1001"/>
                <a:gd name="T18" fmla="*/ 0 w 42"/>
                <a:gd name="T19" fmla="*/ 0 h 1001"/>
                <a:gd name="T20" fmla="*/ 0 w 42"/>
                <a:gd name="T21" fmla="*/ 0 h 1001"/>
                <a:gd name="T22" fmla="*/ 0 w 42"/>
                <a:gd name="T23" fmla="*/ 0 h 1001"/>
                <a:gd name="T24" fmla="*/ 0 w 42"/>
                <a:gd name="T25" fmla="*/ 0 h 1001"/>
                <a:gd name="T26" fmla="*/ 0 w 42"/>
                <a:gd name="T27" fmla="*/ 0 h 1001"/>
                <a:gd name="T28" fmla="*/ 0 w 42"/>
                <a:gd name="T29" fmla="*/ 0 h 1001"/>
                <a:gd name="T30" fmla="*/ 0 w 42"/>
                <a:gd name="T31" fmla="*/ 0 h 1001"/>
                <a:gd name="T32" fmla="*/ 0 w 42"/>
                <a:gd name="T33" fmla="*/ 0 h 1001"/>
                <a:gd name="T34" fmla="*/ 0 w 42"/>
                <a:gd name="T35" fmla="*/ 0 h 1001"/>
                <a:gd name="T36" fmla="*/ 0 w 42"/>
                <a:gd name="T37" fmla="*/ 0 h 1001"/>
                <a:gd name="T38" fmla="*/ 0 w 42"/>
                <a:gd name="T39" fmla="*/ 0 h 1001"/>
                <a:gd name="T40" fmla="*/ 0 w 42"/>
                <a:gd name="T41" fmla="*/ 0 h 1001"/>
                <a:gd name="T42" fmla="*/ 0 w 42"/>
                <a:gd name="T43" fmla="*/ 0 h 1001"/>
                <a:gd name="T44" fmla="*/ 0 w 42"/>
                <a:gd name="T45" fmla="*/ 0 h 1001"/>
                <a:gd name="T46" fmla="*/ 0 w 42"/>
                <a:gd name="T47" fmla="*/ 0 h 1001"/>
                <a:gd name="T48" fmla="*/ 0 w 42"/>
                <a:gd name="T49" fmla="*/ 0 h 1001"/>
                <a:gd name="T50" fmla="*/ 0 w 42"/>
                <a:gd name="T51" fmla="*/ 0 h 1001"/>
                <a:gd name="T52" fmla="*/ 0 w 42"/>
                <a:gd name="T53" fmla="*/ 0 h 1001"/>
                <a:gd name="T54" fmla="*/ 0 w 42"/>
                <a:gd name="T55" fmla="*/ 0 h 1001"/>
                <a:gd name="T56" fmla="*/ 0 w 42"/>
                <a:gd name="T57" fmla="*/ 0 h 1001"/>
                <a:gd name="T58" fmla="*/ 0 w 42"/>
                <a:gd name="T59" fmla="*/ 0 h 1001"/>
                <a:gd name="T60" fmla="*/ 0 w 42"/>
                <a:gd name="T61" fmla="*/ 0 h 1001"/>
                <a:gd name="T62" fmla="*/ 0 w 42"/>
                <a:gd name="T63" fmla="*/ 0 h 1001"/>
                <a:gd name="T64" fmla="*/ 0 w 42"/>
                <a:gd name="T65" fmla="*/ 0 h 1001"/>
                <a:gd name="T66" fmla="*/ 0 w 42"/>
                <a:gd name="T67" fmla="*/ 0 h 1001"/>
                <a:gd name="T68" fmla="*/ 0 w 42"/>
                <a:gd name="T69" fmla="*/ 0 h 1001"/>
                <a:gd name="T70" fmla="*/ 0 w 42"/>
                <a:gd name="T71" fmla="*/ 0 h 1001"/>
                <a:gd name="T72" fmla="*/ 0 w 42"/>
                <a:gd name="T73" fmla="*/ 0 h 1001"/>
                <a:gd name="T74" fmla="*/ 0 w 42"/>
                <a:gd name="T75" fmla="*/ 0 h 1001"/>
                <a:gd name="T76" fmla="*/ 0 w 42"/>
                <a:gd name="T77" fmla="*/ 0 h 1001"/>
                <a:gd name="T78" fmla="*/ 0 w 42"/>
                <a:gd name="T79" fmla="*/ 0 h 1001"/>
                <a:gd name="T80" fmla="*/ 0 w 42"/>
                <a:gd name="T81" fmla="*/ 0 h 1001"/>
                <a:gd name="T82" fmla="*/ 0 w 42"/>
                <a:gd name="T83" fmla="*/ 0 h 1001"/>
                <a:gd name="T84" fmla="*/ 0 w 42"/>
                <a:gd name="T85" fmla="*/ 0 h 1001"/>
                <a:gd name="T86" fmla="*/ 0 w 42"/>
                <a:gd name="T87" fmla="*/ 0 h 1001"/>
                <a:gd name="T88" fmla="*/ 0 w 42"/>
                <a:gd name="T89" fmla="*/ 0 h 1001"/>
                <a:gd name="T90" fmla="*/ 0 w 42"/>
                <a:gd name="T91" fmla="*/ 0 h 1001"/>
                <a:gd name="T92" fmla="*/ 0 w 42"/>
                <a:gd name="T93" fmla="*/ 0 h 1001"/>
                <a:gd name="T94" fmla="*/ 0 w 42"/>
                <a:gd name="T95" fmla="*/ 0 h 1001"/>
                <a:gd name="T96" fmla="*/ 0 w 42"/>
                <a:gd name="T97" fmla="*/ 0 h 100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2"/>
                <a:gd name="T148" fmla="*/ 0 h 1001"/>
                <a:gd name="T149" fmla="*/ 42 w 42"/>
                <a:gd name="T150" fmla="*/ 1001 h 100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2" h="1001">
                  <a:moveTo>
                    <a:pt x="32" y="0"/>
                  </a:moveTo>
                  <a:lnTo>
                    <a:pt x="32" y="10"/>
                  </a:lnTo>
                  <a:lnTo>
                    <a:pt x="34" y="21"/>
                  </a:lnTo>
                  <a:lnTo>
                    <a:pt x="34" y="55"/>
                  </a:lnTo>
                  <a:lnTo>
                    <a:pt x="35" y="77"/>
                  </a:lnTo>
                  <a:lnTo>
                    <a:pt x="36" y="104"/>
                  </a:lnTo>
                  <a:lnTo>
                    <a:pt x="36" y="133"/>
                  </a:lnTo>
                  <a:lnTo>
                    <a:pt x="37" y="165"/>
                  </a:lnTo>
                  <a:lnTo>
                    <a:pt x="39" y="200"/>
                  </a:lnTo>
                  <a:lnTo>
                    <a:pt x="39" y="237"/>
                  </a:lnTo>
                  <a:lnTo>
                    <a:pt x="40" y="277"/>
                  </a:lnTo>
                  <a:lnTo>
                    <a:pt x="41" y="318"/>
                  </a:lnTo>
                  <a:lnTo>
                    <a:pt x="41" y="361"/>
                  </a:lnTo>
                  <a:lnTo>
                    <a:pt x="42" y="453"/>
                  </a:lnTo>
                  <a:lnTo>
                    <a:pt x="41" y="644"/>
                  </a:lnTo>
                  <a:lnTo>
                    <a:pt x="39" y="736"/>
                  </a:lnTo>
                  <a:lnTo>
                    <a:pt x="39" y="779"/>
                  </a:lnTo>
                  <a:lnTo>
                    <a:pt x="37" y="821"/>
                  </a:lnTo>
                  <a:lnTo>
                    <a:pt x="36" y="859"/>
                  </a:lnTo>
                  <a:lnTo>
                    <a:pt x="36" y="894"/>
                  </a:lnTo>
                  <a:lnTo>
                    <a:pt x="35" y="925"/>
                  </a:lnTo>
                  <a:lnTo>
                    <a:pt x="34" y="951"/>
                  </a:lnTo>
                  <a:lnTo>
                    <a:pt x="34" y="973"/>
                  </a:lnTo>
                  <a:lnTo>
                    <a:pt x="32" y="989"/>
                  </a:lnTo>
                  <a:lnTo>
                    <a:pt x="32" y="1001"/>
                  </a:lnTo>
                  <a:lnTo>
                    <a:pt x="5" y="1001"/>
                  </a:lnTo>
                  <a:lnTo>
                    <a:pt x="5" y="972"/>
                  </a:lnTo>
                  <a:lnTo>
                    <a:pt x="6" y="949"/>
                  </a:lnTo>
                  <a:lnTo>
                    <a:pt x="6" y="890"/>
                  </a:lnTo>
                  <a:lnTo>
                    <a:pt x="7" y="855"/>
                  </a:lnTo>
                  <a:lnTo>
                    <a:pt x="7" y="774"/>
                  </a:lnTo>
                  <a:lnTo>
                    <a:pt x="9" y="730"/>
                  </a:lnTo>
                  <a:lnTo>
                    <a:pt x="9" y="636"/>
                  </a:lnTo>
                  <a:lnTo>
                    <a:pt x="10" y="443"/>
                  </a:lnTo>
                  <a:lnTo>
                    <a:pt x="10" y="353"/>
                  </a:lnTo>
                  <a:lnTo>
                    <a:pt x="9" y="310"/>
                  </a:lnTo>
                  <a:lnTo>
                    <a:pt x="9" y="269"/>
                  </a:lnTo>
                  <a:lnTo>
                    <a:pt x="7" y="231"/>
                  </a:lnTo>
                  <a:lnTo>
                    <a:pt x="6" y="193"/>
                  </a:lnTo>
                  <a:lnTo>
                    <a:pt x="6" y="160"/>
                  </a:lnTo>
                  <a:lnTo>
                    <a:pt x="5" y="129"/>
                  </a:lnTo>
                  <a:lnTo>
                    <a:pt x="4" y="101"/>
                  </a:lnTo>
                  <a:lnTo>
                    <a:pt x="4" y="76"/>
                  </a:lnTo>
                  <a:lnTo>
                    <a:pt x="2" y="55"/>
                  </a:lnTo>
                  <a:lnTo>
                    <a:pt x="1" y="37"/>
                  </a:lnTo>
                  <a:lnTo>
                    <a:pt x="1" y="22"/>
                  </a:lnTo>
                  <a:lnTo>
                    <a:pt x="0" y="11"/>
                  </a:lnTo>
                  <a:lnTo>
                    <a:pt x="0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2EBEB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861" name="Group 624"/>
            <p:cNvGrpSpPr>
              <a:grpSpLocks/>
            </p:cNvGrpSpPr>
            <p:nvPr/>
          </p:nvGrpSpPr>
          <p:grpSpPr bwMode="auto">
            <a:xfrm flipH="1">
              <a:off x="8648" y="3318"/>
              <a:ext cx="375" cy="94"/>
              <a:chOff x="4508" y="3928"/>
              <a:chExt cx="799" cy="94"/>
            </a:xfrm>
          </p:grpSpPr>
          <p:sp>
            <p:nvSpPr>
              <p:cNvPr id="965" name="Rectangle 625"/>
              <p:cNvSpPr>
                <a:spLocks noChangeArrowheads="1"/>
              </p:cNvSpPr>
              <p:nvPr/>
            </p:nvSpPr>
            <p:spPr bwMode="auto">
              <a:xfrm flipH="1">
                <a:off x="4989" y="3996"/>
                <a:ext cx="181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66" name="Rectangle 626"/>
              <p:cNvSpPr>
                <a:spLocks noChangeArrowheads="1"/>
              </p:cNvSpPr>
              <p:nvPr/>
            </p:nvSpPr>
            <p:spPr bwMode="auto">
              <a:xfrm flipH="1">
                <a:off x="5277" y="3996"/>
                <a:ext cx="30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67" name="Rectangle 627"/>
              <p:cNvSpPr>
                <a:spLocks noChangeArrowheads="1"/>
              </p:cNvSpPr>
              <p:nvPr/>
            </p:nvSpPr>
            <p:spPr bwMode="auto">
              <a:xfrm flipH="1">
                <a:off x="4989" y="3996"/>
                <a:ext cx="185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68" name="Rectangle 628"/>
              <p:cNvSpPr>
                <a:spLocks noChangeArrowheads="1"/>
              </p:cNvSpPr>
              <p:nvPr/>
            </p:nvSpPr>
            <p:spPr bwMode="auto">
              <a:xfrm flipH="1">
                <a:off x="5277" y="3996"/>
                <a:ext cx="3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69" name="Rectangle 629"/>
              <p:cNvSpPr>
                <a:spLocks noChangeArrowheads="1"/>
              </p:cNvSpPr>
              <p:nvPr/>
            </p:nvSpPr>
            <p:spPr bwMode="auto">
              <a:xfrm flipH="1">
                <a:off x="4990" y="3996"/>
                <a:ext cx="18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0" name="Rectangle 630"/>
              <p:cNvSpPr>
                <a:spLocks noChangeArrowheads="1"/>
              </p:cNvSpPr>
              <p:nvPr/>
            </p:nvSpPr>
            <p:spPr bwMode="auto">
              <a:xfrm flipH="1">
                <a:off x="5276" y="3996"/>
                <a:ext cx="3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1" name="Rectangle 631"/>
              <p:cNvSpPr>
                <a:spLocks noChangeArrowheads="1"/>
              </p:cNvSpPr>
              <p:nvPr/>
            </p:nvSpPr>
            <p:spPr bwMode="auto">
              <a:xfrm flipH="1">
                <a:off x="4991" y="3996"/>
                <a:ext cx="18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2" name="Rectangle 632"/>
              <p:cNvSpPr>
                <a:spLocks noChangeArrowheads="1"/>
              </p:cNvSpPr>
              <p:nvPr/>
            </p:nvSpPr>
            <p:spPr bwMode="auto">
              <a:xfrm flipH="1">
                <a:off x="5275" y="3996"/>
                <a:ext cx="3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3" name="Rectangle 633"/>
              <p:cNvSpPr>
                <a:spLocks noChangeArrowheads="1"/>
              </p:cNvSpPr>
              <p:nvPr/>
            </p:nvSpPr>
            <p:spPr bwMode="auto">
              <a:xfrm flipH="1">
                <a:off x="4992" y="3996"/>
                <a:ext cx="18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4" name="Rectangle 634"/>
              <p:cNvSpPr>
                <a:spLocks noChangeArrowheads="1"/>
              </p:cNvSpPr>
              <p:nvPr/>
            </p:nvSpPr>
            <p:spPr bwMode="auto">
              <a:xfrm flipH="1">
                <a:off x="5274" y="3996"/>
                <a:ext cx="33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5" name="Rectangle 635"/>
              <p:cNvSpPr>
                <a:spLocks noChangeArrowheads="1"/>
              </p:cNvSpPr>
              <p:nvPr/>
            </p:nvSpPr>
            <p:spPr bwMode="auto">
              <a:xfrm flipH="1">
                <a:off x="4993" y="3996"/>
                <a:ext cx="18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6" name="Rectangle 636"/>
              <p:cNvSpPr>
                <a:spLocks noChangeArrowheads="1"/>
              </p:cNvSpPr>
              <p:nvPr/>
            </p:nvSpPr>
            <p:spPr bwMode="auto">
              <a:xfrm flipH="1">
                <a:off x="5273" y="3996"/>
                <a:ext cx="3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7" name="Rectangle 637"/>
              <p:cNvSpPr>
                <a:spLocks noChangeArrowheads="1"/>
              </p:cNvSpPr>
              <p:nvPr/>
            </p:nvSpPr>
            <p:spPr bwMode="auto">
              <a:xfrm flipH="1">
                <a:off x="4994" y="3996"/>
                <a:ext cx="19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8" name="Rectangle 638"/>
              <p:cNvSpPr>
                <a:spLocks noChangeArrowheads="1"/>
              </p:cNvSpPr>
              <p:nvPr/>
            </p:nvSpPr>
            <p:spPr bwMode="auto">
              <a:xfrm flipH="1">
                <a:off x="5271" y="3997"/>
                <a:ext cx="3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9" name="Rectangle 639"/>
              <p:cNvSpPr>
                <a:spLocks noChangeArrowheads="1"/>
              </p:cNvSpPr>
              <p:nvPr/>
            </p:nvSpPr>
            <p:spPr bwMode="auto">
              <a:xfrm flipH="1">
                <a:off x="4995" y="3997"/>
                <a:ext cx="19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0" name="Rectangle 640"/>
              <p:cNvSpPr>
                <a:spLocks noChangeArrowheads="1"/>
              </p:cNvSpPr>
              <p:nvPr/>
            </p:nvSpPr>
            <p:spPr bwMode="auto">
              <a:xfrm flipH="1">
                <a:off x="5269" y="3997"/>
                <a:ext cx="3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1" name="Rectangle 641"/>
              <p:cNvSpPr>
                <a:spLocks noChangeArrowheads="1"/>
              </p:cNvSpPr>
              <p:nvPr/>
            </p:nvSpPr>
            <p:spPr bwMode="auto">
              <a:xfrm flipH="1">
                <a:off x="4996" y="3997"/>
                <a:ext cx="19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2" name="Rectangle 642"/>
              <p:cNvSpPr>
                <a:spLocks noChangeArrowheads="1"/>
              </p:cNvSpPr>
              <p:nvPr/>
            </p:nvSpPr>
            <p:spPr bwMode="auto">
              <a:xfrm flipH="1">
                <a:off x="5268" y="3997"/>
                <a:ext cx="3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3" name="Rectangle 643"/>
              <p:cNvSpPr>
                <a:spLocks noChangeArrowheads="1"/>
              </p:cNvSpPr>
              <p:nvPr/>
            </p:nvSpPr>
            <p:spPr bwMode="auto">
              <a:xfrm flipH="1">
                <a:off x="4997" y="3997"/>
                <a:ext cx="19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4" name="Rectangle 644"/>
              <p:cNvSpPr>
                <a:spLocks noChangeArrowheads="1"/>
              </p:cNvSpPr>
              <p:nvPr/>
            </p:nvSpPr>
            <p:spPr bwMode="auto">
              <a:xfrm flipH="1">
                <a:off x="5267" y="3997"/>
                <a:ext cx="4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5" name="Rectangle 645"/>
              <p:cNvSpPr>
                <a:spLocks noChangeArrowheads="1"/>
              </p:cNvSpPr>
              <p:nvPr/>
            </p:nvSpPr>
            <p:spPr bwMode="auto">
              <a:xfrm flipH="1">
                <a:off x="4998" y="3997"/>
                <a:ext cx="19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6" name="Rectangle 646"/>
              <p:cNvSpPr>
                <a:spLocks noChangeArrowheads="1"/>
              </p:cNvSpPr>
              <p:nvPr/>
            </p:nvSpPr>
            <p:spPr bwMode="auto">
              <a:xfrm flipH="1">
                <a:off x="5264" y="3997"/>
                <a:ext cx="43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7" name="Rectangle 647"/>
              <p:cNvSpPr>
                <a:spLocks noChangeArrowheads="1"/>
              </p:cNvSpPr>
              <p:nvPr/>
            </p:nvSpPr>
            <p:spPr bwMode="auto">
              <a:xfrm flipH="1">
                <a:off x="4999" y="3997"/>
                <a:ext cx="20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8" name="Rectangle 648"/>
              <p:cNvSpPr>
                <a:spLocks noChangeArrowheads="1"/>
              </p:cNvSpPr>
              <p:nvPr/>
            </p:nvSpPr>
            <p:spPr bwMode="auto">
              <a:xfrm flipH="1">
                <a:off x="5262" y="3998"/>
                <a:ext cx="4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9" name="Rectangle 649"/>
              <p:cNvSpPr>
                <a:spLocks noChangeArrowheads="1"/>
              </p:cNvSpPr>
              <p:nvPr/>
            </p:nvSpPr>
            <p:spPr bwMode="auto">
              <a:xfrm flipH="1">
                <a:off x="5000" y="3998"/>
                <a:ext cx="20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0" name="Rectangle 650"/>
              <p:cNvSpPr>
                <a:spLocks noChangeArrowheads="1"/>
              </p:cNvSpPr>
              <p:nvPr/>
            </p:nvSpPr>
            <p:spPr bwMode="auto">
              <a:xfrm flipH="1">
                <a:off x="5260" y="3998"/>
                <a:ext cx="4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1" name="Rectangle 651"/>
              <p:cNvSpPr>
                <a:spLocks noChangeArrowheads="1"/>
              </p:cNvSpPr>
              <p:nvPr/>
            </p:nvSpPr>
            <p:spPr bwMode="auto">
              <a:xfrm flipH="1">
                <a:off x="5001" y="3998"/>
                <a:ext cx="20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2" name="Rectangle 652"/>
              <p:cNvSpPr>
                <a:spLocks noChangeArrowheads="1"/>
              </p:cNvSpPr>
              <p:nvPr/>
            </p:nvSpPr>
            <p:spPr bwMode="auto">
              <a:xfrm flipH="1">
                <a:off x="5259" y="3998"/>
                <a:ext cx="4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3" name="Rectangle 653"/>
              <p:cNvSpPr>
                <a:spLocks noChangeArrowheads="1"/>
              </p:cNvSpPr>
              <p:nvPr/>
            </p:nvSpPr>
            <p:spPr bwMode="auto">
              <a:xfrm flipH="1">
                <a:off x="5002" y="3998"/>
                <a:ext cx="21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4" name="Rectangle 654"/>
              <p:cNvSpPr>
                <a:spLocks noChangeArrowheads="1"/>
              </p:cNvSpPr>
              <p:nvPr/>
            </p:nvSpPr>
            <p:spPr bwMode="auto">
              <a:xfrm flipH="1">
                <a:off x="5253" y="3998"/>
                <a:ext cx="5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5" name="Rectangle 655"/>
              <p:cNvSpPr>
                <a:spLocks noChangeArrowheads="1"/>
              </p:cNvSpPr>
              <p:nvPr/>
            </p:nvSpPr>
            <p:spPr bwMode="auto">
              <a:xfrm flipH="1">
                <a:off x="5002" y="3998"/>
                <a:ext cx="21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6" name="Rectangle 656"/>
              <p:cNvSpPr>
                <a:spLocks noChangeArrowheads="1"/>
              </p:cNvSpPr>
              <p:nvPr/>
            </p:nvSpPr>
            <p:spPr bwMode="auto">
              <a:xfrm flipH="1">
                <a:off x="5251" y="3998"/>
                <a:ext cx="5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7" name="Rectangle 657"/>
              <p:cNvSpPr>
                <a:spLocks noChangeArrowheads="1"/>
              </p:cNvSpPr>
              <p:nvPr/>
            </p:nvSpPr>
            <p:spPr bwMode="auto">
              <a:xfrm flipH="1">
                <a:off x="5003" y="3998"/>
                <a:ext cx="22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8" name="Rectangle 658"/>
              <p:cNvSpPr>
                <a:spLocks noChangeArrowheads="1"/>
              </p:cNvSpPr>
              <p:nvPr/>
            </p:nvSpPr>
            <p:spPr bwMode="auto">
              <a:xfrm flipH="1">
                <a:off x="5243" y="3999"/>
                <a:ext cx="6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9" name="Rectangle 659"/>
              <p:cNvSpPr>
                <a:spLocks noChangeArrowheads="1"/>
              </p:cNvSpPr>
              <p:nvPr/>
            </p:nvSpPr>
            <p:spPr bwMode="auto">
              <a:xfrm flipH="1">
                <a:off x="5004" y="3999"/>
                <a:ext cx="22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0" name="Rectangle 660"/>
              <p:cNvSpPr>
                <a:spLocks noChangeArrowheads="1"/>
              </p:cNvSpPr>
              <p:nvPr/>
            </p:nvSpPr>
            <p:spPr bwMode="auto">
              <a:xfrm flipH="1">
                <a:off x="5006" y="3999"/>
                <a:ext cx="30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1" name="Rectangle 661"/>
              <p:cNvSpPr>
                <a:spLocks noChangeArrowheads="1"/>
              </p:cNvSpPr>
              <p:nvPr/>
            </p:nvSpPr>
            <p:spPr bwMode="auto">
              <a:xfrm flipH="1">
                <a:off x="5007" y="3999"/>
                <a:ext cx="30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2" name="Rectangle 662"/>
              <p:cNvSpPr>
                <a:spLocks noChangeArrowheads="1"/>
              </p:cNvSpPr>
              <p:nvPr/>
            </p:nvSpPr>
            <p:spPr bwMode="auto">
              <a:xfrm flipH="1">
                <a:off x="5007" y="3999"/>
                <a:ext cx="30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3" name="Rectangle 663"/>
              <p:cNvSpPr>
                <a:spLocks noChangeArrowheads="1"/>
              </p:cNvSpPr>
              <p:nvPr/>
            </p:nvSpPr>
            <p:spPr bwMode="auto">
              <a:xfrm flipH="1">
                <a:off x="5008" y="4000"/>
                <a:ext cx="29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4" name="Rectangle 664"/>
              <p:cNvSpPr>
                <a:spLocks noChangeArrowheads="1"/>
              </p:cNvSpPr>
              <p:nvPr/>
            </p:nvSpPr>
            <p:spPr bwMode="auto">
              <a:xfrm flipH="1">
                <a:off x="5009" y="4000"/>
                <a:ext cx="29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5" name="Rectangle 665"/>
              <p:cNvSpPr>
                <a:spLocks noChangeArrowheads="1"/>
              </p:cNvSpPr>
              <p:nvPr/>
            </p:nvSpPr>
            <p:spPr bwMode="auto">
              <a:xfrm flipH="1">
                <a:off x="5010" y="4000"/>
                <a:ext cx="29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6" name="Rectangle 666"/>
              <p:cNvSpPr>
                <a:spLocks noChangeArrowheads="1"/>
              </p:cNvSpPr>
              <p:nvPr/>
            </p:nvSpPr>
            <p:spPr bwMode="auto">
              <a:xfrm flipH="1">
                <a:off x="5013" y="4000"/>
                <a:ext cx="29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7" name="Rectangle 667"/>
              <p:cNvSpPr>
                <a:spLocks noChangeArrowheads="1"/>
              </p:cNvSpPr>
              <p:nvPr/>
            </p:nvSpPr>
            <p:spPr bwMode="auto">
              <a:xfrm flipH="1">
                <a:off x="5013" y="4000"/>
                <a:ext cx="29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8" name="Rectangle 668"/>
              <p:cNvSpPr>
                <a:spLocks noChangeArrowheads="1"/>
              </p:cNvSpPr>
              <p:nvPr/>
            </p:nvSpPr>
            <p:spPr bwMode="auto">
              <a:xfrm flipH="1">
                <a:off x="5014" y="4001"/>
                <a:ext cx="293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9" name="Rectangle 669"/>
              <p:cNvSpPr>
                <a:spLocks noChangeArrowheads="1"/>
              </p:cNvSpPr>
              <p:nvPr/>
            </p:nvSpPr>
            <p:spPr bwMode="auto">
              <a:xfrm flipH="1">
                <a:off x="5015" y="4001"/>
                <a:ext cx="292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0" name="Rectangle 670"/>
              <p:cNvSpPr>
                <a:spLocks noChangeArrowheads="1"/>
              </p:cNvSpPr>
              <p:nvPr/>
            </p:nvSpPr>
            <p:spPr bwMode="auto">
              <a:xfrm flipH="1">
                <a:off x="5016" y="4001"/>
                <a:ext cx="291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1" name="Rectangle 671"/>
              <p:cNvSpPr>
                <a:spLocks noChangeArrowheads="1"/>
              </p:cNvSpPr>
              <p:nvPr/>
            </p:nvSpPr>
            <p:spPr bwMode="auto">
              <a:xfrm flipH="1">
                <a:off x="5017" y="4001"/>
                <a:ext cx="290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2" name="Rectangle 672"/>
              <p:cNvSpPr>
                <a:spLocks noChangeArrowheads="1"/>
              </p:cNvSpPr>
              <p:nvPr/>
            </p:nvSpPr>
            <p:spPr bwMode="auto">
              <a:xfrm flipH="1">
                <a:off x="5018" y="4001"/>
                <a:ext cx="289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3" name="Rectangle 673"/>
              <p:cNvSpPr>
                <a:spLocks noChangeArrowheads="1"/>
              </p:cNvSpPr>
              <p:nvPr/>
            </p:nvSpPr>
            <p:spPr bwMode="auto">
              <a:xfrm flipH="1">
                <a:off x="5019" y="4001"/>
                <a:ext cx="28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4" name="Rectangle 674"/>
              <p:cNvSpPr>
                <a:spLocks noChangeArrowheads="1"/>
              </p:cNvSpPr>
              <p:nvPr/>
            </p:nvSpPr>
            <p:spPr bwMode="auto">
              <a:xfrm flipH="1">
                <a:off x="5020" y="4001"/>
                <a:ext cx="28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5" name="Rectangle 677"/>
              <p:cNvSpPr>
                <a:spLocks noChangeArrowheads="1"/>
              </p:cNvSpPr>
              <p:nvPr/>
            </p:nvSpPr>
            <p:spPr bwMode="auto">
              <a:xfrm flipH="1">
                <a:off x="5022" y="4002"/>
                <a:ext cx="28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6" name="Rectangle 678"/>
              <p:cNvSpPr>
                <a:spLocks noChangeArrowheads="1"/>
              </p:cNvSpPr>
              <p:nvPr/>
            </p:nvSpPr>
            <p:spPr bwMode="auto">
              <a:xfrm flipH="1">
                <a:off x="5023" y="4002"/>
                <a:ext cx="284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7" name="Rectangle 679"/>
              <p:cNvSpPr>
                <a:spLocks noChangeArrowheads="1"/>
              </p:cNvSpPr>
              <p:nvPr/>
            </p:nvSpPr>
            <p:spPr bwMode="auto">
              <a:xfrm flipH="1">
                <a:off x="5024" y="4002"/>
                <a:ext cx="28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8" name="Rectangle 680"/>
              <p:cNvSpPr>
                <a:spLocks noChangeArrowheads="1"/>
              </p:cNvSpPr>
              <p:nvPr/>
            </p:nvSpPr>
            <p:spPr bwMode="auto">
              <a:xfrm flipH="1">
                <a:off x="5025" y="4002"/>
                <a:ext cx="28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9" name="Rectangle 681"/>
              <p:cNvSpPr>
                <a:spLocks noChangeArrowheads="1"/>
              </p:cNvSpPr>
              <p:nvPr/>
            </p:nvSpPr>
            <p:spPr bwMode="auto">
              <a:xfrm flipH="1">
                <a:off x="5026" y="4002"/>
                <a:ext cx="28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0" name="Rectangle 682"/>
              <p:cNvSpPr>
                <a:spLocks noChangeArrowheads="1"/>
              </p:cNvSpPr>
              <p:nvPr/>
            </p:nvSpPr>
            <p:spPr bwMode="auto">
              <a:xfrm flipH="1">
                <a:off x="5027" y="4003"/>
                <a:ext cx="28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1" name="Rectangle 683"/>
              <p:cNvSpPr>
                <a:spLocks noChangeArrowheads="1"/>
              </p:cNvSpPr>
              <p:nvPr/>
            </p:nvSpPr>
            <p:spPr bwMode="auto">
              <a:xfrm flipH="1">
                <a:off x="5028" y="4003"/>
                <a:ext cx="27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2" name="Rectangle 684"/>
              <p:cNvSpPr>
                <a:spLocks noChangeArrowheads="1"/>
              </p:cNvSpPr>
              <p:nvPr/>
            </p:nvSpPr>
            <p:spPr bwMode="auto">
              <a:xfrm flipH="1">
                <a:off x="5029" y="4003"/>
                <a:ext cx="27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3" name="Rectangle 685"/>
              <p:cNvSpPr>
                <a:spLocks noChangeArrowheads="1"/>
              </p:cNvSpPr>
              <p:nvPr/>
            </p:nvSpPr>
            <p:spPr bwMode="auto">
              <a:xfrm flipH="1">
                <a:off x="5030" y="4003"/>
                <a:ext cx="27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4" name="Rectangle 686"/>
              <p:cNvSpPr>
                <a:spLocks noChangeArrowheads="1"/>
              </p:cNvSpPr>
              <p:nvPr/>
            </p:nvSpPr>
            <p:spPr bwMode="auto">
              <a:xfrm flipH="1">
                <a:off x="5031" y="4003"/>
                <a:ext cx="276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5" name="Rectangle 687"/>
              <p:cNvSpPr>
                <a:spLocks noChangeArrowheads="1"/>
              </p:cNvSpPr>
              <p:nvPr/>
            </p:nvSpPr>
            <p:spPr bwMode="auto">
              <a:xfrm flipH="1">
                <a:off x="5032" y="4004"/>
                <a:ext cx="27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6" name="Rectangle 688"/>
              <p:cNvSpPr>
                <a:spLocks noChangeArrowheads="1"/>
              </p:cNvSpPr>
              <p:nvPr/>
            </p:nvSpPr>
            <p:spPr bwMode="auto">
              <a:xfrm flipH="1">
                <a:off x="5034" y="4004"/>
                <a:ext cx="27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7" name="Rectangle 689"/>
              <p:cNvSpPr>
                <a:spLocks noChangeArrowheads="1"/>
              </p:cNvSpPr>
              <p:nvPr/>
            </p:nvSpPr>
            <p:spPr bwMode="auto">
              <a:xfrm flipH="1">
                <a:off x="5035" y="4004"/>
                <a:ext cx="27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8" name="Rectangle 690"/>
              <p:cNvSpPr>
                <a:spLocks noChangeArrowheads="1"/>
              </p:cNvSpPr>
              <p:nvPr/>
            </p:nvSpPr>
            <p:spPr bwMode="auto">
              <a:xfrm flipH="1">
                <a:off x="5036" y="4004"/>
                <a:ext cx="27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9" name="Rectangle 691"/>
              <p:cNvSpPr>
                <a:spLocks noChangeArrowheads="1"/>
              </p:cNvSpPr>
              <p:nvPr/>
            </p:nvSpPr>
            <p:spPr bwMode="auto">
              <a:xfrm flipH="1">
                <a:off x="5037" y="4005"/>
                <a:ext cx="27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0" name="Rectangle 692"/>
              <p:cNvSpPr>
                <a:spLocks noChangeArrowheads="1"/>
              </p:cNvSpPr>
              <p:nvPr/>
            </p:nvSpPr>
            <p:spPr bwMode="auto">
              <a:xfrm flipH="1">
                <a:off x="5037" y="4005"/>
                <a:ext cx="27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1" name="Rectangle 693"/>
              <p:cNvSpPr>
                <a:spLocks noChangeArrowheads="1"/>
              </p:cNvSpPr>
              <p:nvPr/>
            </p:nvSpPr>
            <p:spPr bwMode="auto">
              <a:xfrm flipH="1">
                <a:off x="5038" y="4005"/>
                <a:ext cx="26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2" name="Rectangle 694"/>
              <p:cNvSpPr>
                <a:spLocks noChangeArrowheads="1"/>
              </p:cNvSpPr>
              <p:nvPr/>
            </p:nvSpPr>
            <p:spPr bwMode="auto">
              <a:xfrm flipH="1">
                <a:off x="5039" y="4005"/>
                <a:ext cx="26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3" name="Rectangle 695"/>
              <p:cNvSpPr>
                <a:spLocks noChangeArrowheads="1"/>
              </p:cNvSpPr>
              <p:nvPr/>
            </p:nvSpPr>
            <p:spPr bwMode="auto">
              <a:xfrm flipH="1">
                <a:off x="5040" y="4005"/>
                <a:ext cx="26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4" name="Rectangle 696"/>
              <p:cNvSpPr>
                <a:spLocks noChangeArrowheads="1"/>
              </p:cNvSpPr>
              <p:nvPr/>
            </p:nvSpPr>
            <p:spPr bwMode="auto">
              <a:xfrm flipH="1">
                <a:off x="5042" y="4006"/>
                <a:ext cx="265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5" name="Rectangle 697"/>
              <p:cNvSpPr>
                <a:spLocks noChangeArrowheads="1"/>
              </p:cNvSpPr>
              <p:nvPr/>
            </p:nvSpPr>
            <p:spPr bwMode="auto">
              <a:xfrm flipH="1">
                <a:off x="5043" y="4006"/>
                <a:ext cx="264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6" name="Rectangle 698"/>
              <p:cNvSpPr>
                <a:spLocks noChangeArrowheads="1"/>
              </p:cNvSpPr>
              <p:nvPr/>
            </p:nvSpPr>
            <p:spPr bwMode="auto">
              <a:xfrm flipH="1">
                <a:off x="5044" y="4006"/>
                <a:ext cx="263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7" name="Rectangle 699"/>
              <p:cNvSpPr>
                <a:spLocks noChangeArrowheads="1"/>
              </p:cNvSpPr>
              <p:nvPr/>
            </p:nvSpPr>
            <p:spPr bwMode="auto">
              <a:xfrm flipH="1">
                <a:off x="5045" y="4006"/>
                <a:ext cx="262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8" name="Rectangle 700"/>
              <p:cNvSpPr>
                <a:spLocks noChangeArrowheads="1"/>
              </p:cNvSpPr>
              <p:nvPr/>
            </p:nvSpPr>
            <p:spPr bwMode="auto">
              <a:xfrm flipH="1">
                <a:off x="5047" y="4006"/>
                <a:ext cx="260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9" name="Rectangle 701"/>
              <p:cNvSpPr>
                <a:spLocks noChangeArrowheads="1"/>
              </p:cNvSpPr>
              <p:nvPr/>
            </p:nvSpPr>
            <p:spPr bwMode="auto">
              <a:xfrm flipH="1">
                <a:off x="5047" y="4006"/>
                <a:ext cx="26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0" name="Rectangle 702"/>
              <p:cNvSpPr>
                <a:spLocks noChangeArrowheads="1"/>
              </p:cNvSpPr>
              <p:nvPr/>
            </p:nvSpPr>
            <p:spPr bwMode="auto">
              <a:xfrm flipH="1">
                <a:off x="5048" y="4006"/>
                <a:ext cx="25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1" name="Rectangle 703"/>
              <p:cNvSpPr>
                <a:spLocks noChangeArrowheads="1"/>
              </p:cNvSpPr>
              <p:nvPr/>
            </p:nvSpPr>
            <p:spPr bwMode="auto">
              <a:xfrm flipH="1">
                <a:off x="5049" y="4006"/>
                <a:ext cx="25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2" name="Rectangle 704"/>
              <p:cNvSpPr>
                <a:spLocks noChangeArrowheads="1"/>
              </p:cNvSpPr>
              <p:nvPr/>
            </p:nvSpPr>
            <p:spPr bwMode="auto">
              <a:xfrm flipH="1">
                <a:off x="5050" y="4006"/>
                <a:ext cx="25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3" name="Rectangle 705"/>
              <p:cNvSpPr>
                <a:spLocks noChangeArrowheads="1"/>
              </p:cNvSpPr>
              <p:nvPr/>
            </p:nvSpPr>
            <p:spPr bwMode="auto">
              <a:xfrm flipH="1">
                <a:off x="5052" y="4007"/>
                <a:ext cx="25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4" name="Rectangle 706"/>
              <p:cNvSpPr>
                <a:spLocks noChangeArrowheads="1"/>
              </p:cNvSpPr>
              <p:nvPr/>
            </p:nvSpPr>
            <p:spPr bwMode="auto">
              <a:xfrm flipH="1">
                <a:off x="5052" y="4007"/>
                <a:ext cx="25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5" name="Rectangle 707"/>
              <p:cNvSpPr>
                <a:spLocks noChangeArrowheads="1"/>
              </p:cNvSpPr>
              <p:nvPr/>
            </p:nvSpPr>
            <p:spPr bwMode="auto">
              <a:xfrm flipH="1">
                <a:off x="5054" y="4007"/>
                <a:ext cx="25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6" name="Rectangle 708"/>
              <p:cNvSpPr>
                <a:spLocks noChangeArrowheads="1"/>
              </p:cNvSpPr>
              <p:nvPr/>
            </p:nvSpPr>
            <p:spPr bwMode="auto">
              <a:xfrm flipH="1">
                <a:off x="5055" y="4007"/>
                <a:ext cx="25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7" name="Rectangle 709"/>
              <p:cNvSpPr>
                <a:spLocks noChangeArrowheads="1"/>
              </p:cNvSpPr>
              <p:nvPr/>
            </p:nvSpPr>
            <p:spPr bwMode="auto">
              <a:xfrm flipH="1">
                <a:off x="5056" y="4007"/>
                <a:ext cx="25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8" name="Rectangle 710"/>
              <p:cNvSpPr>
                <a:spLocks noChangeArrowheads="1"/>
              </p:cNvSpPr>
              <p:nvPr/>
            </p:nvSpPr>
            <p:spPr bwMode="auto">
              <a:xfrm flipH="1">
                <a:off x="5057" y="4008"/>
                <a:ext cx="25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9" name="Rectangle 711"/>
              <p:cNvSpPr>
                <a:spLocks noChangeArrowheads="1"/>
              </p:cNvSpPr>
              <p:nvPr/>
            </p:nvSpPr>
            <p:spPr bwMode="auto">
              <a:xfrm flipH="1">
                <a:off x="5058" y="4008"/>
                <a:ext cx="24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0" name="Rectangle 712"/>
              <p:cNvSpPr>
                <a:spLocks noChangeArrowheads="1"/>
              </p:cNvSpPr>
              <p:nvPr/>
            </p:nvSpPr>
            <p:spPr bwMode="auto">
              <a:xfrm flipH="1">
                <a:off x="5059" y="4008"/>
                <a:ext cx="24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1" name="Rectangle 715"/>
              <p:cNvSpPr>
                <a:spLocks noChangeArrowheads="1"/>
              </p:cNvSpPr>
              <p:nvPr/>
            </p:nvSpPr>
            <p:spPr bwMode="auto">
              <a:xfrm flipH="1">
                <a:off x="5062" y="4009"/>
                <a:ext cx="244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2" name="Rectangle 716"/>
              <p:cNvSpPr>
                <a:spLocks noChangeArrowheads="1"/>
              </p:cNvSpPr>
              <p:nvPr/>
            </p:nvSpPr>
            <p:spPr bwMode="auto">
              <a:xfrm flipH="1">
                <a:off x="5063" y="4009"/>
                <a:ext cx="242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3" name="Rectangle 717"/>
              <p:cNvSpPr>
                <a:spLocks noChangeArrowheads="1"/>
              </p:cNvSpPr>
              <p:nvPr/>
            </p:nvSpPr>
            <p:spPr bwMode="auto">
              <a:xfrm flipH="1">
                <a:off x="5064" y="4009"/>
                <a:ext cx="24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4" name="Rectangle 718"/>
              <p:cNvSpPr>
                <a:spLocks noChangeArrowheads="1"/>
              </p:cNvSpPr>
              <p:nvPr/>
            </p:nvSpPr>
            <p:spPr bwMode="auto">
              <a:xfrm flipH="1">
                <a:off x="5065" y="4009"/>
                <a:ext cx="23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5" name="Rectangle 719"/>
              <p:cNvSpPr>
                <a:spLocks noChangeArrowheads="1"/>
              </p:cNvSpPr>
              <p:nvPr/>
            </p:nvSpPr>
            <p:spPr bwMode="auto">
              <a:xfrm flipH="1">
                <a:off x="5066" y="4010"/>
                <a:ext cx="238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6" name="Rectangle 720"/>
              <p:cNvSpPr>
                <a:spLocks noChangeArrowheads="1"/>
              </p:cNvSpPr>
              <p:nvPr/>
            </p:nvSpPr>
            <p:spPr bwMode="auto">
              <a:xfrm flipH="1">
                <a:off x="5067" y="4010"/>
                <a:ext cx="236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7" name="Rectangle 721"/>
              <p:cNvSpPr>
                <a:spLocks noChangeArrowheads="1"/>
              </p:cNvSpPr>
              <p:nvPr/>
            </p:nvSpPr>
            <p:spPr bwMode="auto">
              <a:xfrm flipH="1">
                <a:off x="5068" y="4010"/>
                <a:ext cx="235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8" name="Rectangle 722"/>
              <p:cNvSpPr>
                <a:spLocks noChangeArrowheads="1"/>
              </p:cNvSpPr>
              <p:nvPr/>
            </p:nvSpPr>
            <p:spPr bwMode="auto">
              <a:xfrm flipH="1">
                <a:off x="5070" y="4010"/>
                <a:ext cx="232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9" name="Rectangle 723"/>
              <p:cNvSpPr>
                <a:spLocks noChangeArrowheads="1"/>
              </p:cNvSpPr>
              <p:nvPr/>
            </p:nvSpPr>
            <p:spPr bwMode="auto">
              <a:xfrm flipH="1">
                <a:off x="5071" y="4010"/>
                <a:ext cx="231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0" name="Rectangle 724"/>
              <p:cNvSpPr>
                <a:spLocks noChangeArrowheads="1"/>
              </p:cNvSpPr>
              <p:nvPr/>
            </p:nvSpPr>
            <p:spPr bwMode="auto">
              <a:xfrm flipH="1">
                <a:off x="5072" y="4010"/>
                <a:ext cx="22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1" name="Rectangle 725"/>
              <p:cNvSpPr>
                <a:spLocks noChangeArrowheads="1"/>
              </p:cNvSpPr>
              <p:nvPr/>
            </p:nvSpPr>
            <p:spPr bwMode="auto">
              <a:xfrm flipH="1">
                <a:off x="5073" y="4010"/>
                <a:ext cx="22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2" name="Rectangle 726"/>
              <p:cNvSpPr>
                <a:spLocks noChangeArrowheads="1"/>
              </p:cNvSpPr>
              <p:nvPr/>
            </p:nvSpPr>
            <p:spPr bwMode="auto">
              <a:xfrm flipH="1">
                <a:off x="5074" y="4010"/>
                <a:ext cx="22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3" name="Rectangle 727"/>
              <p:cNvSpPr>
                <a:spLocks noChangeArrowheads="1"/>
              </p:cNvSpPr>
              <p:nvPr/>
            </p:nvSpPr>
            <p:spPr bwMode="auto">
              <a:xfrm flipH="1">
                <a:off x="5075" y="4010"/>
                <a:ext cx="225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4" name="Rectangle 728"/>
              <p:cNvSpPr>
                <a:spLocks noChangeArrowheads="1"/>
              </p:cNvSpPr>
              <p:nvPr/>
            </p:nvSpPr>
            <p:spPr bwMode="auto">
              <a:xfrm flipH="1">
                <a:off x="5076" y="4010"/>
                <a:ext cx="22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5" name="Rectangle 729"/>
              <p:cNvSpPr>
                <a:spLocks noChangeArrowheads="1"/>
              </p:cNvSpPr>
              <p:nvPr/>
            </p:nvSpPr>
            <p:spPr bwMode="auto">
              <a:xfrm flipH="1">
                <a:off x="5077" y="4011"/>
                <a:ext cx="222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6" name="Rectangle 730"/>
              <p:cNvSpPr>
                <a:spLocks noChangeArrowheads="1"/>
              </p:cNvSpPr>
              <p:nvPr/>
            </p:nvSpPr>
            <p:spPr bwMode="auto">
              <a:xfrm flipH="1">
                <a:off x="5078" y="4011"/>
                <a:ext cx="22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7" name="Rectangle 731"/>
              <p:cNvSpPr>
                <a:spLocks noChangeArrowheads="1"/>
              </p:cNvSpPr>
              <p:nvPr/>
            </p:nvSpPr>
            <p:spPr bwMode="auto">
              <a:xfrm flipH="1">
                <a:off x="5079" y="4011"/>
                <a:ext cx="21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8" name="Rectangle 732"/>
              <p:cNvSpPr>
                <a:spLocks noChangeArrowheads="1"/>
              </p:cNvSpPr>
              <p:nvPr/>
            </p:nvSpPr>
            <p:spPr bwMode="auto">
              <a:xfrm flipH="1">
                <a:off x="5080" y="4011"/>
                <a:ext cx="217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9" name="Rectangle 733"/>
              <p:cNvSpPr>
                <a:spLocks noChangeArrowheads="1"/>
              </p:cNvSpPr>
              <p:nvPr/>
            </p:nvSpPr>
            <p:spPr bwMode="auto">
              <a:xfrm flipH="1">
                <a:off x="5082" y="4012"/>
                <a:ext cx="215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0" name="Rectangle 734"/>
              <p:cNvSpPr>
                <a:spLocks noChangeArrowheads="1"/>
              </p:cNvSpPr>
              <p:nvPr/>
            </p:nvSpPr>
            <p:spPr bwMode="auto">
              <a:xfrm flipH="1">
                <a:off x="5083" y="4012"/>
                <a:ext cx="21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1" name="Rectangle 735"/>
              <p:cNvSpPr>
                <a:spLocks noChangeArrowheads="1"/>
              </p:cNvSpPr>
              <p:nvPr/>
            </p:nvSpPr>
            <p:spPr bwMode="auto">
              <a:xfrm flipH="1">
                <a:off x="5085" y="4012"/>
                <a:ext cx="21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2" name="Rectangle 736"/>
              <p:cNvSpPr>
                <a:spLocks noChangeArrowheads="1"/>
              </p:cNvSpPr>
              <p:nvPr/>
            </p:nvSpPr>
            <p:spPr bwMode="auto">
              <a:xfrm flipH="1">
                <a:off x="5086" y="4012"/>
                <a:ext cx="20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3" name="Rectangle 737"/>
              <p:cNvSpPr>
                <a:spLocks noChangeArrowheads="1"/>
              </p:cNvSpPr>
              <p:nvPr/>
            </p:nvSpPr>
            <p:spPr bwMode="auto">
              <a:xfrm flipH="1">
                <a:off x="5087" y="4012"/>
                <a:ext cx="20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4" name="Rectangle 738"/>
              <p:cNvSpPr>
                <a:spLocks noChangeArrowheads="1"/>
              </p:cNvSpPr>
              <p:nvPr/>
            </p:nvSpPr>
            <p:spPr bwMode="auto">
              <a:xfrm flipH="1">
                <a:off x="5088" y="4013"/>
                <a:ext cx="20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5" name="Rectangle 739"/>
              <p:cNvSpPr>
                <a:spLocks noChangeArrowheads="1"/>
              </p:cNvSpPr>
              <p:nvPr/>
            </p:nvSpPr>
            <p:spPr bwMode="auto">
              <a:xfrm flipH="1">
                <a:off x="5089" y="4013"/>
                <a:ext cx="204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6" name="Rectangle 740"/>
              <p:cNvSpPr>
                <a:spLocks noChangeArrowheads="1"/>
              </p:cNvSpPr>
              <p:nvPr/>
            </p:nvSpPr>
            <p:spPr bwMode="auto">
              <a:xfrm flipH="1">
                <a:off x="5090" y="4013"/>
                <a:ext cx="20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7" name="Rectangle 741"/>
              <p:cNvSpPr>
                <a:spLocks noChangeArrowheads="1"/>
              </p:cNvSpPr>
              <p:nvPr/>
            </p:nvSpPr>
            <p:spPr bwMode="auto">
              <a:xfrm flipH="1">
                <a:off x="5092" y="4013"/>
                <a:ext cx="20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8" name="Rectangle 742"/>
              <p:cNvSpPr>
                <a:spLocks noChangeArrowheads="1"/>
              </p:cNvSpPr>
              <p:nvPr/>
            </p:nvSpPr>
            <p:spPr bwMode="auto">
              <a:xfrm flipH="1">
                <a:off x="5092" y="4013"/>
                <a:ext cx="20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9" name="Rectangle 743"/>
              <p:cNvSpPr>
                <a:spLocks noChangeArrowheads="1"/>
              </p:cNvSpPr>
              <p:nvPr/>
            </p:nvSpPr>
            <p:spPr bwMode="auto">
              <a:xfrm flipH="1">
                <a:off x="5094" y="4014"/>
                <a:ext cx="197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0" name="Rectangle 744"/>
              <p:cNvSpPr>
                <a:spLocks noChangeArrowheads="1"/>
              </p:cNvSpPr>
              <p:nvPr/>
            </p:nvSpPr>
            <p:spPr bwMode="auto">
              <a:xfrm flipH="1">
                <a:off x="5095" y="4014"/>
                <a:ext cx="19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1" name="Rectangle 745"/>
              <p:cNvSpPr>
                <a:spLocks noChangeArrowheads="1"/>
              </p:cNvSpPr>
              <p:nvPr/>
            </p:nvSpPr>
            <p:spPr bwMode="auto">
              <a:xfrm flipH="1">
                <a:off x="5096" y="4014"/>
                <a:ext cx="19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2" name="Rectangle 746"/>
              <p:cNvSpPr>
                <a:spLocks noChangeArrowheads="1"/>
              </p:cNvSpPr>
              <p:nvPr/>
            </p:nvSpPr>
            <p:spPr bwMode="auto">
              <a:xfrm flipH="1">
                <a:off x="5097" y="4014"/>
                <a:ext cx="19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3" name="Rectangle 747"/>
              <p:cNvSpPr>
                <a:spLocks noChangeArrowheads="1"/>
              </p:cNvSpPr>
              <p:nvPr/>
            </p:nvSpPr>
            <p:spPr bwMode="auto">
              <a:xfrm flipH="1">
                <a:off x="5099" y="4014"/>
                <a:ext cx="18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4" name="Rectangle 748"/>
              <p:cNvSpPr>
                <a:spLocks noChangeArrowheads="1"/>
              </p:cNvSpPr>
              <p:nvPr/>
            </p:nvSpPr>
            <p:spPr bwMode="auto">
              <a:xfrm flipH="1">
                <a:off x="5100" y="4015"/>
                <a:ext cx="187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5" name="Rectangle 749"/>
              <p:cNvSpPr>
                <a:spLocks noChangeArrowheads="1"/>
              </p:cNvSpPr>
              <p:nvPr/>
            </p:nvSpPr>
            <p:spPr bwMode="auto">
              <a:xfrm flipH="1">
                <a:off x="5102" y="4015"/>
                <a:ext cx="185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6" name="Rectangle 750"/>
              <p:cNvSpPr>
                <a:spLocks noChangeArrowheads="1"/>
              </p:cNvSpPr>
              <p:nvPr/>
            </p:nvSpPr>
            <p:spPr bwMode="auto">
              <a:xfrm flipH="1">
                <a:off x="5103" y="4015"/>
                <a:ext cx="183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7" name="Rectangle 751"/>
              <p:cNvSpPr>
                <a:spLocks noChangeArrowheads="1"/>
              </p:cNvSpPr>
              <p:nvPr/>
            </p:nvSpPr>
            <p:spPr bwMode="auto">
              <a:xfrm flipH="1">
                <a:off x="5104" y="4015"/>
                <a:ext cx="182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8" name="Rectangle 757"/>
              <p:cNvSpPr>
                <a:spLocks noChangeArrowheads="1"/>
              </p:cNvSpPr>
              <p:nvPr/>
            </p:nvSpPr>
            <p:spPr bwMode="auto">
              <a:xfrm flipH="1">
                <a:off x="5113" y="4016"/>
                <a:ext cx="168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9" name="Rectangle 758"/>
              <p:cNvSpPr>
                <a:spLocks noChangeArrowheads="1"/>
              </p:cNvSpPr>
              <p:nvPr/>
            </p:nvSpPr>
            <p:spPr bwMode="auto">
              <a:xfrm flipH="1">
                <a:off x="5114" y="4016"/>
                <a:ext cx="16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0" name="Rectangle 759"/>
              <p:cNvSpPr>
                <a:spLocks noChangeArrowheads="1"/>
              </p:cNvSpPr>
              <p:nvPr/>
            </p:nvSpPr>
            <p:spPr bwMode="auto">
              <a:xfrm flipH="1">
                <a:off x="5117" y="4016"/>
                <a:ext cx="16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1" name="Rectangle 760"/>
              <p:cNvSpPr>
                <a:spLocks noChangeArrowheads="1"/>
              </p:cNvSpPr>
              <p:nvPr/>
            </p:nvSpPr>
            <p:spPr bwMode="auto">
              <a:xfrm flipH="1">
                <a:off x="5118" y="4016"/>
                <a:ext cx="16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2" name="Rectangle 761"/>
              <p:cNvSpPr>
                <a:spLocks noChangeArrowheads="1"/>
              </p:cNvSpPr>
              <p:nvPr/>
            </p:nvSpPr>
            <p:spPr bwMode="auto">
              <a:xfrm flipH="1">
                <a:off x="5119" y="4016"/>
                <a:ext cx="159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3" name="Rectangle 762"/>
              <p:cNvSpPr>
                <a:spLocks noChangeArrowheads="1"/>
              </p:cNvSpPr>
              <p:nvPr/>
            </p:nvSpPr>
            <p:spPr bwMode="auto">
              <a:xfrm flipH="1">
                <a:off x="5121" y="4017"/>
                <a:ext cx="15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4" name="Rectangle 763"/>
              <p:cNvSpPr>
                <a:spLocks noChangeArrowheads="1"/>
              </p:cNvSpPr>
              <p:nvPr/>
            </p:nvSpPr>
            <p:spPr bwMode="auto">
              <a:xfrm flipH="1">
                <a:off x="5122" y="4017"/>
                <a:ext cx="15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5" name="Rectangle 764"/>
              <p:cNvSpPr>
                <a:spLocks noChangeArrowheads="1"/>
              </p:cNvSpPr>
              <p:nvPr/>
            </p:nvSpPr>
            <p:spPr bwMode="auto">
              <a:xfrm flipH="1">
                <a:off x="5124" y="4017"/>
                <a:ext cx="15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6" name="Rectangle 765"/>
              <p:cNvSpPr>
                <a:spLocks noChangeArrowheads="1"/>
              </p:cNvSpPr>
              <p:nvPr/>
            </p:nvSpPr>
            <p:spPr bwMode="auto">
              <a:xfrm flipH="1">
                <a:off x="5126" y="4017"/>
                <a:ext cx="149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7" name="Rectangle 766"/>
              <p:cNvSpPr>
                <a:spLocks noChangeArrowheads="1"/>
              </p:cNvSpPr>
              <p:nvPr/>
            </p:nvSpPr>
            <p:spPr bwMode="auto">
              <a:xfrm flipH="1">
                <a:off x="5127" y="4018"/>
                <a:ext cx="14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8" name="Rectangle 767"/>
              <p:cNvSpPr>
                <a:spLocks noChangeArrowheads="1"/>
              </p:cNvSpPr>
              <p:nvPr/>
            </p:nvSpPr>
            <p:spPr bwMode="auto">
              <a:xfrm flipH="1">
                <a:off x="5128" y="4018"/>
                <a:ext cx="14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9" name="Rectangle 768"/>
              <p:cNvSpPr>
                <a:spLocks noChangeArrowheads="1"/>
              </p:cNvSpPr>
              <p:nvPr/>
            </p:nvSpPr>
            <p:spPr bwMode="auto">
              <a:xfrm flipH="1">
                <a:off x="5130" y="4018"/>
                <a:ext cx="142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0" name="Rectangle 769"/>
              <p:cNvSpPr>
                <a:spLocks noChangeArrowheads="1"/>
              </p:cNvSpPr>
              <p:nvPr/>
            </p:nvSpPr>
            <p:spPr bwMode="auto">
              <a:xfrm flipH="1">
                <a:off x="5131" y="4018"/>
                <a:ext cx="14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1" name="Rectangle 770"/>
              <p:cNvSpPr>
                <a:spLocks noChangeArrowheads="1"/>
              </p:cNvSpPr>
              <p:nvPr/>
            </p:nvSpPr>
            <p:spPr bwMode="auto">
              <a:xfrm flipH="1">
                <a:off x="5133" y="4018"/>
                <a:ext cx="13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2" name="Rectangle 771"/>
              <p:cNvSpPr>
                <a:spLocks noChangeArrowheads="1"/>
              </p:cNvSpPr>
              <p:nvPr/>
            </p:nvSpPr>
            <p:spPr bwMode="auto">
              <a:xfrm flipH="1">
                <a:off x="5136" y="4019"/>
                <a:ext cx="13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3" name="Rectangle 772"/>
              <p:cNvSpPr>
                <a:spLocks noChangeArrowheads="1"/>
              </p:cNvSpPr>
              <p:nvPr/>
            </p:nvSpPr>
            <p:spPr bwMode="auto">
              <a:xfrm flipH="1">
                <a:off x="5137" y="4019"/>
                <a:ext cx="13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4" name="Rectangle 773"/>
              <p:cNvSpPr>
                <a:spLocks noChangeArrowheads="1"/>
              </p:cNvSpPr>
              <p:nvPr/>
            </p:nvSpPr>
            <p:spPr bwMode="auto">
              <a:xfrm flipH="1">
                <a:off x="5139" y="4019"/>
                <a:ext cx="12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5" name="Rectangle 774"/>
              <p:cNvSpPr>
                <a:spLocks noChangeArrowheads="1"/>
              </p:cNvSpPr>
              <p:nvPr/>
            </p:nvSpPr>
            <p:spPr bwMode="auto">
              <a:xfrm flipH="1">
                <a:off x="5141" y="4019"/>
                <a:ext cx="12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6" name="Rectangle 775"/>
              <p:cNvSpPr>
                <a:spLocks noChangeArrowheads="1"/>
              </p:cNvSpPr>
              <p:nvPr/>
            </p:nvSpPr>
            <p:spPr bwMode="auto">
              <a:xfrm flipH="1">
                <a:off x="5142" y="4019"/>
                <a:ext cx="122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7" name="Rectangle 776"/>
              <p:cNvSpPr>
                <a:spLocks noChangeArrowheads="1"/>
              </p:cNvSpPr>
              <p:nvPr/>
            </p:nvSpPr>
            <p:spPr bwMode="auto">
              <a:xfrm flipH="1">
                <a:off x="5146" y="4020"/>
                <a:ext cx="117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8" name="Rectangle 777"/>
              <p:cNvSpPr>
                <a:spLocks noChangeArrowheads="1"/>
              </p:cNvSpPr>
              <p:nvPr/>
            </p:nvSpPr>
            <p:spPr bwMode="auto">
              <a:xfrm flipH="1">
                <a:off x="5147" y="4020"/>
                <a:ext cx="115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9" name="Rectangle 778"/>
              <p:cNvSpPr>
                <a:spLocks noChangeArrowheads="1"/>
              </p:cNvSpPr>
              <p:nvPr/>
            </p:nvSpPr>
            <p:spPr bwMode="auto">
              <a:xfrm flipH="1">
                <a:off x="5150" y="4020"/>
                <a:ext cx="111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0" name="Rectangle 779"/>
              <p:cNvSpPr>
                <a:spLocks noChangeArrowheads="1"/>
              </p:cNvSpPr>
              <p:nvPr/>
            </p:nvSpPr>
            <p:spPr bwMode="auto">
              <a:xfrm flipH="1">
                <a:off x="5153" y="4020"/>
                <a:ext cx="106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1" name="Rectangle 780"/>
              <p:cNvSpPr>
                <a:spLocks noChangeArrowheads="1"/>
              </p:cNvSpPr>
              <p:nvPr/>
            </p:nvSpPr>
            <p:spPr bwMode="auto">
              <a:xfrm flipH="1">
                <a:off x="5157" y="4020"/>
                <a:ext cx="10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2" name="Rectangle 781"/>
              <p:cNvSpPr>
                <a:spLocks noChangeArrowheads="1"/>
              </p:cNvSpPr>
              <p:nvPr/>
            </p:nvSpPr>
            <p:spPr bwMode="auto">
              <a:xfrm flipH="1">
                <a:off x="5160" y="4020"/>
                <a:ext cx="9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3" name="Rectangle 782"/>
              <p:cNvSpPr>
                <a:spLocks noChangeArrowheads="1"/>
              </p:cNvSpPr>
              <p:nvPr/>
            </p:nvSpPr>
            <p:spPr bwMode="auto">
              <a:xfrm flipH="1">
                <a:off x="5163" y="4020"/>
                <a:ext cx="9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4" name="Rectangle 783"/>
              <p:cNvSpPr>
                <a:spLocks noChangeArrowheads="1"/>
              </p:cNvSpPr>
              <p:nvPr/>
            </p:nvSpPr>
            <p:spPr bwMode="auto">
              <a:xfrm flipH="1">
                <a:off x="5166" y="4020"/>
                <a:ext cx="85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5" name="Rectangle 784"/>
              <p:cNvSpPr>
                <a:spLocks noChangeArrowheads="1"/>
              </p:cNvSpPr>
              <p:nvPr/>
            </p:nvSpPr>
            <p:spPr bwMode="auto">
              <a:xfrm flipH="1">
                <a:off x="5169" y="4020"/>
                <a:ext cx="8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6" name="Rectangle 785"/>
              <p:cNvSpPr>
                <a:spLocks noChangeArrowheads="1"/>
              </p:cNvSpPr>
              <p:nvPr/>
            </p:nvSpPr>
            <p:spPr bwMode="auto">
              <a:xfrm flipH="1">
                <a:off x="5177" y="4021"/>
                <a:ext cx="7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7" name="Rectangle 786"/>
              <p:cNvSpPr>
                <a:spLocks noChangeArrowheads="1"/>
              </p:cNvSpPr>
              <p:nvPr/>
            </p:nvSpPr>
            <p:spPr bwMode="auto">
              <a:xfrm flipH="1">
                <a:off x="5183" y="4021"/>
                <a:ext cx="6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8" name="Rectangle 787"/>
              <p:cNvSpPr>
                <a:spLocks noChangeArrowheads="1"/>
              </p:cNvSpPr>
              <p:nvPr/>
            </p:nvSpPr>
            <p:spPr bwMode="auto">
              <a:xfrm flipH="1">
                <a:off x="5199" y="4021"/>
                <a:ext cx="4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9" name="Rectangle 789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1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0" name="Rectangle 790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2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1" name="Rectangle 791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2" name="Rectangle 792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3" name="Rectangle 793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6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4" name="Rectangle 794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5" name="Rectangle 795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9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6" name="Rectangle 796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1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7" name="Rectangle 797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1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8" name="Rectangle 798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3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9" name="Rectangle 799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4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0" name="Rectangle 800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6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1" name="Rectangle 801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9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2" name="Rectangle 802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3" name="Rectangle 803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3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4" name="Rectangle 804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5" name="Rectangle 805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5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6" name="Rectangle 806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2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7" name="Rectangle 807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2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8" name="Rectangle 808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9" name="Rectangle 809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2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0" name="Rectangle 810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1" name="Rectangle 811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6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2" name="Rectangle 812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3" name="Rectangle 813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9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4" name="Rectangle 814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41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5" name="Rectangle 815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4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6" name="Rectangle 816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5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7" name="Rectangle 817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8" name="Rectangle 818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9" name="Rectangle 820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3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0" name="Rectangle 821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1" name="Rectangle 822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2" name="Rectangle 823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3" name="Rectangle 824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6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sp>
          <p:nvSpPr>
            <p:cNvPr id="862" name="Freeform 825"/>
            <p:cNvSpPr>
              <a:spLocks/>
            </p:cNvSpPr>
            <p:nvPr/>
          </p:nvSpPr>
          <p:spPr bwMode="auto">
            <a:xfrm flipH="1">
              <a:off x="8883" y="1856"/>
              <a:ext cx="75" cy="83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3" name="Freeform 826"/>
            <p:cNvSpPr>
              <a:spLocks/>
            </p:cNvSpPr>
            <p:nvPr/>
          </p:nvSpPr>
          <p:spPr bwMode="auto">
            <a:xfrm flipH="1">
              <a:off x="8922" y="1867"/>
              <a:ext cx="9" cy="55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4" name="Freeform 827"/>
            <p:cNvSpPr>
              <a:spLocks/>
            </p:cNvSpPr>
            <p:nvPr/>
          </p:nvSpPr>
          <p:spPr bwMode="auto">
            <a:xfrm flipH="1">
              <a:off x="8894" y="1794"/>
              <a:ext cx="51" cy="88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5" name="Freeform 828"/>
            <p:cNvSpPr>
              <a:spLocks/>
            </p:cNvSpPr>
            <p:nvPr/>
          </p:nvSpPr>
          <p:spPr bwMode="auto">
            <a:xfrm flipH="1">
              <a:off x="8900" y="1781"/>
              <a:ext cx="48" cy="38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6" name="Freeform 829"/>
            <p:cNvSpPr>
              <a:spLocks/>
            </p:cNvSpPr>
            <p:nvPr/>
          </p:nvSpPr>
          <p:spPr bwMode="auto">
            <a:xfrm flipH="1">
              <a:off x="8898" y="1780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7" name="Freeform 830"/>
            <p:cNvSpPr>
              <a:spLocks/>
            </p:cNvSpPr>
            <p:nvPr/>
          </p:nvSpPr>
          <p:spPr bwMode="auto">
            <a:xfrm flipH="1">
              <a:off x="8924" y="1782"/>
              <a:ext cx="26" cy="28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8" name="Freeform 831"/>
            <p:cNvSpPr>
              <a:spLocks/>
            </p:cNvSpPr>
            <p:nvPr/>
          </p:nvSpPr>
          <p:spPr bwMode="auto">
            <a:xfrm flipH="1">
              <a:off x="8914" y="1794"/>
              <a:ext cx="27" cy="11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9" name="Freeform 832"/>
            <p:cNvSpPr>
              <a:spLocks/>
            </p:cNvSpPr>
            <p:nvPr/>
          </p:nvSpPr>
          <p:spPr bwMode="auto">
            <a:xfrm flipH="1">
              <a:off x="8903" y="1798"/>
              <a:ext cx="11" cy="21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0" name="Freeform 833"/>
            <p:cNvSpPr>
              <a:spLocks/>
            </p:cNvSpPr>
            <p:nvPr/>
          </p:nvSpPr>
          <p:spPr bwMode="auto">
            <a:xfrm flipH="1">
              <a:off x="8918" y="1808"/>
              <a:ext cx="9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1" name="Freeform 834"/>
            <p:cNvSpPr>
              <a:spLocks/>
            </p:cNvSpPr>
            <p:nvPr/>
          </p:nvSpPr>
          <p:spPr bwMode="auto">
            <a:xfrm flipH="1">
              <a:off x="8922" y="1810"/>
              <a:ext cx="12" cy="27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2" name="Freeform 835"/>
            <p:cNvSpPr>
              <a:spLocks/>
            </p:cNvSpPr>
            <p:nvPr/>
          </p:nvSpPr>
          <p:spPr bwMode="auto">
            <a:xfrm flipH="1">
              <a:off x="8936" y="1811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3" name="Freeform 836"/>
            <p:cNvSpPr>
              <a:spLocks/>
            </p:cNvSpPr>
            <p:nvPr/>
          </p:nvSpPr>
          <p:spPr bwMode="auto">
            <a:xfrm flipH="1">
              <a:off x="8920" y="1815"/>
              <a:ext cx="6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4" name="Freeform 837"/>
            <p:cNvSpPr>
              <a:spLocks/>
            </p:cNvSpPr>
            <p:nvPr/>
          </p:nvSpPr>
          <p:spPr bwMode="auto">
            <a:xfrm flipH="1">
              <a:off x="8934" y="1818"/>
              <a:ext cx="5" cy="5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5" name="Freeform 838"/>
            <p:cNvSpPr>
              <a:spLocks/>
            </p:cNvSpPr>
            <p:nvPr/>
          </p:nvSpPr>
          <p:spPr bwMode="auto">
            <a:xfrm flipH="1">
              <a:off x="8937" y="1839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6" name="Freeform 839"/>
            <p:cNvSpPr>
              <a:spLocks/>
            </p:cNvSpPr>
            <p:nvPr/>
          </p:nvSpPr>
          <p:spPr bwMode="auto">
            <a:xfrm flipH="1">
              <a:off x="8920" y="1840"/>
              <a:ext cx="7" cy="6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7" name="Freeform 840"/>
            <p:cNvSpPr>
              <a:spLocks/>
            </p:cNvSpPr>
            <p:nvPr/>
          </p:nvSpPr>
          <p:spPr bwMode="auto">
            <a:xfrm flipH="1">
              <a:off x="8893" y="1845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8" name="Freeform 841"/>
            <p:cNvSpPr>
              <a:spLocks/>
            </p:cNvSpPr>
            <p:nvPr/>
          </p:nvSpPr>
          <p:spPr bwMode="auto">
            <a:xfrm flipH="1">
              <a:off x="8893" y="1852"/>
              <a:ext cx="6" cy="24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9" name="Freeform 842"/>
            <p:cNvSpPr>
              <a:spLocks/>
            </p:cNvSpPr>
            <p:nvPr/>
          </p:nvSpPr>
          <p:spPr bwMode="auto">
            <a:xfrm flipH="1">
              <a:off x="8882" y="1860"/>
              <a:ext cx="10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0" name="Freeform 843"/>
            <p:cNvSpPr>
              <a:spLocks/>
            </p:cNvSpPr>
            <p:nvPr/>
          </p:nvSpPr>
          <p:spPr bwMode="auto">
            <a:xfrm flipH="1">
              <a:off x="8937" y="1866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1" name="Freeform 844"/>
            <p:cNvSpPr>
              <a:spLocks/>
            </p:cNvSpPr>
            <p:nvPr/>
          </p:nvSpPr>
          <p:spPr bwMode="auto">
            <a:xfrm flipH="1">
              <a:off x="8937" y="1876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2" name="Freeform 845"/>
            <p:cNvSpPr>
              <a:spLocks/>
            </p:cNvSpPr>
            <p:nvPr/>
          </p:nvSpPr>
          <p:spPr bwMode="auto">
            <a:xfrm flipH="1">
              <a:off x="8896" y="1877"/>
              <a:ext cx="12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3" name="Freeform 846"/>
            <p:cNvSpPr>
              <a:spLocks/>
            </p:cNvSpPr>
            <p:nvPr/>
          </p:nvSpPr>
          <p:spPr bwMode="auto">
            <a:xfrm flipH="1">
              <a:off x="8888" y="1884"/>
              <a:ext cx="19" cy="34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4" name="Freeform 847"/>
            <p:cNvSpPr>
              <a:spLocks/>
            </p:cNvSpPr>
            <p:nvPr/>
          </p:nvSpPr>
          <p:spPr bwMode="auto">
            <a:xfrm flipH="1">
              <a:off x="8915" y="1886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5" name="Freeform 848"/>
            <p:cNvSpPr>
              <a:spLocks/>
            </p:cNvSpPr>
            <p:nvPr/>
          </p:nvSpPr>
          <p:spPr bwMode="auto">
            <a:xfrm flipH="1">
              <a:off x="8917" y="1890"/>
              <a:ext cx="2" cy="2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6" name="Freeform 849"/>
            <p:cNvSpPr>
              <a:spLocks/>
            </p:cNvSpPr>
            <p:nvPr/>
          </p:nvSpPr>
          <p:spPr bwMode="auto">
            <a:xfrm flipH="1">
              <a:off x="8892" y="1898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7" name="Freeform 850"/>
            <p:cNvSpPr>
              <a:spLocks/>
            </p:cNvSpPr>
            <p:nvPr/>
          </p:nvSpPr>
          <p:spPr bwMode="auto">
            <a:xfrm flipH="1">
              <a:off x="8917" y="1897"/>
              <a:ext cx="2" cy="3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8" name="Freeform 851"/>
            <p:cNvSpPr>
              <a:spLocks/>
            </p:cNvSpPr>
            <p:nvPr/>
          </p:nvSpPr>
          <p:spPr bwMode="auto">
            <a:xfrm flipH="1">
              <a:off x="8917" y="1905"/>
              <a:ext cx="2" cy="2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9" name="Freeform 852"/>
            <p:cNvSpPr>
              <a:spLocks/>
            </p:cNvSpPr>
            <p:nvPr/>
          </p:nvSpPr>
          <p:spPr bwMode="auto">
            <a:xfrm flipH="1">
              <a:off x="8918" y="1908"/>
              <a:ext cx="2" cy="2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0" name="Freeform 853"/>
            <p:cNvSpPr>
              <a:spLocks/>
            </p:cNvSpPr>
            <p:nvPr/>
          </p:nvSpPr>
          <p:spPr bwMode="auto">
            <a:xfrm flipH="1">
              <a:off x="8917" y="1911"/>
              <a:ext cx="2" cy="2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1" name="Freeform 854"/>
            <p:cNvSpPr>
              <a:spLocks/>
            </p:cNvSpPr>
            <p:nvPr/>
          </p:nvSpPr>
          <p:spPr bwMode="auto">
            <a:xfrm flipH="1">
              <a:off x="8925" y="1868"/>
              <a:ext cx="8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2" name="Freeform 855"/>
            <p:cNvSpPr>
              <a:spLocks/>
            </p:cNvSpPr>
            <p:nvPr/>
          </p:nvSpPr>
          <p:spPr bwMode="auto">
            <a:xfrm flipH="1">
              <a:off x="8805" y="1875"/>
              <a:ext cx="75" cy="83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3" name="Freeform 856"/>
            <p:cNvSpPr>
              <a:spLocks/>
            </p:cNvSpPr>
            <p:nvPr/>
          </p:nvSpPr>
          <p:spPr bwMode="auto">
            <a:xfrm flipH="1">
              <a:off x="8844" y="1886"/>
              <a:ext cx="9" cy="55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4" name="Freeform 857"/>
            <p:cNvSpPr>
              <a:spLocks/>
            </p:cNvSpPr>
            <p:nvPr/>
          </p:nvSpPr>
          <p:spPr bwMode="auto">
            <a:xfrm flipH="1">
              <a:off x="8816" y="1813"/>
              <a:ext cx="51" cy="88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5" name="Freeform 858"/>
            <p:cNvSpPr>
              <a:spLocks/>
            </p:cNvSpPr>
            <p:nvPr/>
          </p:nvSpPr>
          <p:spPr bwMode="auto">
            <a:xfrm flipH="1">
              <a:off x="8822" y="1800"/>
              <a:ext cx="47" cy="38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6" name="Freeform 859"/>
            <p:cNvSpPr>
              <a:spLocks/>
            </p:cNvSpPr>
            <p:nvPr/>
          </p:nvSpPr>
          <p:spPr bwMode="auto">
            <a:xfrm flipH="1">
              <a:off x="8820" y="1799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7" name="Freeform 860"/>
            <p:cNvSpPr>
              <a:spLocks/>
            </p:cNvSpPr>
            <p:nvPr/>
          </p:nvSpPr>
          <p:spPr bwMode="auto">
            <a:xfrm flipH="1">
              <a:off x="8845" y="1801"/>
              <a:ext cx="26" cy="28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8" name="Freeform 861"/>
            <p:cNvSpPr>
              <a:spLocks/>
            </p:cNvSpPr>
            <p:nvPr/>
          </p:nvSpPr>
          <p:spPr bwMode="auto">
            <a:xfrm flipH="1">
              <a:off x="8836" y="1813"/>
              <a:ext cx="27" cy="11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9" name="Freeform 862"/>
            <p:cNvSpPr>
              <a:spLocks/>
            </p:cNvSpPr>
            <p:nvPr/>
          </p:nvSpPr>
          <p:spPr bwMode="auto">
            <a:xfrm flipH="1">
              <a:off x="8825" y="1817"/>
              <a:ext cx="11" cy="21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0" name="Freeform 863"/>
            <p:cNvSpPr>
              <a:spLocks/>
            </p:cNvSpPr>
            <p:nvPr/>
          </p:nvSpPr>
          <p:spPr bwMode="auto">
            <a:xfrm flipH="1">
              <a:off x="8840" y="1827"/>
              <a:ext cx="8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1" name="Freeform 864"/>
            <p:cNvSpPr>
              <a:spLocks/>
            </p:cNvSpPr>
            <p:nvPr/>
          </p:nvSpPr>
          <p:spPr bwMode="auto">
            <a:xfrm flipH="1">
              <a:off x="8844" y="1829"/>
              <a:ext cx="11" cy="27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2" name="Freeform 865"/>
            <p:cNvSpPr>
              <a:spLocks/>
            </p:cNvSpPr>
            <p:nvPr/>
          </p:nvSpPr>
          <p:spPr bwMode="auto">
            <a:xfrm flipH="1">
              <a:off x="8858" y="1830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3" name="Freeform 866"/>
            <p:cNvSpPr>
              <a:spLocks/>
            </p:cNvSpPr>
            <p:nvPr/>
          </p:nvSpPr>
          <p:spPr bwMode="auto">
            <a:xfrm flipH="1">
              <a:off x="8842" y="1834"/>
              <a:ext cx="5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4" name="Freeform 867"/>
            <p:cNvSpPr>
              <a:spLocks/>
            </p:cNvSpPr>
            <p:nvPr/>
          </p:nvSpPr>
          <p:spPr bwMode="auto">
            <a:xfrm flipH="1">
              <a:off x="8855" y="1837"/>
              <a:ext cx="5" cy="5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5" name="Freeform 868"/>
            <p:cNvSpPr>
              <a:spLocks/>
            </p:cNvSpPr>
            <p:nvPr/>
          </p:nvSpPr>
          <p:spPr bwMode="auto">
            <a:xfrm flipH="1">
              <a:off x="8859" y="1858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6" name="Freeform 869"/>
            <p:cNvSpPr>
              <a:spLocks/>
            </p:cNvSpPr>
            <p:nvPr/>
          </p:nvSpPr>
          <p:spPr bwMode="auto">
            <a:xfrm flipH="1">
              <a:off x="8842" y="1859"/>
              <a:ext cx="7" cy="6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7" name="Freeform 870"/>
            <p:cNvSpPr>
              <a:spLocks/>
            </p:cNvSpPr>
            <p:nvPr/>
          </p:nvSpPr>
          <p:spPr bwMode="auto">
            <a:xfrm flipH="1">
              <a:off x="8815" y="1864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8" name="Freeform 871"/>
            <p:cNvSpPr>
              <a:spLocks/>
            </p:cNvSpPr>
            <p:nvPr/>
          </p:nvSpPr>
          <p:spPr bwMode="auto">
            <a:xfrm flipH="1">
              <a:off x="8815" y="1871"/>
              <a:ext cx="6" cy="24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9" name="Freeform 872"/>
            <p:cNvSpPr>
              <a:spLocks/>
            </p:cNvSpPr>
            <p:nvPr/>
          </p:nvSpPr>
          <p:spPr bwMode="auto">
            <a:xfrm flipH="1">
              <a:off x="8803" y="1879"/>
              <a:ext cx="11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0" name="Freeform 873"/>
            <p:cNvSpPr>
              <a:spLocks/>
            </p:cNvSpPr>
            <p:nvPr/>
          </p:nvSpPr>
          <p:spPr bwMode="auto">
            <a:xfrm flipH="1">
              <a:off x="8859" y="1885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1" name="Freeform 874"/>
            <p:cNvSpPr>
              <a:spLocks/>
            </p:cNvSpPr>
            <p:nvPr/>
          </p:nvSpPr>
          <p:spPr bwMode="auto">
            <a:xfrm flipH="1">
              <a:off x="8859" y="1895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2" name="Freeform 875"/>
            <p:cNvSpPr>
              <a:spLocks/>
            </p:cNvSpPr>
            <p:nvPr/>
          </p:nvSpPr>
          <p:spPr bwMode="auto">
            <a:xfrm flipH="1">
              <a:off x="8817" y="1896"/>
              <a:ext cx="13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3" name="Freeform 876"/>
            <p:cNvSpPr>
              <a:spLocks/>
            </p:cNvSpPr>
            <p:nvPr/>
          </p:nvSpPr>
          <p:spPr bwMode="auto">
            <a:xfrm flipH="1">
              <a:off x="8810" y="1903"/>
              <a:ext cx="19" cy="34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4" name="Freeform 877"/>
            <p:cNvSpPr>
              <a:spLocks/>
            </p:cNvSpPr>
            <p:nvPr/>
          </p:nvSpPr>
          <p:spPr bwMode="auto">
            <a:xfrm flipH="1">
              <a:off x="8837" y="1905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5" name="Freeform 878"/>
            <p:cNvSpPr>
              <a:spLocks/>
            </p:cNvSpPr>
            <p:nvPr/>
          </p:nvSpPr>
          <p:spPr bwMode="auto">
            <a:xfrm flipH="1">
              <a:off x="8838" y="1909"/>
              <a:ext cx="3" cy="2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6" name="Freeform 879"/>
            <p:cNvSpPr>
              <a:spLocks/>
            </p:cNvSpPr>
            <p:nvPr/>
          </p:nvSpPr>
          <p:spPr bwMode="auto">
            <a:xfrm flipH="1">
              <a:off x="8814" y="1917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7" name="Freeform 880"/>
            <p:cNvSpPr>
              <a:spLocks/>
            </p:cNvSpPr>
            <p:nvPr/>
          </p:nvSpPr>
          <p:spPr bwMode="auto">
            <a:xfrm flipH="1">
              <a:off x="8838" y="1916"/>
              <a:ext cx="3" cy="3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8" name="Freeform 881"/>
            <p:cNvSpPr>
              <a:spLocks/>
            </p:cNvSpPr>
            <p:nvPr/>
          </p:nvSpPr>
          <p:spPr bwMode="auto">
            <a:xfrm flipH="1">
              <a:off x="8838" y="1924"/>
              <a:ext cx="3" cy="2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9" name="Freeform 882"/>
            <p:cNvSpPr>
              <a:spLocks/>
            </p:cNvSpPr>
            <p:nvPr/>
          </p:nvSpPr>
          <p:spPr bwMode="auto">
            <a:xfrm flipH="1">
              <a:off x="8840" y="1927"/>
              <a:ext cx="1" cy="2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0" name="Freeform 883"/>
            <p:cNvSpPr>
              <a:spLocks/>
            </p:cNvSpPr>
            <p:nvPr/>
          </p:nvSpPr>
          <p:spPr bwMode="auto">
            <a:xfrm flipH="1">
              <a:off x="8838" y="1930"/>
              <a:ext cx="3" cy="2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1" name="Freeform 884"/>
            <p:cNvSpPr>
              <a:spLocks/>
            </p:cNvSpPr>
            <p:nvPr/>
          </p:nvSpPr>
          <p:spPr bwMode="auto">
            <a:xfrm flipH="1">
              <a:off x="8846" y="1887"/>
              <a:ext cx="9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2" name="Freeform 885"/>
            <p:cNvSpPr>
              <a:spLocks/>
            </p:cNvSpPr>
            <p:nvPr/>
          </p:nvSpPr>
          <p:spPr bwMode="auto">
            <a:xfrm flipH="1">
              <a:off x="8742" y="1893"/>
              <a:ext cx="75" cy="84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3" name="Freeform 886"/>
            <p:cNvSpPr>
              <a:spLocks/>
            </p:cNvSpPr>
            <p:nvPr/>
          </p:nvSpPr>
          <p:spPr bwMode="auto">
            <a:xfrm flipH="1">
              <a:off x="8781" y="1904"/>
              <a:ext cx="9" cy="56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4" name="Freeform 887"/>
            <p:cNvSpPr>
              <a:spLocks/>
            </p:cNvSpPr>
            <p:nvPr/>
          </p:nvSpPr>
          <p:spPr bwMode="auto">
            <a:xfrm flipH="1">
              <a:off x="8753" y="1831"/>
              <a:ext cx="51" cy="89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5" name="Freeform 888"/>
            <p:cNvSpPr>
              <a:spLocks/>
            </p:cNvSpPr>
            <p:nvPr/>
          </p:nvSpPr>
          <p:spPr bwMode="auto">
            <a:xfrm flipH="1">
              <a:off x="8759" y="1818"/>
              <a:ext cx="48" cy="39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6" name="Freeform 889"/>
            <p:cNvSpPr>
              <a:spLocks/>
            </p:cNvSpPr>
            <p:nvPr/>
          </p:nvSpPr>
          <p:spPr bwMode="auto">
            <a:xfrm flipH="1">
              <a:off x="8757" y="1817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7" name="Freeform 890"/>
            <p:cNvSpPr>
              <a:spLocks/>
            </p:cNvSpPr>
            <p:nvPr/>
          </p:nvSpPr>
          <p:spPr bwMode="auto">
            <a:xfrm flipH="1">
              <a:off x="8783" y="1819"/>
              <a:ext cx="25" cy="29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8" name="Freeform 891"/>
            <p:cNvSpPr>
              <a:spLocks/>
            </p:cNvSpPr>
            <p:nvPr/>
          </p:nvSpPr>
          <p:spPr bwMode="auto">
            <a:xfrm flipH="1">
              <a:off x="8773" y="1832"/>
              <a:ext cx="27" cy="10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9" name="Freeform 892"/>
            <p:cNvSpPr>
              <a:spLocks/>
            </p:cNvSpPr>
            <p:nvPr/>
          </p:nvSpPr>
          <p:spPr bwMode="auto">
            <a:xfrm flipH="1">
              <a:off x="8762" y="1836"/>
              <a:ext cx="11" cy="20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0" name="Freeform 893"/>
            <p:cNvSpPr>
              <a:spLocks/>
            </p:cNvSpPr>
            <p:nvPr/>
          </p:nvSpPr>
          <p:spPr bwMode="auto">
            <a:xfrm flipH="1">
              <a:off x="8777" y="1845"/>
              <a:ext cx="8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1" name="Freeform 894"/>
            <p:cNvSpPr>
              <a:spLocks/>
            </p:cNvSpPr>
            <p:nvPr/>
          </p:nvSpPr>
          <p:spPr bwMode="auto">
            <a:xfrm flipH="1">
              <a:off x="8781" y="1848"/>
              <a:ext cx="11" cy="26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2" name="Freeform 895"/>
            <p:cNvSpPr>
              <a:spLocks/>
            </p:cNvSpPr>
            <p:nvPr/>
          </p:nvSpPr>
          <p:spPr bwMode="auto">
            <a:xfrm flipH="1">
              <a:off x="8795" y="1848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3" name="Freeform 896"/>
            <p:cNvSpPr>
              <a:spLocks/>
            </p:cNvSpPr>
            <p:nvPr/>
          </p:nvSpPr>
          <p:spPr bwMode="auto">
            <a:xfrm flipH="1">
              <a:off x="8779" y="1853"/>
              <a:ext cx="6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4" name="Freeform 897"/>
            <p:cNvSpPr>
              <a:spLocks/>
            </p:cNvSpPr>
            <p:nvPr/>
          </p:nvSpPr>
          <p:spPr bwMode="auto">
            <a:xfrm flipH="1">
              <a:off x="8792" y="1855"/>
              <a:ext cx="6" cy="6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5" name="Freeform 898"/>
            <p:cNvSpPr>
              <a:spLocks/>
            </p:cNvSpPr>
            <p:nvPr/>
          </p:nvSpPr>
          <p:spPr bwMode="auto">
            <a:xfrm flipH="1">
              <a:off x="8796" y="1876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6" name="Freeform 899"/>
            <p:cNvSpPr>
              <a:spLocks/>
            </p:cNvSpPr>
            <p:nvPr/>
          </p:nvSpPr>
          <p:spPr bwMode="auto">
            <a:xfrm flipH="1">
              <a:off x="8779" y="1878"/>
              <a:ext cx="7" cy="5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7" name="Freeform 900"/>
            <p:cNvSpPr>
              <a:spLocks/>
            </p:cNvSpPr>
            <p:nvPr/>
          </p:nvSpPr>
          <p:spPr bwMode="auto">
            <a:xfrm flipH="1">
              <a:off x="8752" y="1882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8" name="Freeform 901"/>
            <p:cNvSpPr>
              <a:spLocks/>
            </p:cNvSpPr>
            <p:nvPr/>
          </p:nvSpPr>
          <p:spPr bwMode="auto">
            <a:xfrm flipH="1">
              <a:off x="8752" y="1890"/>
              <a:ext cx="6" cy="23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9" name="Freeform 902"/>
            <p:cNvSpPr>
              <a:spLocks/>
            </p:cNvSpPr>
            <p:nvPr/>
          </p:nvSpPr>
          <p:spPr bwMode="auto">
            <a:xfrm flipH="1">
              <a:off x="8740" y="1897"/>
              <a:ext cx="11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0" name="Freeform 903"/>
            <p:cNvSpPr>
              <a:spLocks/>
            </p:cNvSpPr>
            <p:nvPr/>
          </p:nvSpPr>
          <p:spPr bwMode="auto">
            <a:xfrm flipH="1">
              <a:off x="8796" y="1903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1" name="Freeform 904"/>
            <p:cNvSpPr>
              <a:spLocks/>
            </p:cNvSpPr>
            <p:nvPr/>
          </p:nvSpPr>
          <p:spPr bwMode="auto">
            <a:xfrm flipH="1">
              <a:off x="8796" y="1913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2" name="Freeform 905"/>
            <p:cNvSpPr>
              <a:spLocks/>
            </p:cNvSpPr>
            <p:nvPr/>
          </p:nvSpPr>
          <p:spPr bwMode="auto">
            <a:xfrm flipH="1">
              <a:off x="8754" y="1914"/>
              <a:ext cx="13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3" name="Freeform 906"/>
            <p:cNvSpPr>
              <a:spLocks/>
            </p:cNvSpPr>
            <p:nvPr/>
          </p:nvSpPr>
          <p:spPr bwMode="auto">
            <a:xfrm flipH="1">
              <a:off x="8747" y="1922"/>
              <a:ext cx="19" cy="33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4" name="Freeform 907"/>
            <p:cNvSpPr>
              <a:spLocks/>
            </p:cNvSpPr>
            <p:nvPr/>
          </p:nvSpPr>
          <p:spPr bwMode="auto">
            <a:xfrm flipH="1">
              <a:off x="8774" y="1923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5" name="Freeform 908"/>
            <p:cNvSpPr>
              <a:spLocks/>
            </p:cNvSpPr>
            <p:nvPr/>
          </p:nvSpPr>
          <p:spPr bwMode="auto">
            <a:xfrm flipH="1">
              <a:off x="8776" y="1928"/>
              <a:ext cx="2" cy="1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6" name="Freeform 909"/>
            <p:cNvSpPr>
              <a:spLocks/>
            </p:cNvSpPr>
            <p:nvPr/>
          </p:nvSpPr>
          <p:spPr bwMode="auto">
            <a:xfrm flipH="1">
              <a:off x="8751" y="1935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7" name="Freeform 910"/>
            <p:cNvSpPr>
              <a:spLocks/>
            </p:cNvSpPr>
            <p:nvPr/>
          </p:nvSpPr>
          <p:spPr bwMode="auto">
            <a:xfrm flipH="1">
              <a:off x="8776" y="1935"/>
              <a:ext cx="2" cy="2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8" name="Freeform 911"/>
            <p:cNvSpPr>
              <a:spLocks/>
            </p:cNvSpPr>
            <p:nvPr/>
          </p:nvSpPr>
          <p:spPr bwMode="auto">
            <a:xfrm flipH="1">
              <a:off x="8776" y="1942"/>
              <a:ext cx="2" cy="3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9" name="Freeform 912"/>
            <p:cNvSpPr>
              <a:spLocks/>
            </p:cNvSpPr>
            <p:nvPr/>
          </p:nvSpPr>
          <p:spPr bwMode="auto">
            <a:xfrm flipH="1">
              <a:off x="8777" y="1945"/>
              <a:ext cx="1" cy="3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0" name="Freeform 913"/>
            <p:cNvSpPr>
              <a:spLocks/>
            </p:cNvSpPr>
            <p:nvPr/>
          </p:nvSpPr>
          <p:spPr bwMode="auto">
            <a:xfrm flipH="1">
              <a:off x="8776" y="1949"/>
              <a:ext cx="2" cy="1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1" name="Freeform 914"/>
            <p:cNvSpPr>
              <a:spLocks/>
            </p:cNvSpPr>
            <p:nvPr/>
          </p:nvSpPr>
          <p:spPr bwMode="auto">
            <a:xfrm flipH="1">
              <a:off x="8784" y="1905"/>
              <a:ext cx="8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2" name="Freeform 915"/>
            <p:cNvSpPr>
              <a:spLocks/>
            </p:cNvSpPr>
            <p:nvPr/>
          </p:nvSpPr>
          <p:spPr bwMode="auto">
            <a:xfrm flipH="1">
              <a:off x="9008" y="2028"/>
              <a:ext cx="29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3" name="Freeform 916"/>
            <p:cNvSpPr>
              <a:spLocks/>
            </p:cNvSpPr>
            <p:nvPr/>
          </p:nvSpPr>
          <p:spPr bwMode="auto">
            <a:xfrm flipH="1">
              <a:off x="8996" y="2023"/>
              <a:ext cx="121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4" name="Freeform 917"/>
            <p:cNvSpPr>
              <a:spLocks/>
            </p:cNvSpPr>
            <p:nvPr/>
          </p:nvSpPr>
          <p:spPr bwMode="auto">
            <a:xfrm flipH="1">
              <a:off x="8883" y="2028"/>
              <a:ext cx="29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5" name="Freeform 918"/>
            <p:cNvSpPr>
              <a:spLocks/>
            </p:cNvSpPr>
            <p:nvPr/>
          </p:nvSpPr>
          <p:spPr bwMode="auto">
            <a:xfrm flipH="1">
              <a:off x="8871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6" name="Freeform 919"/>
            <p:cNvSpPr>
              <a:spLocks/>
            </p:cNvSpPr>
            <p:nvPr/>
          </p:nvSpPr>
          <p:spPr bwMode="auto">
            <a:xfrm flipH="1">
              <a:off x="8767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7" name="Freeform 920"/>
            <p:cNvSpPr>
              <a:spLocks/>
            </p:cNvSpPr>
            <p:nvPr/>
          </p:nvSpPr>
          <p:spPr bwMode="auto">
            <a:xfrm flipH="1">
              <a:off x="8756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8" name="Freeform 921"/>
            <p:cNvSpPr>
              <a:spLocks/>
            </p:cNvSpPr>
            <p:nvPr/>
          </p:nvSpPr>
          <p:spPr bwMode="auto">
            <a:xfrm flipH="1">
              <a:off x="8641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9" name="Freeform 922"/>
            <p:cNvSpPr>
              <a:spLocks/>
            </p:cNvSpPr>
            <p:nvPr/>
          </p:nvSpPr>
          <p:spPr bwMode="auto">
            <a:xfrm flipH="1">
              <a:off x="8630" y="2023"/>
              <a:ext cx="121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60" name="Freeform 923"/>
            <p:cNvSpPr>
              <a:spLocks/>
            </p:cNvSpPr>
            <p:nvPr/>
          </p:nvSpPr>
          <p:spPr bwMode="auto">
            <a:xfrm flipH="1">
              <a:off x="8631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61" name="Freeform 924"/>
            <p:cNvSpPr>
              <a:spLocks/>
            </p:cNvSpPr>
            <p:nvPr/>
          </p:nvSpPr>
          <p:spPr bwMode="auto">
            <a:xfrm flipH="1">
              <a:off x="8620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962" name="Group 925"/>
            <p:cNvGrpSpPr>
              <a:grpSpLocks/>
            </p:cNvGrpSpPr>
            <p:nvPr/>
          </p:nvGrpSpPr>
          <p:grpSpPr bwMode="auto">
            <a:xfrm flipH="1">
              <a:off x="8573" y="2163"/>
              <a:ext cx="120" cy="17"/>
              <a:chOff x="8844" y="5575"/>
              <a:chExt cx="368" cy="40"/>
            </a:xfrm>
          </p:grpSpPr>
          <p:sp>
            <p:nvSpPr>
              <p:cNvPr id="963" name="Freeform 926"/>
              <p:cNvSpPr>
                <a:spLocks/>
              </p:cNvSpPr>
              <p:nvPr/>
            </p:nvSpPr>
            <p:spPr bwMode="auto">
              <a:xfrm>
                <a:off x="9088" y="5586"/>
                <a:ext cx="89" cy="12"/>
              </a:xfrm>
              <a:custGeom>
                <a:avLst/>
                <a:gdLst>
                  <a:gd name="T0" fmla="*/ 0 w 532"/>
                  <a:gd name="T1" fmla="*/ 0 h 87"/>
                  <a:gd name="T2" fmla="*/ 0 w 532"/>
                  <a:gd name="T3" fmla="*/ 0 h 87"/>
                  <a:gd name="T4" fmla="*/ 0 w 532"/>
                  <a:gd name="T5" fmla="*/ 0 h 87"/>
                  <a:gd name="T6" fmla="*/ 0 w 532"/>
                  <a:gd name="T7" fmla="*/ 0 h 87"/>
                  <a:gd name="T8" fmla="*/ 0 w 532"/>
                  <a:gd name="T9" fmla="*/ 0 h 87"/>
                  <a:gd name="T10" fmla="*/ 0 w 532"/>
                  <a:gd name="T11" fmla="*/ 0 h 87"/>
                  <a:gd name="T12" fmla="*/ 0 w 532"/>
                  <a:gd name="T13" fmla="*/ 0 h 87"/>
                  <a:gd name="T14" fmla="*/ 0 w 532"/>
                  <a:gd name="T15" fmla="*/ 0 h 87"/>
                  <a:gd name="T16" fmla="*/ 0 w 532"/>
                  <a:gd name="T17" fmla="*/ 0 h 87"/>
                  <a:gd name="T18" fmla="*/ 0 w 532"/>
                  <a:gd name="T19" fmla="*/ 0 h 87"/>
                  <a:gd name="T20" fmla="*/ 0 w 532"/>
                  <a:gd name="T21" fmla="*/ 0 h 87"/>
                  <a:gd name="T22" fmla="*/ 0 w 532"/>
                  <a:gd name="T23" fmla="*/ 0 h 87"/>
                  <a:gd name="T24" fmla="*/ 0 w 532"/>
                  <a:gd name="T25" fmla="*/ 0 h 87"/>
                  <a:gd name="T26" fmla="*/ 0 w 532"/>
                  <a:gd name="T27" fmla="*/ 0 h 87"/>
                  <a:gd name="T28" fmla="*/ 0 w 532"/>
                  <a:gd name="T29" fmla="*/ 0 h 87"/>
                  <a:gd name="T30" fmla="*/ 0 w 532"/>
                  <a:gd name="T31" fmla="*/ 0 h 87"/>
                  <a:gd name="T32" fmla="*/ 0 w 532"/>
                  <a:gd name="T33" fmla="*/ 0 h 87"/>
                  <a:gd name="T34" fmla="*/ 0 w 532"/>
                  <a:gd name="T35" fmla="*/ 0 h 87"/>
                  <a:gd name="T36" fmla="*/ 0 w 532"/>
                  <a:gd name="T37" fmla="*/ 0 h 87"/>
                  <a:gd name="T38" fmla="*/ 0 w 532"/>
                  <a:gd name="T39" fmla="*/ 0 h 87"/>
                  <a:gd name="T40" fmla="*/ 0 w 532"/>
                  <a:gd name="T41" fmla="*/ 0 h 87"/>
                  <a:gd name="T42" fmla="*/ 0 w 532"/>
                  <a:gd name="T43" fmla="*/ 0 h 87"/>
                  <a:gd name="T44" fmla="*/ 0 w 532"/>
                  <a:gd name="T45" fmla="*/ 0 h 87"/>
                  <a:gd name="T46" fmla="*/ 0 w 532"/>
                  <a:gd name="T47" fmla="*/ 0 h 87"/>
                  <a:gd name="T48" fmla="*/ 0 w 532"/>
                  <a:gd name="T49" fmla="*/ 0 h 87"/>
                  <a:gd name="T50" fmla="*/ 0 w 532"/>
                  <a:gd name="T51" fmla="*/ 0 h 87"/>
                  <a:gd name="T52" fmla="*/ 0 w 532"/>
                  <a:gd name="T53" fmla="*/ 0 h 87"/>
                  <a:gd name="T54" fmla="*/ 0 w 532"/>
                  <a:gd name="T55" fmla="*/ 0 h 87"/>
                  <a:gd name="T56" fmla="*/ 0 w 532"/>
                  <a:gd name="T57" fmla="*/ 0 h 87"/>
                  <a:gd name="T58" fmla="*/ 0 w 532"/>
                  <a:gd name="T59" fmla="*/ 0 h 87"/>
                  <a:gd name="T60" fmla="*/ 0 w 532"/>
                  <a:gd name="T61" fmla="*/ 0 h 87"/>
                  <a:gd name="T62" fmla="*/ 0 w 532"/>
                  <a:gd name="T63" fmla="*/ 0 h 87"/>
                  <a:gd name="T64" fmla="*/ 0 w 532"/>
                  <a:gd name="T65" fmla="*/ 0 h 87"/>
                  <a:gd name="T66" fmla="*/ 0 w 532"/>
                  <a:gd name="T67" fmla="*/ 0 h 87"/>
                  <a:gd name="T68" fmla="*/ 0 w 532"/>
                  <a:gd name="T69" fmla="*/ 0 h 87"/>
                  <a:gd name="T70" fmla="*/ 0 w 532"/>
                  <a:gd name="T71" fmla="*/ 0 h 87"/>
                  <a:gd name="T72" fmla="*/ 0 w 532"/>
                  <a:gd name="T73" fmla="*/ 0 h 87"/>
                  <a:gd name="T74" fmla="*/ 0 w 532"/>
                  <a:gd name="T75" fmla="*/ 0 h 87"/>
                  <a:gd name="T76" fmla="*/ 0 w 532"/>
                  <a:gd name="T77" fmla="*/ 0 h 87"/>
                  <a:gd name="T78" fmla="*/ 0 w 532"/>
                  <a:gd name="T79" fmla="*/ 0 h 87"/>
                  <a:gd name="T80" fmla="*/ 0 w 532"/>
                  <a:gd name="T81" fmla="*/ 0 h 87"/>
                  <a:gd name="T82" fmla="*/ 0 w 532"/>
                  <a:gd name="T83" fmla="*/ 0 h 87"/>
                  <a:gd name="T84" fmla="*/ 0 w 532"/>
                  <a:gd name="T85" fmla="*/ 0 h 87"/>
                  <a:gd name="T86" fmla="*/ 0 w 532"/>
                  <a:gd name="T87" fmla="*/ 0 h 87"/>
                  <a:gd name="T88" fmla="*/ 0 w 532"/>
                  <a:gd name="T89" fmla="*/ 0 h 87"/>
                  <a:gd name="T90" fmla="*/ 0 w 532"/>
                  <a:gd name="T91" fmla="*/ 0 h 87"/>
                  <a:gd name="T92" fmla="*/ 0 w 532"/>
                  <a:gd name="T93" fmla="*/ 0 h 87"/>
                  <a:gd name="T94" fmla="*/ 0 w 532"/>
                  <a:gd name="T95" fmla="*/ 0 h 87"/>
                  <a:gd name="T96" fmla="*/ 0 w 532"/>
                  <a:gd name="T97" fmla="*/ 0 h 87"/>
                  <a:gd name="T98" fmla="*/ 0 w 532"/>
                  <a:gd name="T99" fmla="*/ 0 h 87"/>
                  <a:gd name="T100" fmla="*/ 0 w 532"/>
                  <a:gd name="T101" fmla="*/ 0 h 87"/>
                  <a:gd name="T102" fmla="*/ 0 w 532"/>
                  <a:gd name="T103" fmla="*/ 0 h 87"/>
                  <a:gd name="T104" fmla="*/ 0 w 532"/>
                  <a:gd name="T105" fmla="*/ 0 h 8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32"/>
                  <a:gd name="T160" fmla="*/ 0 h 87"/>
                  <a:gd name="T161" fmla="*/ 532 w 532"/>
                  <a:gd name="T162" fmla="*/ 87 h 8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32" h="87">
                    <a:moveTo>
                      <a:pt x="0" y="44"/>
                    </a:moveTo>
                    <a:lnTo>
                      <a:pt x="37" y="34"/>
                    </a:lnTo>
                    <a:lnTo>
                      <a:pt x="46" y="23"/>
                    </a:lnTo>
                    <a:lnTo>
                      <a:pt x="61" y="19"/>
                    </a:lnTo>
                    <a:lnTo>
                      <a:pt x="73" y="17"/>
                    </a:lnTo>
                    <a:lnTo>
                      <a:pt x="86" y="14"/>
                    </a:lnTo>
                    <a:lnTo>
                      <a:pt x="100" y="14"/>
                    </a:lnTo>
                    <a:lnTo>
                      <a:pt x="119" y="14"/>
                    </a:lnTo>
                    <a:lnTo>
                      <a:pt x="133" y="9"/>
                    </a:lnTo>
                    <a:lnTo>
                      <a:pt x="146" y="8"/>
                    </a:lnTo>
                    <a:lnTo>
                      <a:pt x="168" y="9"/>
                    </a:lnTo>
                    <a:lnTo>
                      <a:pt x="182" y="3"/>
                    </a:lnTo>
                    <a:lnTo>
                      <a:pt x="196" y="0"/>
                    </a:lnTo>
                    <a:lnTo>
                      <a:pt x="208" y="0"/>
                    </a:lnTo>
                    <a:lnTo>
                      <a:pt x="222" y="6"/>
                    </a:lnTo>
                    <a:lnTo>
                      <a:pt x="235" y="14"/>
                    </a:lnTo>
                    <a:lnTo>
                      <a:pt x="252" y="19"/>
                    </a:lnTo>
                    <a:lnTo>
                      <a:pt x="277" y="23"/>
                    </a:lnTo>
                    <a:lnTo>
                      <a:pt x="290" y="18"/>
                    </a:lnTo>
                    <a:lnTo>
                      <a:pt x="306" y="19"/>
                    </a:lnTo>
                    <a:lnTo>
                      <a:pt x="318" y="23"/>
                    </a:lnTo>
                    <a:lnTo>
                      <a:pt x="335" y="34"/>
                    </a:lnTo>
                    <a:lnTo>
                      <a:pt x="349" y="48"/>
                    </a:lnTo>
                    <a:lnTo>
                      <a:pt x="370" y="55"/>
                    </a:lnTo>
                    <a:lnTo>
                      <a:pt x="403" y="52"/>
                    </a:lnTo>
                    <a:lnTo>
                      <a:pt x="419" y="61"/>
                    </a:lnTo>
                    <a:lnTo>
                      <a:pt x="433" y="66"/>
                    </a:lnTo>
                    <a:lnTo>
                      <a:pt x="452" y="68"/>
                    </a:lnTo>
                    <a:lnTo>
                      <a:pt x="532" y="83"/>
                    </a:lnTo>
                    <a:lnTo>
                      <a:pt x="445" y="77"/>
                    </a:lnTo>
                    <a:lnTo>
                      <a:pt x="429" y="82"/>
                    </a:lnTo>
                    <a:lnTo>
                      <a:pt x="415" y="87"/>
                    </a:lnTo>
                    <a:lnTo>
                      <a:pt x="405" y="86"/>
                    </a:lnTo>
                    <a:lnTo>
                      <a:pt x="392" y="83"/>
                    </a:lnTo>
                    <a:lnTo>
                      <a:pt x="376" y="75"/>
                    </a:lnTo>
                    <a:lnTo>
                      <a:pt x="353" y="72"/>
                    </a:lnTo>
                    <a:lnTo>
                      <a:pt x="331" y="65"/>
                    </a:lnTo>
                    <a:lnTo>
                      <a:pt x="318" y="66"/>
                    </a:lnTo>
                    <a:lnTo>
                      <a:pt x="301" y="68"/>
                    </a:lnTo>
                    <a:lnTo>
                      <a:pt x="266" y="61"/>
                    </a:lnTo>
                    <a:lnTo>
                      <a:pt x="249" y="58"/>
                    </a:lnTo>
                    <a:lnTo>
                      <a:pt x="226" y="48"/>
                    </a:lnTo>
                    <a:lnTo>
                      <a:pt x="203" y="48"/>
                    </a:lnTo>
                    <a:lnTo>
                      <a:pt x="175" y="48"/>
                    </a:lnTo>
                    <a:lnTo>
                      <a:pt x="155" y="49"/>
                    </a:lnTo>
                    <a:lnTo>
                      <a:pt x="137" y="46"/>
                    </a:lnTo>
                    <a:lnTo>
                      <a:pt x="119" y="38"/>
                    </a:lnTo>
                    <a:lnTo>
                      <a:pt x="100" y="44"/>
                    </a:lnTo>
                    <a:lnTo>
                      <a:pt x="84" y="35"/>
                    </a:lnTo>
                    <a:lnTo>
                      <a:pt x="70" y="38"/>
                    </a:lnTo>
                    <a:lnTo>
                      <a:pt x="51" y="40"/>
                    </a:lnTo>
                    <a:lnTo>
                      <a:pt x="30" y="4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C4"/>
              </a:solidFill>
              <a:ln w="9525">
                <a:noFill/>
                <a:round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64" name="Freeform 927"/>
              <p:cNvSpPr>
                <a:spLocks/>
              </p:cNvSpPr>
              <p:nvPr/>
            </p:nvSpPr>
            <p:spPr bwMode="auto">
              <a:xfrm>
                <a:off x="8844" y="5575"/>
                <a:ext cx="368" cy="40"/>
              </a:xfrm>
              <a:custGeom>
                <a:avLst/>
                <a:gdLst>
                  <a:gd name="T0" fmla="*/ 0 w 2209"/>
                  <a:gd name="T1" fmla="*/ 0 h 278"/>
                  <a:gd name="T2" fmla="*/ 0 w 2209"/>
                  <a:gd name="T3" fmla="*/ 0 h 278"/>
                  <a:gd name="T4" fmla="*/ 0 w 2209"/>
                  <a:gd name="T5" fmla="*/ 0 h 278"/>
                  <a:gd name="T6" fmla="*/ 0 w 2209"/>
                  <a:gd name="T7" fmla="*/ 0 h 278"/>
                  <a:gd name="T8" fmla="*/ 0 w 2209"/>
                  <a:gd name="T9" fmla="*/ 0 h 278"/>
                  <a:gd name="T10" fmla="*/ 0 w 2209"/>
                  <a:gd name="T11" fmla="*/ 0 h 278"/>
                  <a:gd name="T12" fmla="*/ 0 w 2209"/>
                  <a:gd name="T13" fmla="*/ 0 h 278"/>
                  <a:gd name="T14" fmla="*/ 0 w 2209"/>
                  <a:gd name="T15" fmla="*/ 0 h 278"/>
                  <a:gd name="T16" fmla="*/ 0 w 2209"/>
                  <a:gd name="T17" fmla="*/ 0 h 278"/>
                  <a:gd name="T18" fmla="*/ 0 w 2209"/>
                  <a:gd name="T19" fmla="*/ 0 h 278"/>
                  <a:gd name="T20" fmla="*/ 0 w 2209"/>
                  <a:gd name="T21" fmla="*/ 0 h 278"/>
                  <a:gd name="T22" fmla="*/ 0 w 2209"/>
                  <a:gd name="T23" fmla="*/ 0 h 278"/>
                  <a:gd name="T24" fmla="*/ 0 w 2209"/>
                  <a:gd name="T25" fmla="*/ 0 h 278"/>
                  <a:gd name="T26" fmla="*/ 0 w 2209"/>
                  <a:gd name="T27" fmla="*/ 0 h 278"/>
                  <a:gd name="T28" fmla="*/ 0 w 2209"/>
                  <a:gd name="T29" fmla="*/ 0 h 278"/>
                  <a:gd name="T30" fmla="*/ 0 w 2209"/>
                  <a:gd name="T31" fmla="*/ 0 h 278"/>
                  <a:gd name="T32" fmla="*/ 0 w 2209"/>
                  <a:gd name="T33" fmla="*/ 0 h 278"/>
                  <a:gd name="T34" fmla="*/ 0 w 2209"/>
                  <a:gd name="T35" fmla="*/ 0 h 278"/>
                  <a:gd name="T36" fmla="*/ 0 w 2209"/>
                  <a:gd name="T37" fmla="*/ 0 h 278"/>
                  <a:gd name="T38" fmla="*/ 0 w 2209"/>
                  <a:gd name="T39" fmla="*/ 0 h 278"/>
                  <a:gd name="T40" fmla="*/ 0 w 2209"/>
                  <a:gd name="T41" fmla="*/ 0 h 278"/>
                  <a:gd name="T42" fmla="*/ 0 w 2209"/>
                  <a:gd name="T43" fmla="*/ 0 h 278"/>
                  <a:gd name="T44" fmla="*/ 0 w 2209"/>
                  <a:gd name="T45" fmla="*/ 0 h 278"/>
                  <a:gd name="T46" fmla="*/ 0 w 2209"/>
                  <a:gd name="T47" fmla="*/ 0 h 278"/>
                  <a:gd name="T48" fmla="*/ 0 w 2209"/>
                  <a:gd name="T49" fmla="*/ 0 h 278"/>
                  <a:gd name="T50" fmla="*/ 0 w 2209"/>
                  <a:gd name="T51" fmla="*/ 0 h 278"/>
                  <a:gd name="T52" fmla="*/ 0 w 2209"/>
                  <a:gd name="T53" fmla="*/ 0 h 278"/>
                  <a:gd name="T54" fmla="*/ 0 w 2209"/>
                  <a:gd name="T55" fmla="*/ 0 h 278"/>
                  <a:gd name="T56" fmla="*/ 0 w 2209"/>
                  <a:gd name="T57" fmla="*/ 0 h 278"/>
                  <a:gd name="T58" fmla="*/ 0 w 2209"/>
                  <a:gd name="T59" fmla="*/ 0 h 278"/>
                  <a:gd name="T60" fmla="*/ 0 w 2209"/>
                  <a:gd name="T61" fmla="*/ 0 h 278"/>
                  <a:gd name="T62" fmla="*/ 0 w 2209"/>
                  <a:gd name="T63" fmla="*/ 0 h 278"/>
                  <a:gd name="T64" fmla="*/ 0 w 2209"/>
                  <a:gd name="T65" fmla="*/ 0 h 278"/>
                  <a:gd name="T66" fmla="*/ 0 w 2209"/>
                  <a:gd name="T67" fmla="*/ 0 h 278"/>
                  <a:gd name="T68" fmla="*/ 0 w 2209"/>
                  <a:gd name="T69" fmla="*/ 0 h 278"/>
                  <a:gd name="T70" fmla="*/ 0 w 2209"/>
                  <a:gd name="T71" fmla="*/ 0 h 278"/>
                  <a:gd name="T72" fmla="*/ 0 w 2209"/>
                  <a:gd name="T73" fmla="*/ 0 h 278"/>
                  <a:gd name="T74" fmla="*/ 0 w 2209"/>
                  <a:gd name="T75" fmla="*/ 0 h 278"/>
                  <a:gd name="T76" fmla="*/ 0 w 2209"/>
                  <a:gd name="T77" fmla="*/ 0 h 278"/>
                  <a:gd name="T78" fmla="*/ 0 w 2209"/>
                  <a:gd name="T79" fmla="*/ 0 h 278"/>
                  <a:gd name="T80" fmla="*/ 0 w 2209"/>
                  <a:gd name="T81" fmla="*/ 0 h 278"/>
                  <a:gd name="T82" fmla="*/ 0 w 2209"/>
                  <a:gd name="T83" fmla="*/ 0 h 278"/>
                  <a:gd name="T84" fmla="*/ 0 w 2209"/>
                  <a:gd name="T85" fmla="*/ 0 h 278"/>
                  <a:gd name="T86" fmla="*/ 0 w 2209"/>
                  <a:gd name="T87" fmla="*/ 0 h 278"/>
                  <a:gd name="T88" fmla="*/ 0 w 2209"/>
                  <a:gd name="T89" fmla="*/ 0 h 278"/>
                  <a:gd name="T90" fmla="*/ 0 w 2209"/>
                  <a:gd name="T91" fmla="*/ 0 h 278"/>
                  <a:gd name="T92" fmla="*/ 0 w 2209"/>
                  <a:gd name="T93" fmla="*/ 0 h 278"/>
                  <a:gd name="T94" fmla="*/ 0 w 2209"/>
                  <a:gd name="T95" fmla="*/ 0 h 278"/>
                  <a:gd name="T96" fmla="*/ 0 w 2209"/>
                  <a:gd name="T97" fmla="*/ 0 h 278"/>
                  <a:gd name="T98" fmla="*/ 0 w 2209"/>
                  <a:gd name="T99" fmla="*/ 0 h 278"/>
                  <a:gd name="T100" fmla="*/ 0 w 2209"/>
                  <a:gd name="T101" fmla="*/ 0 h 278"/>
                  <a:gd name="T102" fmla="*/ 0 w 2209"/>
                  <a:gd name="T103" fmla="*/ 0 h 278"/>
                  <a:gd name="T104" fmla="*/ 0 w 2209"/>
                  <a:gd name="T105" fmla="*/ 0 h 278"/>
                  <a:gd name="T106" fmla="*/ 0 w 2209"/>
                  <a:gd name="T107" fmla="*/ 0 h 278"/>
                  <a:gd name="T108" fmla="*/ 0 w 2209"/>
                  <a:gd name="T109" fmla="*/ 0 h 27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209"/>
                  <a:gd name="T166" fmla="*/ 0 h 278"/>
                  <a:gd name="T167" fmla="*/ 2209 w 2209"/>
                  <a:gd name="T168" fmla="*/ 278 h 27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209" h="278">
                    <a:moveTo>
                      <a:pt x="414" y="0"/>
                    </a:moveTo>
                    <a:lnTo>
                      <a:pt x="396" y="6"/>
                    </a:lnTo>
                    <a:lnTo>
                      <a:pt x="382" y="10"/>
                    </a:lnTo>
                    <a:lnTo>
                      <a:pt x="371" y="18"/>
                    </a:lnTo>
                    <a:lnTo>
                      <a:pt x="364" y="25"/>
                    </a:lnTo>
                    <a:lnTo>
                      <a:pt x="359" y="36"/>
                    </a:lnTo>
                    <a:lnTo>
                      <a:pt x="341" y="37"/>
                    </a:lnTo>
                    <a:lnTo>
                      <a:pt x="330" y="41"/>
                    </a:lnTo>
                    <a:lnTo>
                      <a:pt x="320" y="47"/>
                    </a:lnTo>
                    <a:lnTo>
                      <a:pt x="307" y="53"/>
                    </a:lnTo>
                    <a:lnTo>
                      <a:pt x="292" y="53"/>
                    </a:lnTo>
                    <a:lnTo>
                      <a:pt x="273" y="65"/>
                    </a:lnTo>
                    <a:lnTo>
                      <a:pt x="251" y="54"/>
                    </a:lnTo>
                    <a:lnTo>
                      <a:pt x="264" y="78"/>
                    </a:lnTo>
                    <a:lnTo>
                      <a:pt x="243" y="78"/>
                    </a:lnTo>
                    <a:lnTo>
                      <a:pt x="217" y="79"/>
                    </a:lnTo>
                    <a:lnTo>
                      <a:pt x="197" y="73"/>
                    </a:lnTo>
                    <a:lnTo>
                      <a:pt x="174" y="87"/>
                    </a:lnTo>
                    <a:lnTo>
                      <a:pt x="153" y="78"/>
                    </a:lnTo>
                    <a:lnTo>
                      <a:pt x="148" y="79"/>
                    </a:lnTo>
                    <a:lnTo>
                      <a:pt x="142" y="85"/>
                    </a:lnTo>
                    <a:lnTo>
                      <a:pt x="135" y="92"/>
                    </a:lnTo>
                    <a:lnTo>
                      <a:pt x="130" y="101"/>
                    </a:lnTo>
                    <a:lnTo>
                      <a:pt x="122" y="108"/>
                    </a:lnTo>
                    <a:lnTo>
                      <a:pt x="117" y="112"/>
                    </a:lnTo>
                    <a:lnTo>
                      <a:pt x="103" y="112"/>
                    </a:lnTo>
                    <a:lnTo>
                      <a:pt x="88" y="112"/>
                    </a:lnTo>
                    <a:lnTo>
                      <a:pt x="81" y="119"/>
                    </a:lnTo>
                    <a:lnTo>
                      <a:pt x="71" y="127"/>
                    </a:lnTo>
                    <a:lnTo>
                      <a:pt x="61" y="127"/>
                    </a:lnTo>
                    <a:lnTo>
                      <a:pt x="48" y="128"/>
                    </a:lnTo>
                    <a:lnTo>
                      <a:pt x="30" y="128"/>
                    </a:lnTo>
                    <a:lnTo>
                      <a:pt x="14" y="136"/>
                    </a:lnTo>
                    <a:lnTo>
                      <a:pt x="0" y="155"/>
                    </a:lnTo>
                    <a:lnTo>
                      <a:pt x="12" y="154"/>
                    </a:lnTo>
                    <a:lnTo>
                      <a:pt x="30" y="147"/>
                    </a:lnTo>
                    <a:lnTo>
                      <a:pt x="49" y="146"/>
                    </a:lnTo>
                    <a:lnTo>
                      <a:pt x="63" y="147"/>
                    </a:lnTo>
                    <a:lnTo>
                      <a:pt x="75" y="155"/>
                    </a:lnTo>
                    <a:lnTo>
                      <a:pt x="89" y="159"/>
                    </a:lnTo>
                    <a:lnTo>
                      <a:pt x="103" y="154"/>
                    </a:lnTo>
                    <a:lnTo>
                      <a:pt x="118" y="147"/>
                    </a:lnTo>
                    <a:lnTo>
                      <a:pt x="132" y="143"/>
                    </a:lnTo>
                    <a:lnTo>
                      <a:pt x="144" y="143"/>
                    </a:lnTo>
                    <a:lnTo>
                      <a:pt x="153" y="154"/>
                    </a:lnTo>
                    <a:lnTo>
                      <a:pt x="162" y="163"/>
                    </a:lnTo>
                    <a:lnTo>
                      <a:pt x="177" y="163"/>
                    </a:lnTo>
                    <a:lnTo>
                      <a:pt x="190" y="160"/>
                    </a:lnTo>
                    <a:lnTo>
                      <a:pt x="206" y="154"/>
                    </a:lnTo>
                    <a:lnTo>
                      <a:pt x="220" y="150"/>
                    </a:lnTo>
                    <a:lnTo>
                      <a:pt x="234" y="159"/>
                    </a:lnTo>
                    <a:lnTo>
                      <a:pt x="248" y="168"/>
                    </a:lnTo>
                    <a:lnTo>
                      <a:pt x="262" y="172"/>
                    </a:lnTo>
                    <a:lnTo>
                      <a:pt x="275" y="176"/>
                    </a:lnTo>
                    <a:lnTo>
                      <a:pt x="294" y="178"/>
                    </a:lnTo>
                    <a:lnTo>
                      <a:pt x="312" y="180"/>
                    </a:lnTo>
                    <a:lnTo>
                      <a:pt x="330" y="178"/>
                    </a:lnTo>
                    <a:lnTo>
                      <a:pt x="350" y="173"/>
                    </a:lnTo>
                    <a:lnTo>
                      <a:pt x="341" y="156"/>
                    </a:lnTo>
                    <a:lnTo>
                      <a:pt x="343" y="146"/>
                    </a:lnTo>
                    <a:lnTo>
                      <a:pt x="353" y="141"/>
                    </a:lnTo>
                    <a:lnTo>
                      <a:pt x="355" y="152"/>
                    </a:lnTo>
                    <a:lnTo>
                      <a:pt x="366" y="163"/>
                    </a:lnTo>
                    <a:lnTo>
                      <a:pt x="378" y="168"/>
                    </a:lnTo>
                    <a:lnTo>
                      <a:pt x="390" y="172"/>
                    </a:lnTo>
                    <a:lnTo>
                      <a:pt x="405" y="178"/>
                    </a:lnTo>
                    <a:lnTo>
                      <a:pt x="420" y="181"/>
                    </a:lnTo>
                    <a:lnTo>
                      <a:pt x="442" y="185"/>
                    </a:lnTo>
                    <a:lnTo>
                      <a:pt x="456" y="182"/>
                    </a:lnTo>
                    <a:lnTo>
                      <a:pt x="473" y="185"/>
                    </a:lnTo>
                    <a:lnTo>
                      <a:pt x="501" y="192"/>
                    </a:lnTo>
                    <a:lnTo>
                      <a:pt x="492" y="199"/>
                    </a:lnTo>
                    <a:lnTo>
                      <a:pt x="479" y="208"/>
                    </a:lnTo>
                    <a:lnTo>
                      <a:pt x="455" y="224"/>
                    </a:lnTo>
                    <a:lnTo>
                      <a:pt x="470" y="225"/>
                    </a:lnTo>
                    <a:lnTo>
                      <a:pt x="484" y="228"/>
                    </a:lnTo>
                    <a:lnTo>
                      <a:pt x="503" y="232"/>
                    </a:lnTo>
                    <a:lnTo>
                      <a:pt x="524" y="235"/>
                    </a:lnTo>
                    <a:lnTo>
                      <a:pt x="535" y="233"/>
                    </a:lnTo>
                    <a:lnTo>
                      <a:pt x="545" y="225"/>
                    </a:lnTo>
                    <a:lnTo>
                      <a:pt x="557" y="221"/>
                    </a:lnTo>
                    <a:lnTo>
                      <a:pt x="575" y="220"/>
                    </a:lnTo>
                    <a:lnTo>
                      <a:pt x="598" y="219"/>
                    </a:lnTo>
                    <a:lnTo>
                      <a:pt x="614" y="208"/>
                    </a:lnTo>
                    <a:lnTo>
                      <a:pt x="636" y="201"/>
                    </a:lnTo>
                    <a:lnTo>
                      <a:pt x="654" y="195"/>
                    </a:lnTo>
                    <a:lnTo>
                      <a:pt x="667" y="196"/>
                    </a:lnTo>
                    <a:lnTo>
                      <a:pt x="711" y="198"/>
                    </a:lnTo>
                    <a:lnTo>
                      <a:pt x="746" y="203"/>
                    </a:lnTo>
                    <a:lnTo>
                      <a:pt x="769" y="203"/>
                    </a:lnTo>
                    <a:lnTo>
                      <a:pt x="787" y="205"/>
                    </a:lnTo>
                    <a:lnTo>
                      <a:pt x="818" y="223"/>
                    </a:lnTo>
                    <a:lnTo>
                      <a:pt x="833" y="223"/>
                    </a:lnTo>
                    <a:lnTo>
                      <a:pt x="851" y="219"/>
                    </a:lnTo>
                    <a:lnTo>
                      <a:pt x="869" y="212"/>
                    </a:lnTo>
                    <a:lnTo>
                      <a:pt x="884" y="208"/>
                    </a:lnTo>
                    <a:lnTo>
                      <a:pt x="937" y="203"/>
                    </a:lnTo>
                    <a:lnTo>
                      <a:pt x="973" y="201"/>
                    </a:lnTo>
                    <a:lnTo>
                      <a:pt x="996" y="198"/>
                    </a:lnTo>
                    <a:lnTo>
                      <a:pt x="1014" y="196"/>
                    </a:lnTo>
                    <a:lnTo>
                      <a:pt x="1032" y="194"/>
                    </a:lnTo>
                    <a:lnTo>
                      <a:pt x="1054" y="189"/>
                    </a:lnTo>
                    <a:lnTo>
                      <a:pt x="1069" y="185"/>
                    </a:lnTo>
                    <a:lnTo>
                      <a:pt x="1092" y="177"/>
                    </a:lnTo>
                    <a:lnTo>
                      <a:pt x="1105" y="186"/>
                    </a:lnTo>
                    <a:lnTo>
                      <a:pt x="1112" y="196"/>
                    </a:lnTo>
                    <a:lnTo>
                      <a:pt x="1104" y="207"/>
                    </a:lnTo>
                    <a:lnTo>
                      <a:pt x="1088" y="214"/>
                    </a:lnTo>
                    <a:lnTo>
                      <a:pt x="1107" y="214"/>
                    </a:lnTo>
                    <a:lnTo>
                      <a:pt x="1097" y="223"/>
                    </a:lnTo>
                    <a:lnTo>
                      <a:pt x="1082" y="232"/>
                    </a:lnTo>
                    <a:lnTo>
                      <a:pt x="1060" y="244"/>
                    </a:lnTo>
                    <a:lnTo>
                      <a:pt x="1041" y="252"/>
                    </a:lnTo>
                    <a:lnTo>
                      <a:pt x="1065" y="248"/>
                    </a:lnTo>
                    <a:lnTo>
                      <a:pt x="1087" y="244"/>
                    </a:lnTo>
                    <a:lnTo>
                      <a:pt x="1107" y="237"/>
                    </a:lnTo>
                    <a:lnTo>
                      <a:pt x="1121" y="230"/>
                    </a:lnTo>
                    <a:lnTo>
                      <a:pt x="1128" y="228"/>
                    </a:lnTo>
                    <a:lnTo>
                      <a:pt x="1139" y="225"/>
                    </a:lnTo>
                    <a:lnTo>
                      <a:pt x="1153" y="225"/>
                    </a:lnTo>
                    <a:lnTo>
                      <a:pt x="1171" y="228"/>
                    </a:lnTo>
                    <a:lnTo>
                      <a:pt x="1185" y="232"/>
                    </a:lnTo>
                    <a:lnTo>
                      <a:pt x="1199" y="233"/>
                    </a:lnTo>
                    <a:lnTo>
                      <a:pt x="1218" y="232"/>
                    </a:lnTo>
                    <a:lnTo>
                      <a:pt x="1204" y="248"/>
                    </a:lnTo>
                    <a:lnTo>
                      <a:pt x="1189" y="259"/>
                    </a:lnTo>
                    <a:lnTo>
                      <a:pt x="1172" y="267"/>
                    </a:lnTo>
                    <a:lnTo>
                      <a:pt x="1191" y="264"/>
                    </a:lnTo>
                    <a:lnTo>
                      <a:pt x="1210" y="261"/>
                    </a:lnTo>
                    <a:lnTo>
                      <a:pt x="1229" y="258"/>
                    </a:lnTo>
                    <a:lnTo>
                      <a:pt x="1245" y="253"/>
                    </a:lnTo>
                    <a:lnTo>
                      <a:pt x="1266" y="250"/>
                    </a:lnTo>
                    <a:lnTo>
                      <a:pt x="1290" y="247"/>
                    </a:lnTo>
                    <a:lnTo>
                      <a:pt x="1312" y="247"/>
                    </a:lnTo>
                    <a:lnTo>
                      <a:pt x="1329" y="241"/>
                    </a:lnTo>
                    <a:lnTo>
                      <a:pt x="1334" y="237"/>
                    </a:lnTo>
                    <a:lnTo>
                      <a:pt x="1340" y="232"/>
                    </a:lnTo>
                    <a:lnTo>
                      <a:pt x="1352" y="232"/>
                    </a:lnTo>
                    <a:lnTo>
                      <a:pt x="1374" y="238"/>
                    </a:lnTo>
                    <a:lnTo>
                      <a:pt x="1401" y="241"/>
                    </a:lnTo>
                    <a:lnTo>
                      <a:pt x="1426" y="247"/>
                    </a:lnTo>
                    <a:lnTo>
                      <a:pt x="1440" y="250"/>
                    </a:lnTo>
                    <a:lnTo>
                      <a:pt x="1464" y="250"/>
                    </a:lnTo>
                    <a:lnTo>
                      <a:pt x="1491" y="252"/>
                    </a:lnTo>
                    <a:lnTo>
                      <a:pt x="1512" y="256"/>
                    </a:lnTo>
                    <a:lnTo>
                      <a:pt x="1538" y="264"/>
                    </a:lnTo>
                    <a:lnTo>
                      <a:pt x="1559" y="269"/>
                    </a:lnTo>
                    <a:lnTo>
                      <a:pt x="1578" y="272"/>
                    </a:lnTo>
                    <a:lnTo>
                      <a:pt x="1596" y="269"/>
                    </a:lnTo>
                    <a:lnTo>
                      <a:pt x="1625" y="259"/>
                    </a:lnTo>
                    <a:lnTo>
                      <a:pt x="1649" y="264"/>
                    </a:lnTo>
                    <a:lnTo>
                      <a:pt x="1671" y="264"/>
                    </a:lnTo>
                    <a:lnTo>
                      <a:pt x="1694" y="264"/>
                    </a:lnTo>
                    <a:lnTo>
                      <a:pt x="1717" y="263"/>
                    </a:lnTo>
                    <a:lnTo>
                      <a:pt x="1748" y="255"/>
                    </a:lnTo>
                    <a:lnTo>
                      <a:pt x="1763" y="255"/>
                    </a:lnTo>
                    <a:lnTo>
                      <a:pt x="1780" y="253"/>
                    </a:lnTo>
                    <a:lnTo>
                      <a:pt x="1812" y="258"/>
                    </a:lnTo>
                    <a:lnTo>
                      <a:pt x="1829" y="261"/>
                    </a:lnTo>
                    <a:lnTo>
                      <a:pt x="1842" y="259"/>
                    </a:lnTo>
                    <a:lnTo>
                      <a:pt x="1861" y="256"/>
                    </a:lnTo>
                    <a:lnTo>
                      <a:pt x="1879" y="255"/>
                    </a:lnTo>
                    <a:lnTo>
                      <a:pt x="1893" y="255"/>
                    </a:lnTo>
                    <a:lnTo>
                      <a:pt x="1899" y="258"/>
                    </a:lnTo>
                    <a:lnTo>
                      <a:pt x="1899" y="269"/>
                    </a:lnTo>
                    <a:lnTo>
                      <a:pt x="1906" y="272"/>
                    </a:lnTo>
                    <a:lnTo>
                      <a:pt x="1917" y="272"/>
                    </a:lnTo>
                    <a:lnTo>
                      <a:pt x="1929" y="269"/>
                    </a:lnTo>
                    <a:lnTo>
                      <a:pt x="1939" y="259"/>
                    </a:lnTo>
                    <a:lnTo>
                      <a:pt x="1946" y="250"/>
                    </a:lnTo>
                    <a:lnTo>
                      <a:pt x="1953" y="246"/>
                    </a:lnTo>
                    <a:lnTo>
                      <a:pt x="1971" y="246"/>
                    </a:lnTo>
                    <a:lnTo>
                      <a:pt x="1985" y="246"/>
                    </a:lnTo>
                    <a:lnTo>
                      <a:pt x="2002" y="255"/>
                    </a:lnTo>
                    <a:lnTo>
                      <a:pt x="2016" y="261"/>
                    </a:lnTo>
                    <a:lnTo>
                      <a:pt x="2032" y="269"/>
                    </a:lnTo>
                    <a:lnTo>
                      <a:pt x="2043" y="270"/>
                    </a:lnTo>
                    <a:lnTo>
                      <a:pt x="2053" y="272"/>
                    </a:lnTo>
                    <a:lnTo>
                      <a:pt x="2064" y="272"/>
                    </a:lnTo>
                    <a:lnTo>
                      <a:pt x="2083" y="269"/>
                    </a:lnTo>
                    <a:lnTo>
                      <a:pt x="2145" y="278"/>
                    </a:lnTo>
                    <a:lnTo>
                      <a:pt x="2127" y="269"/>
                    </a:lnTo>
                    <a:lnTo>
                      <a:pt x="2115" y="264"/>
                    </a:lnTo>
                    <a:lnTo>
                      <a:pt x="2110" y="255"/>
                    </a:lnTo>
                    <a:lnTo>
                      <a:pt x="2115" y="248"/>
                    </a:lnTo>
                    <a:lnTo>
                      <a:pt x="2137" y="242"/>
                    </a:lnTo>
                    <a:lnTo>
                      <a:pt x="2152" y="238"/>
                    </a:lnTo>
                    <a:lnTo>
                      <a:pt x="2170" y="232"/>
                    </a:lnTo>
                    <a:lnTo>
                      <a:pt x="2185" y="223"/>
                    </a:lnTo>
                    <a:lnTo>
                      <a:pt x="2209" y="212"/>
                    </a:lnTo>
                    <a:lnTo>
                      <a:pt x="2174" y="212"/>
                    </a:lnTo>
                    <a:lnTo>
                      <a:pt x="2151" y="211"/>
                    </a:lnTo>
                    <a:lnTo>
                      <a:pt x="2129" y="207"/>
                    </a:lnTo>
                    <a:lnTo>
                      <a:pt x="2110" y="205"/>
                    </a:lnTo>
                    <a:lnTo>
                      <a:pt x="2098" y="205"/>
                    </a:lnTo>
                    <a:lnTo>
                      <a:pt x="2087" y="207"/>
                    </a:lnTo>
                    <a:lnTo>
                      <a:pt x="2077" y="208"/>
                    </a:lnTo>
                    <a:lnTo>
                      <a:pt x="2063" y="214"/>
                    </a:lnTo>
                    <a:lnTo>
                      <a:pt x="2051" y="219"/>
                    </a:lnTo>
                    <a:lnTo>
                      <a:pt x="2069" y="224"/>
                    </a:lnTo>
                    <a:lnTo>
                      <a:pt x="2083" y="232"/>
                    </a:lnTo>
                    <a:lnTo>
                      <a:pt x="2092" y="241"/>
                    </a:lnTo>
                    <a:lnTo>
                      <a:pt x="2096" y="250"/>
                    </a:lnTo>
                    <a:lnTo>
                      <a:pt x="2092" y="259"/>
                    </a:lnTo>
                    <a:lnTo>
                      <a:pt x="2078" y="256"/>
                    </a:lnTo>
                    <a:lnTo>
                      <a:pt x="2068" y="253"/>
                    </a:lnTo>
                    <a:lnTo>
                      <a:pt x="2060" y="246"/>
                    </a:lnTo>
                    <a:lnTo>
                      <a:pt x="2046" y="238"/>
                    </a:lnTo>
                    <a:lnTo>
                      <a:pt x="2029" y="235"/>
                    </a:lnTo>
                    <a:lnTo>
                      <a:pt x="2014" y="232"/>
                    </a:lnTo>
                    <a:lnTo>
                      <a:pt x="1993" y="235"/>
                    </a:lnTo>
                    <a:lnTo>
                      <a:pt x="1979" y="233"/>
                    </a:lnTo>
                    <a:lnTo>
                      <a:pt x="1967" y="232"/>
                    </a:lnTo>
                    <a:lnTo>
                      <a:pt x="1953" y="228"/>
                    </a:lnTo>
                    <a:lnTo>
                      <a:pt x="1938" y="221"/>
                    </a:lnTo>
                    <a:lnTo>
                      <a:pt x="1925" y="214"/>
                    </a:lnTo>
                    <a:lnTo>
                      <a:pt x="1913" y="208"/>
                    </a:lnTo>
                    <a:lnTo>
                      <a:pt x="1901" y="208"/>
                    </a:lnTo>
                    <a:lnTo>
                      <a:pt x="1890" y="214"/>
                    </a:lnTo>
                    <a:lnTo>
                      <a:pt x="1876" y="219"/>
                    </a:lnTo>
                    <a:lnTo>
                      <a:pt x="1862" y="219"/>
                    </a:lnTo>
                    <a:lnTo>
                      <a:pt x="1844" y="219"/>
                    </a:lnTo>
                    <a:lnTo>
                      <a:pt x="1829" y="215"/>
                    </a:lnTo>
                    <a:lnTo>
                      <a:pt x="1814" y="212"/>
                    </a:lnTo>
                    <a:lnTo>
                      <a:pt x="1800" y="211"/>
                    </a:lnTo>
                    <a:lnTo>
                      <a:pt x="1788" y="212"/>
                    </a:lnTo>
                    <a:lnTo>
                      <a:pt x="1771" y="214"/>
                    </a:lnTo>
                    <a:lnTo>
                      <a:pt x="1757" y="216"/>
                    </a:lnTo>
                    <a:lnTo>
                      <a:pt x="1740" y="214"/>
                    </a:lnTo>
                    <a:lnTo>
                      <a:pt x="1720" y="212"/>
                    </a:lnTo>
                    <a:lnTo>
                      <a:pt x="1699" y="211"/>
                    </a:lnTo>
                    <a:lnTo>
                      <a:pt x="1677" y="208"/>
                    </a:lnTo>
                    <a:lnTo>
                      <a:pt x="1662" y="204"/>
                    </a:lnTo>
                    <a:lnTo>
                      <a:pt x="1647" y="198"/>
                    </a:lnTo>
                    <a:lnTo>
                      <a:pt x="1634" y="192"/>
                    </a:lnTo>
                    <a:lnTo>
                      <a:pt x="1623" y="189"/>
                    </a:lnTo>
                    <a:lnTo>
                      <a:pt x="1613" y="189"/>
                    </a:lnTo>
                    <a:lnTo>
                      <a:pt x="1602" y="190"/>
                    </a:lnTo>
                    <a:lnTo>
                      <a:pt x="1573" y="195"/>
                    </a:lnTo>
                    <a:lnTo>
                      <a:pt x="1605" y="198"/>
                    </a:lnTo>
                    <a:lnTo>
                      <a:pt x="1597" y="208"/>
                    </a:lnTo>
                    <a:lnTo>
                      <a:pt x="1586" y="220"/>
                    </a:lnTo>
                    <a:lnTo>
                      <a:pt x="1574" y="221"/>
                    </a:lnTo>
                    <a:lnTo>
                      <a:pt x="1421" y="196"/>
                    </a:lnTo>
                    <a:lnTo>
                      <a:pt x="1412" y="192"/>
                    </a:lnTo>
                    <a:lnTo>
                      <a:pt x="1440" y="181"/>
                    </a:lnTo>
                    <a:lnTo>
                      <a:pt x="1420" y="177"/>
                    </a:lnTo>
                    <a:lnTo>
                      <a:pt x="1408" y="176"/>
                    </a:lnTo>
                    <a:lnTo>
                      <a:pt x="1398" y="168"/>
                    </a:lnTo>
                    <a:lnTo>
                      <a:pt x="1386" y="163"/>
                    </a:lnTo>
                    <a:lnTo>
                      <a:pt x="1371" y="167"/>
                    </a:lnTo>
                    <a:lnTo>
                      <a:pt x="1356" y="169"/>
                    </a:lnTo>
                    <a:lnTo>
                      <a:pt x="1342" y="176"/>
                    </a:lnTo>
                    <a:lnTo>
                      <a:pt x="1329" y="168"/>
                    </a:lnTo>
                    <a:lnTo>
                      <a:pt x="1315" y="155"/>
                    </a:lnTo>
                    <a:lnTo>
                      <a:pt x="1302" y="146"/>
                    </a:lnTo>
                    <a:lnTo>
                      <a:pt x="1288" y="141"/>
                    </a:lnTo>
                    <a:lnTo>
                      <a:pt x="1273" y="136"/>
                    </a:lnTo>
                    <a:lnTo>
                      <a:pt x="1258" y="134"/>
                    </a:lnTo>
                    <a:lnTo>
                      <a:pt x="1234" y="136"/>
                    </a:lnTo>
                    <a:lnTo>
                      <a:pt x="1214" y="138"/>
                    </a:lnTo>
                    <a:lnTo>
                      <a:pt x="1195" y="142"/>
                    </a:lnTo>
                    <a:lnTo>
                      <a:pt x="1172" y="145"/>
                    </a:lnTo>
                    <a:lnTo>
                      <a:pt x="1149" y="150"/>
                    </a:lnTo>
                    <a:lnTo>
                      <a:pt x="1130" y="152"/>
                    </a:lnTo>
                    <a:lnTo>
                      <a:pt x="1114" y="160"/>
                    </a:lnTo>
                    <a:lnTo>
                      <a:pt x="1097" y="164"/>
                    </a:lnTo>
                    <a:lnTo>
                      <a:pt x="1081" y="164"/>
                    </a:lnTo>
                    <a:lnTo>
                      <a:pt x="1064" y="169"/>
                    </a:lnTo>
                    <a:lnTo>
                      <a:pt x="1046" y="173"/>
                    </a:lnTo>
                    <a:lnTo>
                      <a:pt x="1028" y="178"/>
                    </a:lnTo>
                    <a:lnTo>
                      <a:pt x="1009" y="178"/>
                    </a:lnTo>
                    <a:lnTo>
                      <a:pt x="991" y="178"/>
                    </a:lnTo>
                    <a:lnTo>
                      <a:pt x="977" y="177"/>
                    </a:lnTo>
                    <a:lnTo>
                      <a:pt x="965" y="181"/>
                    </a:lnTo>
                    <a:lnTo>
                      <a:pt x="947" y="187"/>
                    </a:lnTo>
                    <a:lnTo>
                      <a:pt x="929" y="187"/>
                    </a:lnTo>
                    <a:lnTo>
                      <a:pt x="907" y="187"/>
                    </a:lnTo>
                    <a:lnTo>
                      <a:pt x="889" y="187"/>
                    </a:lnTo>
                    <a:lnTo>
                      <a:pt x="866" y="187"/>
                    </a:lnTo>
                    <a:lnTo>
                      <a:pt x="823" y="195"/>
                    </a:lnTo>
                    <a:lnTo>
                      <a:pt x="814" y="190"/>
                    </a:lnTo>
                    <a:lnTo>
                      <a:pt x="805" y="182"/>
                    </a:lnTo>
                    <a:lnTo>
                      <a:pt x="792" y="178"/>
                    </a:lnTo>
                    <a:lnTo>
                      <a:pt x="781" y="177"/>
                    </a:lnTo>
                    <a:lnTo>
                      <a:pt x="764" y="178"/>
                    </a:lnTo>
                    <a:lnTo>
                      <a:pt x="746" y="182"/>
                    </a:lnTo>
                    <a:lnTo>
                      <a:pt x="716" y="186"/>
                    </a:lnTo>
                    <a:lnTo>
                      <a:pt x="703" y="180"/>
                    </a:lnTo>
                    <a:lnTo>
                      <a:pt x="694" y="173"/>
                    </a:lnTo>
                    <a:lnTo>
                      <a:pt x="684" y="171"/>
                    </a:lnTo>
                    <a:lnTo>
                      <a:pt x="670" y="169"/>
                    </a:lnTo>
                    <a:lnTo>
                      <a:pt x="659" y="164"/>
                    </a:lnTo>
                    <a:lnTo>
                      <a:pt x="654" y="155"/>
                    </a:lnTo>
                    <a:lnTo>
                      <a:pt x="645" y="142"/>
                    </a:lnTo>
                    <a:lnTo>
                      <a:pt x="634" y="137"/>
                    </a:lnTo>
                    <a:lnTo>
                      <a:pt x="621" y="134"/>
                    </a:lnTo>
                    <a:lnTo>
                      <a:pt x="608" y="134"/>
                    </a:lnTo>
                    <a:lnTo>
                      <a:pt x="602" y="141"/>
                    </a:lnTo>
                    <a:lnTo>
                      <a:pt x="594" y="155"/>
                    </a:lnTo>
                    <a:lnTo>
                      <a:pt x="585" y="152"/>
                    </a:lnTo>
                    <a:lnTo>
                      <a:pt x="575" y="151"/>
                    </a:lnTo>
                    <a:lnTo>
                      <a:pt x="562" y="152"/>
                    </a:lnTo>
                    <a:lnTo>
                      <a:pt x="550" y="159"/>
                    </a:lnTo>
                    <a:lnTo>
                      <a:pt x="535" y="163"/>
                    </a:lnTo>
                    <a:lnTo>
                      <a:pt x="517" y="163"/>
                    </a:lnTo>
                    <a:lnTo>
                      <a:pt x="531" y="150"/>
                    </a:lnTo>
                    <a:lnTo>
                      <a:pt x="537" y="141"/>
                    </a:lnTo>
                    <a:lnTo>
                      <a:pt x="524" y="143"/>
                    </a:lnTo>
                    <a:lnTo>
                      <a:pt x="500" y="150"/>
                    </a:lnTo>
                    <a:lnTo>
                      <a:pt x="479" y="147"/>
                    </a:lnTo>
                    <a:lnTo>
                      <a:pt x="478" y="141"/>
                    </a:lnTo>
                    <a:lnTo>
                      <a:pt x="474" y="133"/>
                    </a:lnTo>
                    <a:lnTo>
                      <a:pt x="470" y="127"/>
                    </a:lnTo>
                    <a:lnTo>
                      <a:pt x="458" y="122"/>
                    </a:lnTo>
                    <a:lnTo>
                      <a:pt x="446" y="122"/>
                    </a:lnTo>
                    <a:lnTo>
                      <a:pt x="430" y="124"/>
                    </a:lnTo>
                    <a:lnTo>
                      <a:pt x="415" y="127"/>
                    </a:lnTo>
                    <a:lnTo>
                      <a:pt x="400" y="122"/>
                    </a:lnTo>
                    <a:lnTo>
                      <a:pt x="382" y="114"/>
                    </a:lnTo>
                    <a:lnTo>
                      <a:pt x="371" y="105"/>
                    </a:lnTo>
                    <a:lnTo>
                      <a:pt x="384" y="87"/>
                    </a:lnTo>
                    <a:lnTo>
                      <a:pt x="396" y="80"/>
                    </a:lnTo>
                    <a:lnTo>
                      <a:pt x="410" y="73"/>
                    </a:lnTo>
                    <a:lnTo>
                      <a:pt x="419" y="68"/>
                    </a:lnTo>
                    <a:lnTo>
                      <a:pt x="427" y="59"/>
                    </a:lnTo>
                    <a:lnTo>
                      <a:pt x="432" y="50"/>
                    </a:lnTo>
                    <a:lnTo>
                      <a:pt x="434" y="41"/>
                    </a:lnTo>
                    <a:lnTo>
                      <a:pt x="438" y="31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0000C4"/>
              </a:solidFill>
              <a:ln w="9525">
                <a:noFill/>
                <a:round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</p:grpSp>
      <p:sp>
        <p:nvSpPr>
          <p:cNvPr id="2100" name="Rectangle 84"/>
          <p:cNvSpPr>
            <a:spLocks noChangeArrowheads="1"/>
          </p:cNvSpPr>
          <p:nvPr/>
        </p:nvSpPr>
        <p:spPr bwMode="auto">
          <a:xfrm>
            <a:off x="3580172" y="5865003"/>
            <a:ext cx="2772348" cy="432097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  <a:effectLst/>
          <a:extLst/>
        </p:spPr>
        <p:txBody>
          <a:bodyPr wrap="square" lIns="62160" tIns="31079" rIns="62160" bIns="31079">
            <a:spAutoFit/>
          </a:bodyPr>
          <a:lstStyle/>
          <a:p>
            <a:pPr algn="ctr" defTabSz="622300" eaLnBrk="0" hangingPunct="0"/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наихудшему сценарию в зону отключения попадают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0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75391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СХЕМА РАСПОЛОЖЕНИЯ СЗО ЮЖНОГО РАЙОНА Г. НОВОРОССИЙСКА, </a:t>
            </a:r>
          </a:p>
          <a:p>
            <a:r>
              <a:rPr lang="ru-RU" dirty="0" smtClean="0"/>
              <a:t>ПОПАДАЮЩИХ В ЗОНУ ОТКЛЮЧЕНИЯ ЭЛЕКТРОЭНЕРГИИ ПРИ НАИХУДШЕМ СЦЕНАРИИ</a:t>
            </a:r>
            <a:endParaRPr lang="ru-RU" dirty="0"/>
          </a:p>
        </p:txBody>
      </p:sp>
      <p:pic>
        <p:nvPicPr>
          <p:cNvPr id="2149" name="Рисунок 21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" y="92157"/>
            <a:ext cx="568919" cy="455049"/>
          </a:xfrm>
          <a:prstGeom prst="rect">
            <a:avLst/>
          </a:prstGeom>
        </p:spPr>
      </p:pic>
      <p:pic>
        <p:nvPicPr>
          <p:cNvPr id="2415" name="Рисунок 24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225" y="101233"/>
            <a:ext cx="789545" cy="399507"/>
          </a:xfrm>
          <a:prstGeom prst="rect">
            <a:avLst/>
          </a:prstGeom>
        </p:spPr>
      </p:pic>
      <p:graphicFrame>
        <p:nvGraphicFramePr>
          <p:cNvPr id="2422" name="Таблица 24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723415"/>
              </p:ext>
            </p:extLst>
          </p:nvPr>
        </p:nvGraphicFramePr>
        <p:xfrm>
          <a:off x="-13230" y="5067804"/>
          <a:ext cx="2519089" cy="1790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42"/>
                <a:gridCol w="1120990"/>
                <a:gridCol w="585536"/>
                <a:gridCol w="473721"/>
              </a:tblGrid>
              <a:tr h="388424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№ п/п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dirty="0" smtClean="0"/>
                    </a:p>
                    <a:p>
                      <a:r>
                        <a:rPr lang="ru-RU" sz="800" dirty="0" smtClean="0"/>
                        <a:t>Принадлежность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Кол-во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err="1" smtClean="0"/>
                        <a:t>Мощ-ность</a:t>
                      </a:r>
                      <a:r>
                        <a:rPr lang="ru-RU" sz="800" dirty="0" smtClean="0"/>
                        <a:t>,</a:t>
                      </a:r>
                      <a:r>
                        <a:rPr lang="ru-RU" sz="800" baseline="0" dirty="0" smtClean="0"/>
                        <a:t> кВт</a:t>
                      </a:r>
                      <a:endParaRPr lang="ru-RU" sz="800" dirty="0"/>
                    </a:p>
                  </a:txBody>
                  <a:tcPr/>
                </a:tc>
              </a:tr>
              <a:tr h="222166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Администрация МО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8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950</a:t>
                      </a:r>
                      <a:endParaRPr lang="ru-RU" sz="800" dirty="0"/>
                    </a:p>
                  </a:txBody>
                  <a:tcPr/>
                </a:tc>
              </a:tr>
              <a:tr h="222166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Водоканал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18</a:t>
                      </a:r>
                      <a:endParaRPr lang="ru-RU" sz="800" dirty="0"/>
                    </a:p>
                  </a:txBody>
                  <a:tcPr/>
                </a:tc>
              </a:tr>
              <a:tr h="222166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ОАО «АТЭК»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21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1049,8</a:t>
                      </a:r>
                      <a:endParaRPr lang="ru-RU" sz="800" dirty="0"/>
                    </a:p>
                  </a:txBody>
                  <a:tcPr/>
                </a:tc>
              </a:tr>
              <a:tr h="222166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4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ОАО «НЭСК»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30</a:t>
                      </a:r>
                    </a:p>
                  </a:txBody>
                  <a:tcPr/>
                </a:tc>
              </a:tr>
              <a:tr h="222166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5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dirty="0" smtClean="0"/>
                        <a:t>ОАО</a:t>
                      </a:r>
                      <a:r>
                        <a:rPr lang="ru-RU" sz="800" baseline="0" dirty="0" smtClean="0"/>
                        <a:t> «Кубаньэнерго»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360</a:t>
                      </a:r>
                    </a:p>
                  </a:txBody>
                  <a:tcPr/>
                </a:tc>
              </a:tr>
              <a:tr h="222166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dirty="0" smtClean="0"/>
                        <a:t>Итого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36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2407,8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23" name="TextBox 2422"/>
          <p:cNvSpPr txBox="1"/>
          <p:nvPr/>
        </p:nvSpPr>
        <p:spPr>
          <a:xfrm>
            <a:off x="-21697" y="4696344"/>
            <a:ext cx="2514326" cy="3973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ctr" defTabSz="1493205" fontAlgn="base">
              <a:spcBef>
                <a:spcPct val="0"/>
              </a:spcBef>
              <a:spcAft>
                <a:spcPct val="0"/>
              </a:spcAft>
              <a:defRPr sz="1000" b="1" u="sng">
                <a:latin typeface="Times New Roman" pitchFamily="18" charset="0"/>
                <a:cs typeface="Times New Roman" pitchFamily="18" charset="0"/>
              </a:defRPr>
            </a:lvl1pPr>
            <a:lvl2pPr marL="377825" indent="79375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2pPr>
            <a:lvl3pPr marL="755650" indent="158750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3pPr>
            <a:lvl4pPr marL="1135063" indent="236538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4pPr>
            <a:lvl5pPr marL="1512888" indent="315913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5pPr>
            <a:lvl6pPr>
              <a:defRPr sz="1000">
                <a:latin typeface="Times New Roman" pitchFamily="18" charset="0"/>
                <a:cs typeface="Times New Roman" pitchFamily="18" charset="0"/>
              </a:defRPr>
            </a:lvl6pPr>
            <a:lvl7pPr>
              <a:defRPr sz="1000">
                <a:latin typeface="Times New Roman" pitchFamily="18" charset="0"/>
                <a:cs typeface="Times New Roman" pitchFamily="18" charset="0"/>
              </a:defRPr>
            </a:lvl7pPr>
            <a:lvl8pPr>
              <a:defRPr sz="1000">
                <a:latin typeface="Times New Roman" pitchFamily="18" charset="0"/>
                <a:cs typeface="Times New Roman" pitchFamily="18" charset="0"/>
              </a:defRPr>
            </a:lvl8pPr>
            <a:lvl9pPr>
              <a:defRPr sz="1000"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u="none" dirty="0"/>
              <a:t>Резервные </a:t>
            </a:r>
            <a:r>
              <a:rPr lang="ru-RU" u="none" dirty="0" smtClean="0"/>
              <a:t>передвижные</a:t>
            </a:r>
          </a:p>
          <a:p>
            <a:r>
              <a:rPr lang="ru-RU" u="none" dirty="0" smtClean="0"/>
              <a:t>источники </a:t>
            </a:r>
            <a:r>
              <a:rPr lang="ru-RU" u="none" dirty="0"/>
              <a:t>питания</a:t>
            </a:r>
          </a:p>
        </p:txBody>
      </p:sp>
      <p:grpSp>
        <p:nvGrpSpPr>
          <p:cNvPr id="2424" name="Группа 2423"/>
          <p:cNvGrpSpPr/>
          <p:nvPr/>
        </p:nvGrpSpPr>
        <p:grpSpPr>
          <a:xfrm>
            <a:off x="78548" y="3672165"/>
            <a:ext cx="1134357" cy="482411"/>
            <a:chOff x="2319112" y="3750101"/>
            <a:chExt cx="1134357" cy="229362"/>
          </a:xfrm>
        </p:grpSpPr>
        <p:sp>
          <p:nvSpPr>
            <p:cNvPr id="2425" name="Прямоугольник 2424"/>
            <p:cNvSpPr/>
            <p:nvPr/>
          </p:nvSpPr>
          <p:spPr>
            <a:xfrm>
              <a:off x="2319112" y="3750101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СВ, 9 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26" name="Прямая со стрелкой 2425"/>
            <p:cNvCxnSpPr/>
            <p:nvPr/>
          </p:nvCxnSpPr>
          <p:spPr>
            <a:xfrm flipH="1">
              <a:off x="3007832" y="3806242"/>
              <a:ext cx="342636" cy="10794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27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18" y="3431911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1" name="Text Box 830"/>
          <p:cNvSpPr txBox="1">
            <a:spLocks noChangeArrowheads="1"/>
          </p:cNvSpPr>
          <p:nvPr/>
        </p:nvSpPr>
        <p:spPr bwMode="auto">
          <a:xfrm>
            <a:off x="3582990" y="6288026"/>
            <a:ext cx="2772347" cy="569973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1541" tIns="30770" rIns="61541" bIns="30770">
            <a:spAutoFit/>
          </a:bodyPr>
          <a:lstStyle>
            <a:lvl1pPr defTabSz="6159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277785">
              <a:defRPr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СЗО–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800" i="1" dirty="0" smtClean="0"/>
              <a:t>;</a:t>
            </a:r>
            <a:endParaRPr lang="ru-RU" sz="800" i="1" dirty="0"/>
          </a:p>
          <a:p>
            <a:pPr defTabSz="1277785">
              <a:defRPr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69 048 чел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1277785"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271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02" name="Rectangle 84"/>
          <p:cNvSpPr>
            <a:spLocks noChangeArrowheads="1"/>
          </p:cNvSpPr>
          <p:nvPr/>
        </p:nvSpPr>
        <p:spPr bwMode="auto">
          <a:xfrm>
            <a:off x="6355337" y="5865003"/>
            <a:ext cx="2772348" cy="524430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effectLst/>
          <a:extLst/>
        </p:spPr>
        <p:txBody>
          <a:bodyPr wrap="square" lIns="62160" tIns="31079" rIns="62160" bIns="31079">
            <a:spAutoFit/>
          </a:bodyPr>
          <a:lstStyle/>
          <a:p>
            <a:pPr algn="ctr" defTabSz="622300" eaLnBrk="0" hangingPunct="0"/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наиболее вероятному сценарию в зону отключения попадают</a:t>
            </a:r>
            <a:r>
              <a:rPr lang="ru-RU" sz="1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algn="ctr" defTabSz="622300" eaLnBrk="0" hangingPunct="0"/>
            <a:endParaRPr lang="ru-RU" sz="1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08" name="Text Box 830"/>
          <p:cNvSpPr txBox="1">
            <a:spLocks noChangeArrowheads="1"/>
          </p:cNvSpPr>
          <p:nvPr/>
        </p:nvSpPr>
        <p:spPr bwMode="auto">
          <a:xfrm>
            <a:off x="6357877" y="6288026"/>
            <a:ext cx="2772347" cy="569973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1541" tIns="30770" rIns="61541" bIns="30770">
            <a:spAutoFit/>
          </a:bodyPr>
          <a:lstStyle>
            <a:lvl1pPr defTabSz="6159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277785">
              <a:defRPr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СЗО–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3;</a:t>
            </a:r>
            <a:endParaRPr lang="ru-RU" sz="1000" i="1" dirty="0"/>
          </a:p>
          <a:p>
            <a:pPr defTabSz="1277785">
              <a:defRPr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23 016 чел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1277785"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 –131.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2395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1847" t="10101" r="50591" b="19519"/>
          <a:stretch/>
        </p:blipFill>
        <p:spPr>
          <a:xfrm>
            <a:off x="0" y="762846"/>
            <a:ext cx="9154286" cy="6095154"/>
          </a:xfrm>
          <a:prstGeom prst="rect">
            <a:avLst/>
          </a:prstGeom>
        </p:spPr>
      </p:pic>
      <p:sp>
        <p:nvSpPr>
          <p:cNvPr id="5" name="Text Box 335"/>
          <p:cNvSpPr txBox="1">
            <a:spLocks noChangeArrowheads="1"/>
          </p:cNvSpPr>
          <p:nvPr/>
        </p:nvSpPr>
        <p:spPr bwMode="auto">
          <a:xfrm>
            <a:off x="8507640" y="39815"/>
            <a:ext cx="611188" cy="21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 algn="r" defTabSz="913837">
              <a:spcBef>
                <a:spcPct val="50000"/>
              </a:spcBef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п. 3.1.1.</a:t>
            </a:r>
          </a:p>
        </p:txBody>
      </p:sp>
      <p:grpSp>
        <p:nvGrpSpPr>
          <p:cNvPr id="79" name="Group 149"/>
          <p:cNvGrpSpPr>
            <a:grpSpLocks/>
          </p:cNvGrpSpPr>
          <p:nvPr/>
        </p:nvGrpSpPr>
        <p:grpSpPr bwMode="auto">
          <a:xfrm>
            <a:off x="3544413" y="4018987"/>
            <a:ext cx="281686" cy="239581"/>
            <a:chOff x="2018" y="2750"/>
            <a:chExt cx="361" cy="309"/>
          </a:xfrm>
        </p:grpSpPr>
        <p:sp>
          <p:nvSpPr>
            <p:cNvPr id="118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19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0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1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2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3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4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5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6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9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0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9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0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1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2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3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4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5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6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7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8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9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0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1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2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3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4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702" name="AutoShape 108"/>
          <p:cNvSpPr>
            <a:spLocks noChangeArrowheads="1"/>
          </p:cNvSpPr>
          <p:nvPr/>
        </p:nvSpPr>
        <p:spPr bwMode="auto">
          <a:xfrm>
            <a:off x="3534093" y="5431482"/>
            <a:ext cx="1365929" cy="278946"/>
          </a:xfrm>
          <a:prstGeom prst="wedgeRectCallout">
            <a:avLst>
              <a:gd name="adj1" fmla="val -15904"/>
              <a:gd name="adj2" fmla="val -504094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Больница </a:t>
            </a:r>
            <a:r>
              <a:rPr lang="ru-RU" b="1" u="sng" dirty="0" smtClean="0"/>
              <a:t>Моряков</a:t>
            </a:r>
            <a:endParaRPr lang="ru-RU" i="1" dirty="0"/>
          </a:p>
        </p:txBody>
      </p:sp>
      <p:sp>
        <p:nvSpPr>
          <p:cNvPr id="662" name="Прямоугольник 661"/>
          <p:cNvSpPr/>
          <p:nvPr/>
        </p:nvSpPr>
        <p:spPr>
          <a:xfrm>
            <a:off x="4305654" y="3921344"/>
            <a:ext cx="308606" cy="15918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65" name="AutoShape 108"/>
          <p:cNvSpPr>
            <a:spLocks noChangeArrowheads="1"/>
          </p:cNvSpPr>
          <p:nvPr/>
        </p:nvSpPr>
        <p:spPr bwMode="auto">
          <a:xfrm>
            <a:off x="4568624" y="4284904"/>
            <a:ext cx="1326596" cy="278946"/>
          </a:xfrm>
          <a:prstGeom prst="wedgeRectCallout">
            <a:avLst>
              <a:gd name="adj1" fmla="val -45573"/>
              <a:gd name="adj2" fmla="val -115694"/>
            </a:avLst>
          </a:prstGeom>
          <a:solidFill>
            <a:srgbClr val="FFFF00">
              <a:alpha val="7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Администрация </a:t>
            </a:r>
            <a:r>
              <a:rPr lang="ru-RU" b="1" u="sng" dirty="0" smtClean="0"/>
              <a:t>ВР</a:t>
            </a:r>
            <a:endParaRPr lang="ru-RU" i="1" dirty="0"/>
          </a:p>
        </p:txBody>
      </p:sp>
      <p:grpSp>
        <p:nvGrpSpPr>
          <p:cNvPr id="712" name="Группа 711"/>
          <p:cNvGrpSpPr>
            <a:grpSpLocks/>
          </p:cNvGrpSpPr>
          <p:nvPr/>
        </p:nvGrpSpPr>
        <p:grpSpPr bwMode="auto">
          <a:xfrm>
            <a:off x="7321777" y="4404508"/>
            <a:ext cx="581706" cy="291194"/>
            <a:chOff x="3857623" y="5286406"/>
            <a:chExt cx="582840" cy="291195"/>
          </a:xfrm>
        </p:grpSpPr>
        <p:grpSp>
          <p:nvGrpSpPr>
            <p:cNvPr id="713" name="Group 53"/>
            <p:cNvGrpSpPr>
              <a:grpSpLocks/>
            </p:cNvGrpSpPr>
            <p:nvPr/>
          </p:nvGrpSpPr>
          <p:grpSpPr bwMode="auto">
            <a:xfrm>
              <a:off x="3857623" y="5286406"/>
              <a:ext cx="582840" cy="281215"/>
              <a:chOff x="2290" y="4020"/>
              <a:chExt cx="768" cy="218"/>
            </a:xfrm>
          </p:grpSpPr>
          <p:sp>
            <p:nvSpPr>
              <p:cNvPr id="715" name="Rectangle 54"/>
              <p:cNvSpPr>
                <a:spLocks noChangeArrowheads="1"/>
              </p:cNvSpPr>
              <p:nvPr/>
            </p:nvSpPr>
            <p:spPr bwMode="auto">
              <a:xfrm>
                <a:off x="2653" y="4039"/>
                <a:ext cx="405" cy="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24844" tIns="24844" rIns="24844" bIns="24844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algn="ctr" defTabSz="1276650"/>
                <a:r>
                  <a:rPr lang="ru-RU" sz="800" b="1" u="sng"/>
                  <a:t>№</a:t>
                </a:r>
                <a:r>
                  <a:rPr lang="en-US" sz="800" b="1" u="sng"/>
                  <a:t>3</a:t>
                </a:r>
                <a:endParaRPr lang="ru-RU" sz="800" b="1" u="sng"/>
              </a:p>
              <a:p>
                <a:pPr algn="ctr" defTabSz="1276650"/>
                <a:r>
                  <a:rPr lang="ru-RU" sz="800" b="1"/>
                  <a:t> 1</a:t>
                </a:r>
                <a:r>
                  <a:rPr lang="en-US" sz="800" b="1"/>
                  <a:t>2</a:t>
                </a:r>
                <a:r>
                  <a:rPr lang="ru-RU" sz="800" b="1"/>
                  <a:t>5</a:t>
                </a:r>
                <a:endParaRPr lang="ru-RU" sz="2500" b="1"/>
              </a:p>
            </p:txBody>
          </p:sp>
          <p:grpSp>
            <p:nvGrpSpPr>
              <p:cNvPr id="716" name="Group 56"/>
              <p:cNvGrpSpPr>
                <a:grpSpLocks/>
              </p:cNvGrpSpPr>
              <p:nvPr/>
            </p:nvGrpSpPr>
            <p:grpSpPr bwMode="auto">
              <a:xfrm>
                <a:off x="2290" y="4020"/>
                <a:ext cx="361" cy="211"/>
                <a:chOff x="0" y="1"/>
                <a:chExt cx="20000" cy="19999"/>
              </a:xfrm>
            </p:grpSpPr>
            <p:sp>
              <p:nvSpPr>
                <p:cNvPr id="717" name="Rectangle 57"/>
                <p:cNvSpPr>
                  <a:spLocks noChangeArrowheads="1"/>
                </p:cNvSpPr>
                <p:nvPr/>
              </p:nvSpPr>
              <p:spPr bwMode="auto">
                <a:xfrm>
                  <a:off x="0" y="7756"/>
                  <a:ext cx="20000" cy="12244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178834" tIns="89416" rIns="178834" bIns="89416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6650"/>
                  <a:endParaRPr lang="ru-RU" sz="2500">
                    <a:latin typeface="Calibri" pitchFamily="34" charset="0"/>
                  </a:endParaRPr>
                </a:p>
              </p:txBody>
            </p:sp>
            <p:sp>
              <p:nvSpPr>
                <p:cNvPr id="718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161" y="1"/>
                  <a:ext cx="10170" cy="777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719" name="Line 59"/>
                <p:cNvSpPr>
                  <a:spLocks noChangeShapeType="1"/>
                </p:cNvSpPr>
                <p:nvPr/>
              </p:nvSpPr>
              <p:spPr bwMode="auto">
                <a:xfrm>
                  <a:off x="10475" y="1"/>
                  <a:ext cx="9364" cy="730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grpSp>
              <p:nvGrpSpPr>
                <p:cNvPr id="720" name="Group 60"/>
                <p:cNvGrpSpPr>
                  <a:grpSpLocks/>
                </p:cNvGrpSpPr>
                <p:nvPr/>
              </p:nvGrpSpPr>
              <p:grpSpPr bwMode="auto">
                <a:xfrm>
                  <a:off x="8652" y="3009"/>
                  <a:ext cx="3119" cy="3408"/>
                  <a:chOff x="-2659" y="0"/>
                  <a:chExt cx="26710" cy="20000"/>
                </a:xfrm>
              </p:grpSpPr>
              <p:sp>
                <p:nvSpPr>
                  <p:cNvPr id="721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9649" y="0"/>
                    <a:ext cx="137" cy="20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  <p:sp>
                <p:nvSpPr>
                  <p:cNvPr id="722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-2659" y="11007"/>
                    <a:ext cx="26710" cy="14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</p:grpSp>
          </p:grpSp>
        </p:grpSp>
        <p:sp>
          <p:nvSpPr>
            <p:cNvPr id="714" name="Rectangle 54"/>
            <p:cNvSpPr>
              <a:spLocks noChangeArrowheads="1"/>
            </p:cNvSpPr>
            <p:nvPr/>
          </p:nvSpPr>
          <p:spPr bwMode="auto">
            <a:xfrm>
              <a:off x="3862875" y="5404316"/>
              <a:ext cx="273523" cy="173285"/>
            </a:xfrm>
            <a:prstGeom prst="rect">
              <a:avLst/>
            </a:prstGeom>
            <a:solidFill>
              <a:schemeClr val="bg1">
                <a:alpha val="6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24844" tIns="24844" rIns="24844" bIns="24844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1276650"/>
              <a:r>
                <a:rPr lang="ru-RU" sz="800" b="1" dirty="0"/>
                <a:t>ПТС</a:t>
              </a:r>
              <a:endParaRPr lang="ru-RU" sz="2500" b="1" dirty="0"/>
            </a:p>
          </p:txBody>
        </p:sp>
      </p:grpSp>
      <p:graphicFrame>
        <p:nvGraphicFramePr>
          <p:cNvPr id="72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9141008"/>
              </p:ext>
            </p:extLst>
          </p:nvPr>
        </p:nvGraphicFramePr>
        <p:xfrm>
          <a:off x="5037839" y="4714268"/>
          <a:ext cx="238223" cy="336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5" name="Clip" r:id="rId5" imgW="527995" imgH="703385" progId="">
                  <p:embed/>
                </p:oleObj>
              </mc:Choice>
              <mc:Fallback>
                <p:oleObj name="Clip" r:id="rId5" imgW="527995" imgH="70338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7839" y="4714268"/>
                        <a:ext cx="238223" cy="3363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6" name="Прямоугольник 1155"/>
          <p:cNvSpPr/>
          <p:nvPr/>
        </p:nvSpPr>
        <p:spPr>
          <a:xfrm>
            <a:off x="3813193" y="4318010"/>
            <a:ext cx="308606" cy="15918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57" name="AutoShape 108"/>
          <p:cNvSpPr>
            <a:spLocks noChangeArrowheads="1"/>
          </p:cNvSpPr>
          <p:nvPr/>
        </p:nvSpPr>
        <p:spPr bwMode="auto">
          <a:xfrm>
            <a:off x="1210198" y="3396323"/>
            <a:ext cx="992856" cy="278946"/>
          </a:xfrm>
          <a:prstGeom prst="wedgeRectCallout">
            <a:avLst>
              <a:gd name="adj1" fmla="val 91312"/>
              <a:gd name="adj2" fmla="val 17316"/>
            </a:avLst>
          </a:prstGeom>
          <a:solidFill>
            <a:srgbClr val="FFFF00">
              <a:alpha val="7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Почта</a:t>
            </a:r>
            <a:endParaRPr lang="ru-RU" i="1" dirty="0"/>
          </a:p>
        </p:txBody>
      </p:sp>
      <p:grpSp>
        <p:nvGrpSpPr>
          <p:cNvPr id="1158" name="Group 47"/>
          <p:cNvGrpSpPr>
            <a:grpSpLocks/>
          </p:cNvGrpSpPr>
          <p:nvPr/>
        </p:nvGrpSpPr>
        <p:grpSpPr bwMode="auto">
          <a:xfrm>
            <a:off x="7136466" y="4302769"/>
            <a:ext cx="315963" cy="183419"/>
            <a:chOff x="0" y="25"/>
            <a:chExt cx="19081" cy="19975"/>
          </a:xfrm>
          <a:solidFill>
            <a:schemeClr val="bg1">
              <a:alpha val="50000"/>
            </a:schemeClr>
          </a:solidFill>
        </p:grpSpPr>
        <p:sp>
          <p:nvSpPr>
            <p:cNvPr id="1159" name="Line 48"/>
            <p:cNvSpPr>
              <a:spLocks noChangeShapeType="1"/>
            </p:cNvSpPr>
            <p:nvPr/>
          </p:nvSpPr>
          <p:spPr bwMode="auto">
            <a:xfrm>
              <a:off x="0" y="19682"/>
              <a:ext cx="14535" cy="318"/>
            </a:xfrm>
            <a:prstGeom prst="line">
              <a:avLst/>
            </a:prstGeom>
            <a:grp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>
                <a:defRPr/>
              </a:pPr>
              <a:endParaRPr lang="ru-RU" sz="110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160" name="Group 49"/>
            <p:cNvGrpSpPr>
              <a:grpSpLocks/>
            </p:cNvGrpSpPr>
            <p:nvPr/>
          </p:nvGrpSpPr>
          <p:grpSpPr bwMode="auto">
            <a:xfrm>
              <a:off x="4099" y="25"/>
              <a:ext cx="14982" cy="19398"/>
              <a:chOff x="213" y="2"/>
              <a:chExt cx="18506" cy="19998"/>
            </a:xfrm>
            <a:grpFill/>
          </p:grpSpPr>
          <p:sp>
            <p:nvSpPr>
              <p:cNvPr id="1161" name="Line 50"/>
              <p:cNvSpPr>
                <a:spLocks noChangeShapeType="1"/>
              </p:cNvSpPr>
              <p:nvPr/>
            </p:nvSpPr>
            <p:spPr bwMode="auto">
              <a:xfrm>
                <a:off x="213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62" name="Line 51"/>
              <p:cNvSpPr>
                <a:spLocks noChangeShapeType="1"/>
              </p:cNvSpPr>
              <p:nvPr/>
            </p:nvSpPr>
            <p:spPr bwMode="auto">
              <a:xfrm>
                <a:off x="9244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63" name="Arc 52"/>
              <p:cNvSpPr>
                <a:spLocks/>
              </p:cNvSpPr>
              <p:nvPr/>
            </p:nvSpPr>
            <p:spPr bwMode="auto">
              <a:xfrm flipH="1">
                <a:off x="424" y="2"/>
                <a:ext cx="3186" cy="45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64" name="Arc 53"/>
              <p:cNvSpPr>
                <a:spLocks/>
              </p:cNvSpPr>
              <p:nvPr/>
            </p:nvSpPr>
            <p:spPr bwMode="auto">
              <a:xfrm>
                <a:off x="4222" y="2"/>
                <a:ext cx="4663" cy="50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65" name="Rectangle 54"/>
              <p:cNvSpPr>
                <a:spLocks noChangeArrowheads="1"/>
              </p:cNvSpPr>
              <p:nvPr/>
            </p:nvSpPr>
            <p:spPr bwMode="auto">
              <a:xfrm>
                <a:off x="411" y="8657"/>
                <a:ext cx="9938" cy="8375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300" b="1" dirty="0"/>
                  <a:t>АЗС</a:t>
                </a:r>
                <a:endParaRPr lang="ru-RU" sz="700" dirty="0"/>
              </a:p>
            </p:txBody>
          </p:sp>
          <p:sp>
            <p:nvSpPr>
              <p:cNvPr id="1166" name="Rectangle 55"/>
              <p:cNvSpPr>
                <a:spLocks noChangeArrowheads="1"/>
              </p:cNvSpPr>
              <p:nvPr/>
            </p:nvSpPr>
            <p:spPr bwMode="auto">
              <a:xfrm>
                <a:off x="10257" y="8639"/>
                <a:ext cx="8462" cy="8970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400" b="1" dirty="0">
                    <a:latin typeface="Calibri" pitchFamily="34" charset="0"/>
                    <a:cs typeface="Arial" pitchFamily="34" charset="0"/>
                  </a:rPr>
                  <a:t>50</a:t>
                </a:r>
                <a:endParaRPr lang="ru-RU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167" name="AutoShape 204"/>
          <p:cNvSpPr>
            <a:spLocks noChangeArrowheads="1"/>
          </p:cNvSpPr>
          <p:nvPr/>
        </p:nvSpPr>
        <p:spPr bwMode="auto">
          <a:xfrm>
            <a:off x="7753431" y="3569387"/>
            <a:ext cx="942294" cy="491635"/>
          </a:xfrm>
          <a:prstGeom prst="wedgeRectCallout">
            <a:avLst>
              <a:gd name="adj1" fmla="val -96342"/>
              <a:gd name="adj2" fmla="val 133821"/>
            </a:avLst>
          </a:prstGeom>
          <a:solidFill>
            <a:srgbClr val="FFFF00">
              <a:alpha val="7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АЗС «</a:t>
            </a:r>
            <a:r>
              <a:rPr lang="ru-RU" b="1" u="sng" dirty="0" smtClean="0"/>
              <a:t>ЛУКОЙЛ»</a:t>
            </a:r>
            <a:endParaRPr lang="ru-RU" i="1" dirty="0"/>
          </a:p>
        </p:txBody>
      </p:sp>
      <p:grpSp>
        <p:nvGrpSpPr>
          <p:cNvPr id="1168" name="Group 253"/>
          <p:cNvGrpSpPr>
            <a:grpSpLocks/>
          </p:cNvGrpSpPr>
          <p:nvPr/>
        </p:nvGrpSpPr>
        <p:grpSpPr bwMode="auto">
          <a:xfrm>
            <a:off x="5729327" y="3434840"/>
            <a:ext cx="213179" cy="240429"/>
            <a:chOff x="476" y="3248"/>
            <a:chExt cx="408" cy="411"/>
          </a:xfrm>
        </p:grpSpPr>
        <p:sp>
          <p:nvSpPr>
            <p:cNvPr id="1169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0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171" name="Group 253"/>
          <p:cNvGrpSpPr>
            <a:grpSpLocks/>
          </p:cNvGrpSpPr>
          <p:nvPr/>
        </p:nvGrpSpPr>
        <p:grpSpPr bwMode="auto">
          <a:xfrm>
            <a:off x="3102016" y="4669405"/>
            <a:ext cx="213179" cy="240429"/>
            <a:chOff x="476" y="3248"/>
            <a:chExt cx="408" cy="411"/>
          </a:xfrm>
        </p:grpSpPr>
        <p:sp>
          <p:nvSpPr>
            <p:cNvPr id="1172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3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177" name="Group 253"/>
          <p:cNvGrpSpPr>
            <a:grpSpLocks/>
          </p:cNvGrpSpPr>
          <p:nvPr/>
        </p:nvGrpSpPr>
        <p:grpSpPr bwMode="auto">
          <a:xfrm>
            <a:off x="4319792" y="4194602"/>
            <a:ext cx="213179" cy="240429"/>
            <a:chOff x="476" y="3248"/>
            <a:chExt cx="408" cy="411"/>
          </a:xfrm>
        </p:grpSpPr>
        <p:sp>
          <p:nvSpPr>
            <p:cNvPr id="1178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9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sp>
        <p:nvSpPr>
          <p:cNvPr id="1180" name="Прямоугольник 1179"/>
          <p:cNvSpPr/>
          <p:nvPr/>
        </p:nvSpPr>
        <p:spPr>
          <a:xfrm>
            <a:off x="2594687" y="3493671"/>
            <a:ext cx="279981" cy="134302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1182" name="AutoShape 163"/>
          <p:cNvSpPr>
            <a:spLocks noChangeArrowheads="1"/>
          </p:cNvSpPr>
          <p:nvPr/>
        </p:nvSpPr>
        <p:spPr bwMode="auto">
          <a:xfrm>
            <a:off x="1641478" y="4057805"/>
            <a:ext cx="1504764" cy="422011"/>
          </a:xfrm>
          <a:prstGeom prst="wedgeRectCallout">
            <a:avLst>
              <a:gd name="adj1" fmla="val 102783"/>
              <a:gd name="adj2" fmla="val 2178"/>
            </a:avLst>
          </a:prstGeom>
          <a:solidFill>
            <a:srgbClr val="FFFF00">
              <a:alpha val="7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Линейный отдел  </a:t>
            </a:r>
            <a:r>
              <a:rPr lang="ru-RU" b="1" u="sng" dirty="0" smtClean="0"/>
              <a:t>полиции</a:t>
            </a:r>
            <a:endParaRPr lang="ru-RU" i="1" dirty="0"/>
          </a:p>
        </p:txBody>
      </p:sp>
      <p:grpSp>
        <p:nvGrpSpPr>
          <p:cNvPr id="1183" name="Группа 1182"/>
          <p:cNvGrpSpPr>
            <a:grpSpLocks/>
          </p:cNvGrpSpPr>
          <p:nvPr/>
        </p:nvGrpSpPr>
        <p:grpSpPr bwMode="auto">
          <a:xfrm>
            <a:off x="5288324" y="3627973"/>
            <a:ext cx="231429" cy="192768"/>
            <a:chOff x="3643306" y="357961"/>
            <a:chExt cx="324000" cy="324000"/>
          </a:xfrm>
        </p:grpSpPr>
        <p:cxnSp>
          <p:nvCxnSpPr>
            <p:cNvPr id="1184" name="Прямая соединительная линия 1183"/>
            <p:cNvCxnSpPr/>
            <p:nvPr/>
          </p:nvCxnSpPr>
          <p:spPr>
            <a:xfrm rot="5400000">
              <a:off x="3641329" y="519961"/>
              <a:ext cx="324000" cy="0"/>
            </a:xfrm>
            <a:prstGeom prst="line">
              <a:avLst/>
            </a:prstGeom>
            <a:ln w="603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5" name="Прямая соединительная линия 1184"/>
            <p:cNvCxnSpPr/>
            <p:nvPr/>
          </p:nvCxnSpPr>
          <p:spPr>
            <a:xfrm>
              <a:off x="3643306" y="519961"/>
              <a:ext cx="324000" cy="0"/>
            </a:xfrm>
            <a:prstGeom prst="line">
              <a:avLst/>
            </a:prstGeom>
            <a:ln w="603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6" name="Group 149"/>
          <p:cNvGrpSpPr>
            <a:grpSpLocks/>
          </p:cNvGrpSpPr>
          <p:nvPr/>
        </p:nvGrpSpPr>
        <p:grpSpPr bwMode="auto">
          <a:xfrm>
            <a:off x="6537065" y="3708262"/>
            <a:ext cx="281686" cy="239581"/>
            <a:chOff x="2018" y="2750"/>
            <a:chExt cx="361" cy="309"/>
          </a:xfrm>
        </p:grpSpPr>
        <p:sp>
          <p:nvSpPr>
            <p:cNvPr id="126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6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6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346" name="Group 149"/>
          <p:cNvGrpSpPr>
            <a:grpSpLocks/>
          </p:cNvGrpSpPr>
          <p:nvPr/>
        </p:nvGrpSpPr>
        <p:grpSpPr bwMode="auto">
          <a:xfrm>
            <a:off x="6980191" y="4049755"/>
            <a:ext cx="281686" cy="239581"/>
            <a:chOff x="2018" y="2750"/>
            <a:chExt cx="361" cy="309"/>
          </a:xfrm>
        </p:grpSpPr>
        <p:sp>
          <p:nvSpPr>
            <p:cNvPr id="134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506" name="Group 149"/>
          <p:cNvGrpSpPr>
            <a:grpSpLocks/>
          </p:cNvGrpSpPr>
          <p:nvPr/>
        </p:nvGrpSpPr>
        <p:grpSpPr bwMode="auto">
          <a:xfrm>
            <a:off x="1899394" y="3152373"/>
            <a:ext cx="281686" cy="239581"/>
            <a:chOff x="2018" y="2750"/>
            <a:chExt cx="361" cy="309"/>
          </a:xfrm>
        </p:grpSpPr>
        <p:sp>
          <p:nvSpPr>
            <p:cNvPr id="150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586" name="Группа 1585"/>
          <p:cNvGrpSpPr>
            <a:grpSpLocks/>
          </p:cNvGrpSpPr>
          <p:nvPr/>
        </p:nvGrpSpPr>
        <p:grpSpPr bwMode="auto">
          <a:xfrm>
            <a:off x="4088971" y="3533380"/>
            <a:ext cx="581706" cy="291194"/>
            <a:chOff x="3857623" y="5286406"/>
            <a:chExt cx="582840" cy="291195"/>
          </a:xfrm>
        </p:grpSpPr>
        <p:grpSp>
          <p:nvGrpSpPr>
            <p:cNvPr id="1587" name="Group 53"/>
            <p:cNvGrpSpPr>
              <a:grpSpLocks/>
            </p:cNvGrpSpPr>
            <p:nvPr/>
          </p:nvGrpSpPr>
          <p:grpSpPr bwMode="auto">
            <a:xfrm>
              <a:off x="3857623" y="5286406"/>
              <a:ext cx="582840" cy="281215"/>
              <a:chOff x="2290" y="4020"/>
              <a:chExt cx="768" cy="218"/>
            </a:xfrm>
          </p:grpSpPr>
          <p:sp>
            <p:nvSpPr>
              <p:cNvPr id="1589" name="Rectangle 54"/>
              <p:cNvSpPr>
                <a:spLocks noChangeArrowheads="1"/>
              </p:cNvSpPr>
              <p:nvPr/>
            </p:nvSpPr>
            <p:spPr bwMode="auto">
              <a:xfrm>
                <a:off x="2653" y="4039"/>
                <a:ext cx="405" cy="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24844" tIns="24844" rIns="24844" bIns="24844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algn="ctr" defTabSz="1276650"/>
                <a:r>
                  <a:rPr lang="ru-RU" sz="800" b="1" u="sng" dirty="0"/>
                  <a:t>№1</a:t>
                </a:r>
              </a:p>
              <a:p>
                <a:pPr algn="ctr" defTabSz="1276650"/>
                <a:r>
                  <a:rPr lang="ru-RU" sz="800" b="1" dirty="0"/>
                  <a:t> 1</a:t>
                </a:r>
                <a:r>
                  <a:rPr lang="en-US" sz="800" b="1" dirty="0"/>
                  <a:t>2</a:t>
                </a:r>
                <a:r>
                  <a:rPr lang="ru-RU" sz="800" b="1" dirty="0"/>
                  <a:t>5</a:t>
                </a:r>
                <a:endParaRPr lang="ru-RU" sz="2500" b="1" dirty="0"/>
              </a:p>
            </p:txBody>
          </p:sp>
          <p:grpSp>
            <p:nvGrpSpPr>
              <p:cNvPr id="1590" name="Group 56"/>
              <p:cNvGrpSpPr>
                <a:grpSpLocks/>
              </p:cNvGrpSpPr>
              <p:nvPr/>
            </p:nvGrpSpPr>
            <p:grpSpPr bwMode="auto">
              <a:xfrm>
                <a:off x="2290" y="4020"/>
                <a:ext cx="361" cy="211"/>
                <a:chOff x="0" y="1"/>
                <a:chExt cx="20000" cy="19999"/>
              </a:xfrm>
            </p:grpSpPr>
            <p:sp>
              <p:nvSpPr>
                <p:cNvPr id="1591" name="Rectangle 57"/>
                <p:cNvSpPr>
                  <a:spLocks noChangeArrowheads="1"/>
                </p:cNvSpPr>
                <p:nvPr/>
              </p:nvSpPr>
              <p:spPr bwMode="auto">
                <a:xfrm>
                  <a:off x="0" y="7756"/>
                  <a:ext cx="20000" cy="12244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178834" tIns="89416" rIns="178834" bIns="89416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6650"/>
                  <a:endParaRPr lang="ru-RU" sz="2500">
                    <a:latin typeface="Calibri" pitchFamily="34" charset="0"/>
                  </a:endParaRPr>
                </a:p>
              </p:txBody>
            </p:sp>
            <p:sp>
              <p:nvSpPr>
                <p:cNvPr id="1592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161" y="1"/>
                  <a:ext cx="10170" cy="777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1593" name="Line 59"/>
                <p:cNvSpPr>
                  <a:spLocks noChangeShapeType="1"/>
                </p:cNvSpPr>
                <p:nvPr/>
              </p:nvSpPr>
              <p:spPr bwMode="auto">
                <a:xfrm>
                  <a:off x="10475" y="1"/>
                  <a:ext cx="9364" cy="730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grpSp>
              <p:nvGrpSpPr>
                <p:cNvPr id="1594" name="Group 60"/>
                <p:cNvGrpSpPr>
                  <a:grpSpLocks/>
                </p:cNvGrpSpPr>
                <p:nvPr/>
              </p:nvGrpSpPr>
              <p:grpSpPr bwMode="auto">
                <a:xfrm>
                  <a:off x="8652" y="3009"/>
                  <a:ext cx="3119" cy="3408"/>
                  <a:chOff x="-2659" y="0"/>
                  <a:chExt cx="26710" cy="20000"/>
                </a:xfrm>
              </p:grpSpPr>
              <p:sp>
                <p:nvSpPr>
                  <p:cNvPr id="1595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9649" y="0"/>
                    <a:ext cx="137" cy="20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  <p:sp>
                <p:nvSpPr>
                  <p:cNvPr id="1596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-2659" y="11007"/>
                    <a:ext cx="26710" cy="14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</p:grpSp>
          </p:grpSp>
        </p:grpSp>
        <p:sp>
          <p:nvSpPr>
            <p:cNvPr id="1588" name="Rectangle 54"/>
            <p:cNvSpPr>
              <a:spLocks noChangeArrowheads="1"/>
            </p:cNvSpPr>
            <p:nvPr/>
          </p:nvSpPr>
          <p:spPr bwMode="auto">
            <a:xfrm>
              <a:off x="3892588" y="5404316"/>
              <a:ext cx="214098" cy="173285"/>
            </a:xfrm>
            <a:prstGeom prst="rect">
              <a:avLst/>
            </a:prstGeom>
            <a:solidFill>
              <a:schemeClr val="bg1">
                <a:alpha val="6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24844" tIns="24844" rIns="24844" bIns="24844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1276650"/>
              <a:r>
                <a:rPr lang="ru-RU" sz="800" b="1" dirty="0"/>
                <a:t>БМ</a:t>
              </a:r>
              <a:endParaRPr lang="ru-RU" sz="2500" b="1" dirty="0"/>
            </a:p>
          </p:txBody>
        </p:sp>
      </p:grpSp>
      <p:grpSp>
        <p:nvGrpSpPr>
          <p:cNvPr id="1610" name="Group 149"/>
          <p:cNvGrpSpPr>
            <a:grpSpLocks/>
          </p:cNvGrpSpPr>
          <p:nvPr/>
        </p:nvGrpSpPr>
        <p:grpSpPr bwMode="auto">
          <a:xfrm>
            <a:off x="2548770" y="2935087"/>
            <a:ext cx="281686" cy="239581"/>
            <a:chOff x="2018" y="2750"/>
            <a:chExt cx="361" cy="309"/>
          </a:xfrm>
        </p:grpSpPr>
        <p:sp>
          <p:nvSpPr>
            <p:cNvPr id="1611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2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3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4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5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6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7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8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9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0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1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2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3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4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5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6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7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8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9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0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1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2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3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4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5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6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7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8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9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0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1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2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3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4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5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6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7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8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9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0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1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2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3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4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5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6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7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8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9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0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1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2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3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4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5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6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7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8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9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0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1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2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3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4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5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6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7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8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9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0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1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2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3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4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5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6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7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8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9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736" name="Group 431"/>
          <p:cNvGrpSpPr>
            <a:grpSpLocks noChangeAspect="1"/>
          </p:cNvGrpSpPr>
          <p:nvPr/>
        </p:nvGrpSpPr>
        <p:grpSpPr bwMode="auto">
          <a:xfrm>
            <a:off x="6149565" y="3838648"/>
            <a:ext cx="372299" cy="241885"/>
            <a:chOff x="4262" y="3704"/>
            <a:chExt cx="182" cy="97"/>
          </a:xfrm>
        </p:grpSpPr>
        <p:sp>
          <p:nvSpPr>
            <p:cNvPr id="1737" name="AutoShape 432"/>
            <p:cNvSpPr>
              <a:spLocks noChangeAspect="1" noChangeArrowheads="1" noTextEdit="1"/>
            </p:cNvSpPr>
            <p:nvPr/>
          </p:nvSpPr>
          <p:spPr bwMode="auto">
            <a:xfrm>
              <a:off x="4262" y="3704"/>
              <a:ext cx="182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defTabSz="888194"/>
              <a:endParaRPr lang="ru-RU">
                <a:solidFill>
                  <a:prstClr val="black"/>
                </a:solidFill>
              </a:endParaRPr>
            </a:p>
          </p:txBody>
        </p:sp>
        <p:grpSp>
          <p:nvGrpSpPr>
            <p:cNvPr id="1738" name="Group 433"/>
            <p:cNvGrpSpPr>
              <a:grpSpLocks/>
            </p:cNvGrpSpPr>
            <p:nvPr/>
          </p:nvGrpSpPr>
          <p:grpSpPr bwMode="auto">
            <a:xfrm>
              <a:off x="4397" y="3705"/>
              <a:ext cx="19" cy="75"/>
              <a:chOff x="4397" y="3705"/>
              <a:chExt cx="19" cy="75"/>
            </a:xfrm>
          </p:grpSpPr>
          <p:sp>
            <p:nvSpPr>
              <p:cNvPr id="1838" name="Freeform 434"/>
              <p:cNvSpPr>
                <a:spLocks/>
              </p:cNvSpPr>
              <p:nvPr/>
            </p:nvSpPr>
            <p:spPr bwMode="auto">
              <a:xfrm>
                <a:off x="4397" y="3705"/>
                <a:ext cx="7" cy="75"/>
              </a:xfrm>
              <a:custGeom>
                <a:avLst/>
                <a:gdLst>
                  <a:gd name="T0" fmla="*/ 0 w 145"/>
                  <a:gd name="T1" fmla="*/ 0 h 1518"/>
                  <a:gd name="T2" fmla="*/ 0 w 145"/>
                  <a:gd name="T3" fmla="*/ 0 h 1518"/>
                  <a:gd name="T4" fmla="*/ 0 w 145"/>
                  <a:gd name="T5" fmla="*/ 0 h 1518"/>
                  <a:gd name="T6" fmla="*/ 0 w 145"/>
                  <a:gd name="T7" fmla="*/ 0 h 1518"/>
                  <a:gd name="T8" fmla="*/ 0 w 145"/>
                  <a:gd name="T9" fmla="*/ 0 h 1518"/>
                  <a:gd name="T10" fmla="*/ 0 w 145"/>
                  <a:gd name="T11" fmla="*/ 0 h 1518"/>
                  <a:gd name="T12" fmla="*/ 0 w 145"/>
                  <a:gd name="T13" fmla="*/ 0 h 1518"/>
                  <a:gd name="T14" fmla="*/ 0 w 145"/>
                  <a:gd name="T15" fmla="*/ 0 h 1518"/>
                  <a:gd name="T16" fmla="*/ 0 w 145"/>
                  <a:gd name="T17" fmla="*/ 0 h 1518"/>
                  <a:gd name="T18" fmla="*/ 0 w 145"/>
                  <a:gd name="T19" fmla="*/ 0 h 1518"/>
                  <a:gd name="T20" fmla="*/ 0 w 145"/>
                  <a:gd name="T21" fmla="*/ 0 h 1518"/>
                  <a:gd name="T22" fmla="*/ 0 w 145"/>
                  <a:gd name="T23" fmla="*/ 0 h 1518"/>
                  <a:gd name="T24" fmla="*/ 0 w 145"/>
                  <a:gd name="T25" fmla="*/ 0 h 1518"/>
                  <a:gd name="T26" fmla="*/ 0 w 145"/>
                  <a:gd name="T27" fmla="*/ 0 h 1518"/>
                  <a:gd name="T28" fmla="*/ 0 w 145"/>
                  <a:gd name="T29" fmla="*/ 0 h 1518"/>
                  <a:gd name="T30" fmla="*/ 0 w 145"/>
                  <a:gd name="T31" fmla="*/ 0 h 1518"/>
                  <a:gd name="T32" fmla="*/ 0 w 145"/>
                  <a:gd name="T33" fmla="*/ 0 h 1518"/>
                  <a:gd name="T34" fmla="*/ 0 w 145"/>
                  <a:gd name="T35" fmla="*/ 0 h 1518"/>
                  <a:gd name="T36" fmla="*/ 0 w 145"/>
                  <a:gd name="T37" fmla="*/ 0 h 1518"/>
                  <a:gd name="T38" fmla="*/ 0 w 145"/>
                  <a:gd name="T39" fmla="*/ 0 h 15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5"/>
                  <a:gd name="T61" fmla="*/ 0 h 1518"/>
                  <a:gd name="T62" fmla="*/ 145 w 145"/>
                  <a:gd name="T63" fmla="*/ 1518 h 151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5" h="1518">
                    <a:moveTo>
                      <a:pt x="38" y="0"/>
                    </a:moveTo>
                    <a:lnTo>
                      <a:pt x="38" y="241"/>
                    </a:lnTo>
                    <a:lnTo>
                      <a:pt x="27" y="241"/>
                    </a:lnTo>
                    <a:lnTo>
                      <a:pt x="27" y="482"/>
                    </a:lnTo>
                    <a:lnTo>
                      <a:pt x="15" y="482"/>
                    </a:lnTo>
                    <a:lnTo>
                      <a:pt x="15" y="708"/>
                    </a:lnTo>
                    <a:lnTo>
                      <a:pt x="8" y="708"/>
                    </a:lnTo>
                    <a:lnTo>
                      <a:pt x="8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79" y="1518"/>
                    </a:lnTo>
                    <a:lnTo>
                      <a:pt x="145" y="1008"/>
                    </a:lnTo>
                    <a:lnTo>
                      <a:pt x="145" y="707"/>
                    </a:lnTo>
                    <a:lnTo>
                      <a:pt x="137" y="707"/>
                    </a:lnTo>
                    <a:lnTo>
                      <a:pt x="137" y="482"/>
                    </a:lnTo>
                    <a:lnTo>
                      <a:pt x="128" y="482"/>
                    </a:lnTo>
                    <a:lnTo>
                      <a:pt x="128" y="241"/>
                    </a:lnTo>
                    <a:lnTo>
                      <a:pt x="116" y="241"/>
                    </a:lnTo>
                    <a:lnTo>
                      <a:pt x="116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3801" tIns="36900" rIns="73801" bIns="369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888194"/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839" name="Freeform 435"/>
              <p:cNvSpPr>
                <a:spLocks/>
              </p:cNvSpPr>
              <p:nvPr/>
            </p:nvSpPr>
            <p:spPr bwMode="auto">
              <a:xfrm>
                <a:off x="4409" y="3705"/>
                <a:ext cx="7" cy="75"/>
              </a:xfrm>
              <a:custGeom>
                <a:avLst/>
                <a:gdLst>
                  <a:gd name="T0" fmla="*/ 0 w 151"/>
                  <a:gd name="T1" fmla="*/ 0 h 1518"/>
                  <a:gd name="T2" fmla="*/ 0 w 151"/>
                  <a:gd name="T3" fmla="*/ 0 h 1518"/>
                  <a:gd name="T4" fmla="*/ 0 w 151"/>
                  <a:gd name="T5" fmla="*/ 0 h 1518"/>
                  <a:gd name="T6" fmla="*/ 0 w 151"/>
                  <a:gd name="T7" fmla="*/ 0 h 1518"/>
                  <a:gd name="T8" fmla="*/ 0 w 151"/>
                  <a:gd name="T9" fmla="*/ 0 h 1518"/>
                  <a:gd name="T10" fmla="*/ 0 w 151"/>
                  <a:gd name="T11" fmla="*/ 0 h 1518"/>
                  <a:gd name="T12" fmla="*/ 0 w 151"/>
                  <a:gd name="T13" fmla="*/ 0 h 1518"/>
                  <a:gd name="T14" fmla="*/ 0 w 151"/>
                  <a:gd name="T15" fmla="*/ 0 h 1518"/>
                  <a:gd name="T16" fmla="*/ 0 w 151"/>
                  <a:gd name="T17" fmla="*/ 0 h 1518"/>
                  <a:gd name="T18" fmla="*/ 0 w 151"/>
                  <a:gd name="T19" fmla="*/ 0 h 1518"/>
                  <a:gd name="T20" fmla="*/ 0 w 151"/>
                  <a:gd name="T21" fmla="*/ 0 h 1518"/>
                  <a:gd name="T22" fmla="*/ 0 w 151"/>
                  <a:gd name="T23" fmla="*/ 0 h 1518"/>
                  <a:gd name="T24" fmla="*/ 0 w 151"/>
                  <a:gd name="T25" fmla="*/ 0 h 1518"/>
                  <a:gd name="T26" fmla="*/ 0 w 151"/>
                  <a:gd name="T27" fmla="*/ 0 h 1518"/>
                  <a:gd name="T28" fmla="*/ 0 w 151"/>
                  <a:gd name="T29" fmla="*/ 0 h 1518"/>
                  <a:gd name="T30" fmla="*/ 0 w 151"/>
                  <a:gd name="T31" fmla="*/ 0 h 1518"/>
                  <a:gd name="T32" fmla="*/ 0 w 151"/>
                  <a:gd name="T33" fmla="*/ 0 h 1518"/>
                  <a:gd name="T34" fmla="*/ 0 w 151"/>
                  <a:gd name="T35" fmla="*/ 0 h 1518"/>
                  <a:gd name="T36" fmla="*/ 0 w 151"/>
                  <a:gd name="T37" fmla="*/ 0 h 1518"/>
                  <a:gd name="T38" fmla="*/ 0 w 151"/>
                  <a:gd name="T39" fmla="*/ 0 h 1518"/>
                  <a:gd name="T40" fmla="*/ 0 w 151"/>
                  <a:gd name="T41" fmla="*/ 0 h 15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1"/>
                  <a:gd name="T64" fmla="*/ 0 h 1518"/>
                  <a:gd name="T65" fmla="*/ 151 w 151"/>
                  <a:gd name="T66" fmla="*/ 1518 h 15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1" h="1518">
                    <a:moveTo>
                      <a:pt x="36" y="0"/>
                    </a:moveTo>
                    <a:lnTo>
                      <a:pt x="36" y="241"/>
                    </a:lnTo>
                    <a:lnTo>
                      <a:pt x="25" y="241"/>
                    </a:lnTo>
                    <a:lnTo>
                      <a:pt x="25" y="482"/>
                    </a:lnTo>
                    <a:lnTo>
                      <a:pt x="14" y="482"/>
                    </a:lnTo>
                    <a:lnTo>
                      <a:pt x="14" y="708"/>
                    </a:lnTo>
                    <a:lnTo>
                      <a:pt x="7" y="708"/>
                    </a:lnTo>
                    <a:lnTo>
                      <a:pt x="7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151" y="1518"/>
                    </a:lnTo>
                    <a:lnTo>
                      <a:pt x="151" y="1011"/>
                    </a:lnTo>
                    <a:lnTo>
                      <a:pt x="144" y="1011"/>
                    </a:lnTo>
                    <a:lnTo>
                      <a:pt x="143" y="707"/>
                    </a:lnTo>
                    <a:lnTo>
                      <a:pt x="135" y="707"/>
                    </a:lnTo>
                    <a:lnTo>
                      <a:pt x="135" y="482"/>
                    </a:lnTo>
                    <a:lnTo>
                      <a:pt x="125" y="482"/>
                    </a:lnTo>
                    <a:lnTo>
                      <a:pt x="125" y="241"/>
                    </a:lnTo>
                    <a:lnTo>
                      <a:pt x="114" y="241"/>
                    </a:lnTo>
                    <a:lnTo>
                      <a:pt x="114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3801" tIns="36900" rIns="73801" bIns="369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888194"/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39" name="Group 436"/>
            <p:cNvGrpSpPr>
              <a:grpSpLocks/>
            </p:cNvGrpSpPr>
            <p:nvPr/>
          </p:nvGrpSpPr>
          <p:grpSpPr bwMode="auto">
            <a:xfrm>
              <a:off x="4412" y="3765"/>
              <a:ext cx="32" cy="33"/>
              <a:chOff x="4412" y="3765"/>
              <a:chExt cx="32" cy="33"/>
            </a:xfrm>
          </p:grpSpPr>
          <p:grpSp>
            <p:nvGrpSpPr>
              <p:cNvPr id="1827" name="Group 437"/>
              <p:cNvGrpSpPr>
                <a:grpSpLocks/>
              </p:cNvGrpSpPr>
              <p:nvPr/>
            </p:nvGrpSpPr>
            <p:grpSpPr bwMode="auto">
              <a:xfrm>
                <a:off x="4412" y="3765"/>
                <a:ext cx="32" cy="33"/>
                <a:chOff x="4412" y="3765"/>
                <a:chExt cx="32" cy="33"/>
              </a:xfrm>
            </p:grpSpPr>
            <p:grpSp>
              <p:nvGrpSpPr>
                <p:cNvPr id="1832" name="Group 438"/>
                <p:cNvGrpSpPr>
                  <a:grpSpLocks/>
                </p:cNvGrpSpPr>
                <p:nvPr/>
              </p:nvGrpSpPr>
              <p:grpSpPr bwMode="auto">
                <a:xfrm>
                  <a:off x="4419" y="3765"/>
                  <a:ext cx="10" cy="16"/>
                  <a:chOff x="4419" y="3765"/>
                  <a:chExt cx="10" cy="16"/>
                </a:xfrm>
              </p:grpSpPr>
              <p:sp>
                <p:nvSpPr>
                  <p:cNvPr id="1836" name="Rectangle 439"/>
                  <p:cNvSpPr>
                    <a:spLocks noChangeArrowheads="1"/>
                  </p:cNvSpPr>
                  <p:nvPr/>
                </p:nvSpPr>
                <p:spPr bwMode="auto">
                  <a:xfrm>
                    <a:off x="4421" y="3765"/>
                    <a:ext cx="6" cy="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37" name="Rectangle 440"/>
                  <p:cNvSpPr>
                    <a:spLocks noChangeArrowheads="1"/>
                  </p:cNvSpPr>
                  <p:nvPr/>
                </p:nvSpPr>
                <p:spPr bwMode="auto">
                  <a:xfrm>
                    <a:off x="4419" y="3767"/>
                    <a:ext cx="10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833" name="Group 441"/>
                <p:cNvGrpSpPr>
                  <a:grpSpLocks/>
                </p:cNvGrpSpPr>
                <p:nvPr/>
              </p:nvGrpSpPr>
              <p:grpSpPr bwMode="auto">
                <a:xfrm>
                  <a:off x="4412" y="3780"/>
                  <a:ext cx="32" cy="18"/>
                  <a:chOff x="4412" y="3780"/>
                  <a:chExt cx="32" cy="18"/>
                </a:xfrm>
              </p:grpSpPr>
              <p:sp>
                <p:nvSpPr>
                  <p:cNvPr id="1834" name="Rectangle 442"/>
                  <p:cNvSpPr>
                    <a:spLocks noChangeArrowheads="1"/>
                  </p:cNvSpPr>
                  <p:nvPr/>
                </p:nvSpPr>
                <p:spPr bwMode="auto">
                  <a:xfrm>
                    <a:off x="441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35" name="Rectangle 443"/>
                  <p:cNvSpPr>
                    <a:spLocks noChangeArrowheads="1"/>
                  </p:cNvSpPr>
                  <p:nvPr/>
                </p:nvSpPr>
                <p:spPr bwMode="auto">
                  <a:xfrm>
                    <a:off x="4412" y="3780"/>
                    <a:ext cx="32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828" name="Group 444"/>
              <p:cNvGrpSpPr>
                <a:grpSpLocks/>
              </p:cNvGrpSpPr>
              <p:nvPr/>
            </p:nvGrpSpPr>
            <p:grpSpPr bwMode="auto">
              <a:xfrm>
                <a:off x="4415" y="3784"/>
                <a:ext cx="25" cy="11"/>
                <a:chOff x="4415" y="3784"/>
                <a:chExt cx="25" cy="11"/>
              </a:xfrm>
            </p:grpSpPr>
            <p:sp>
              <p:nvSpPr>
                <p:cNvPr id="1829" name="Rectangle 445"/>
                <p:cNvSpPr>
                  <a:spLocks noChangeArrowheads="1"/>
                </p:cNvSpPr>
                <p:nvPr/>
              </p:nvSpPr>
              <p:spPr bwMode="auto">
                <a:xfrm>
                  <a:off x="4415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30" name="Rectangle 446"/>
                <p:cNvSpPr>
                  <a:spLocks noChangeArrowheads="1"/>
                </p:cNvSpPr>
                <p:nvPr/>
              </p:nvSpPr>
              <p:spPr bwMode="auto">
                <a:xfrm>
                  <a:off x="4433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31" name="Rectangle 447"/>
                <p:cNvSpPr>
                  <a:spLocks noChangeArrowheads="1"/>
                </p:cNvSpPr>
                <p:nvPr/>
              </p:nvSpPr>
              <p:spPr bwMode="auto">
                <a:xfrm>
                  <a:off x="4424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740" name="Group 448"/>
            <p:cNvGrpSpPr>
              <a:grpSpLocks/>
            </p:cNvGrpSpPr>
            <p:nvPr/>
          </p:nvGrpSpPr>
          <p:grpSpPr bwMode="auto">
            <a:xfrm>
              <a:off x="4262" y="3774"/>
              <a:ext cx="33" cy="24"/>
              <a:chOff x="4262" y="3774"/>
              <a:chExt cx="33" cy="24"/>
            </a:xfrm>
          </p:grpSpPr>
          <p:grpSp>
            <p:nvGrpSpPr>
              <p:cNvPr id="1818" name="Group 449"/>
              <p:cNvGrpSpPr>
                <a:grpSpLocks/>
              </p:cNvGrpSpPr>
              <p:nvPr/>
            </p:nvGrpSpPr>
            <p:grpSpPr bwMode="auto">
              <a:xfrm>
                <a:off x="4262" y="3774"/>
                <a:ext cx="33" cy="24"/>
                <a:chOff x="4262" y="3774"/>
                <a:chExt cx="33" cy="24"/>
              </a:xfrm>
            </p:grpSpPr>
            <p:sp>
              <p:nvSpPr>
                <p:cNvPr id="1823" name="Rectangle 450"/>
                <p:cNvSpPr>
                  <a:spLocks noChangeArrowheads="1"/>
                </p:cNvSpPr>
                <p:nvPr/>
              </p:nvSpPr>
              <p:spPr bwMode="auto">
                <a:xfrm>
                  <a:off x="4281" y="3774"/>
                  <a:ext cx="10" cy="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1824" name="Group 451"/>
                <p:cNvGrpSpPr>
                  <a:grpSpLocks/>
                </p:cNvGrpSpPr>
                <p:nvPr/>
              </p:nvGrpSpPr>
              <p:grpSpPr bwMode="auto">
                <a:xfrm>
                  <a:off x="4262" y="3780"/>
                  <a:ext cx="33" cy="18"/>
                  <a:chOff x="4262" y="3780"/>
                  <a:chExt cx="33" cy="18"/>
                </a:xfrm>
              </p:grpSpPr>
              <p:sp>
                <p:nvSpPr>
                  <p:cNvPr id="1825" name="Rectangle 452"/>
                  <p:cNvSpPr>
                    <a:spLocks noChangeArrowheads="1"/>
                  </p:cNvSpPr>
                  <p:nvPr/>
                </p:nvSpPr>
                <p:spPr bwMode="auto">
                  <a:xfrm>
                    <a:off x="426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26" name="Rectangle 453"/>
                  <p:cNvSpPr>
                    <a:spLocks noChangeArrowheads="1"/>
                  </p:cNvSpPr>
                  <p:nvPr/>
                </p:nvSpPr>
                <p:spPr bwMode="auto">
                  <a:xfrm>
                    <a:off x="4262" y="3780"/>
                    <a:ext cx="33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819" name="Group 454"/>
              <p:cNvGrpSpPr>
                <a:grpSpLocks/>
              </p:cNvGrpSpPr>
              <p:nvPr/>
            </p:nvGrpSpPr>
            <p:grpSpPr bwMode="auto">
              <a:xfrm>
                <a:off x="4265" y="3784"/>
                <a:ext cx="26" cy="11"/>
                <a:chOff x="4265" y="3784"/>
                <a:chExt cx="26" cy="11"/>
              </a:xfrm>
            </p:grpSpPr>
            <p:sp>
              <p:nvSpPr>
                <p:cNvPr id="1820" name="Rectangle 455"/>
                <p:cNvSpPr>
                  <a:spLocks noChangeArrowheads="1"/>
                </p:cNvSpPr>
                <p:nvPr/>
              </p:nvSpPr>
              <p:spPr bwMode="auto">
                <a:xfrm>
                  <a:off x="4284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21" name="Rectangle 456"/>
                <p:cNvSpPr>
                  <a:spLocks noChangeArrowheads="1"/>
                </p:cNvSpPr>
                <p:nvPr/>
              </p:nvSpPr>
              <p:spPr bwMode="auto">
                <a:xfrm>
                  <a:off x="4265" y="3784"/>
                  <a:ext cx="8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22" name="Rectangle 457"/>
                <p:cNvSpPr>
                  <a:spLocks noChangeArrowheads="1"/>
                </p:cNvSpPr>
                <p:nvPr/>
              </p:nvSpPr>
              <p:spPr bwMode="auto">
                <a:xfrm>
                  <a:off x="4275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741" name="Group 458"/>
            <p:cNvGrpSpPr>
              <a:grpSpLocks/>
            </p:cNvGrpSpPr>
            <p:nvPr/>
          </p:nvGrpSpPr>
          <p:grpSpPr bwMode="auto">
            <a:xfrm>
              <a:off x="4290" y="3745"/>
              <a:ext cx="125" cy="56"/>
              <a:chOff x="4290" y="3745"/>
              <a:chExt cx="125" cy="56"/>
            </a:xfrm>
          </p:grpSpPr>
          <p:grpSp>
            <p:nvGrpSpPr>
              <p:cNvPr id="1742" name="Group 459"/>
              <p:cNvGrpSpPr>
                <a:grpSpLocks/>
              </p:cNvGrpSpPr>
              <p:nvPr/>
            </p:nvGrpSpPr>
            <p:grpSpPr bwMode="auto">
              <a:xfrm>
                <a:off x="4290" y="3745"/>
                <a:ext cx="125" cy="56"/>
                <a:chOff x="4290" y="3745"/>
                <a:chExt cx="125" cy="56"/>
              </a:xfrm>
            </p:grpSpPr>
            <p:sp>
              <p:nvSpPr>
                <p:cNvPr id="1813" name="Rectangle 460"/>
                <p:cNvSpPr>
                  <a:spLocks noChangeArrowheads="1"/>
                </p:cNvSpPr>
                <p:nvPr/>
              </p:nvSpPr>
              <p:spPr bwMode="auto">
                <a:xfrm>
                  <a:off x="4292" y="3754"/>
                  <a:ext cx="121" cy="47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14" name="Rectangle 461"/>
                <p:cNvSpPr>
                  <a:spLocks noChangeArrowheads="1"/>
                </p:cNvSpPr>
                <p:nvPr/>
              </p:nvSpPr>
              <p:spPr bwMode="auto">
                <a:xfrm>
                  <a:off x="4322" y="3746"/>
                  <a:ext cx="9" cy="6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15" name="Rectangle 462"/>
                <p:cNvSpPr>
                  <a:spLocks noChangeArrowheads="1"/>
                </p:cNvSpPr>
                <p:nvPr/>
              </p:nvSpPr>
              <p:spPr bwMode="auto">
                <a:xfrm>
                  <a:off x="4344" y="3745"/>
                  <a:ext cx="12" cy="8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16" name="Rectangle 463"/>
                <p:cNvSpPr>
                  <a:spLocks noChangeArrowheads="1"/>
                </p:cNvSpPr>
                <p:nvPr/>
              </p:nvSpPr>
              <p:spPr bwMode="auto">
                <a:xfrm>
                  <a:off x="4290" y="3751"/>
                  <a:ext cx="125" cy="4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17" name="Rectangle 464"/>
                <p:cNvSpPr>
                  <a:spLocks noChangeArrowheads="1"/>
                </p:cNvSpPr>
                <p:nvPr/>
              </p:nvSpPr>
              <p:spPr bwMode="auto">
                <a:xfrm>
                  <a:off x="4292" y="3776"/>
                  <a:ext cx="121" cy="2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743" name="Group 465"/>
              <p:cNvGrpSpPr>
                <a:grpSpLocks/>
              </p:cNvGrpSpPr>
              <p:nvPr/>
            </p:nvGrpSpPr>
            <p:grpSpPr bwMode="auto">
              <a:xfrm>
                <a:off x="4294" y="3758"/>
                <a:ext cx="115" cy="38"/>
                <a:chOff x="4294" y="3758"/>
                <a:chExt cx="115" cy="38"/>
              </a:xfrm>
            </p:grpSpPr>
            <p:grpSp>
              <p:nvGrpSpPr>
                <p:cNvPr id="1748" name="Group 466"/>
                <p:cNvGrpSpPr>
                  <a:grpSpLocks/>
                </p:cNvGrpSpPr>
                <p:nvPr/>
              </p:nvGrpSpPr>
              <p:grpSpPr bwMode="auto">
                <a:xfrm>
                  <a:off x="4311" y="3781"/>
                  <a:ext cx="15" cy="15"/>
                  <a:chOff x="4311" y="3781"/>
                  <a:chExt cx="15" cy="15"/>
                </a:xfrm>
              </p:grpSpPr>
              <p:sp>
                <p:nvSpPr>
                  <p:cNvPr id="1809" name="Rectangle 467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10" name="Rectangle 468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11" name="Line 469"/>
                  <p:cNvSpPr>
                    <a:spLocks noChangeShapeType="1"/>
                  </p:cNvSpPr>
                  <p:nvPr/>
                </p:nvSpPr>
                <p:spPr bwMode="auto">
                  <a:xfrm>
                    <a:off x="431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12" name="Line 470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49" name="Group 471"/>
                <p:cNvGrpSpPr>
                  <a:grpSpLocks/>
                </p:cNvGrpSpPr>
                <p:nvPr/>
              </p:nvGrpSpPr>
              <p:grpSpPr bwMode="auto">
                <a:xfrm>
                  <a:off x="4328" y="3781"/>
                  <a:ext cx="15" cy="15"/>
                  <a:chOff x="4328" y="3781"/>
                  <a:chExt cx="15" cy="15"/>
                </a:xfrm>
              </p:grpSpPr>
              <p:sp>
                <p:nvSpPr>
                  <p:cNvPr id="1805" name="Rectangle 472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6" name="Rectangle 473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7" name="Line 474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8" name="Line 475"/>
                  <p:cNvSpPr>
                    <a:spLocks noChangeShapeType="1"/>
                  </p:cNvSpPr>
                  <p:nvPr/>
                </p:nvSpPr>
                <p:spPr bwMode="auto">
                  <a:xfrm>
                    <a:off x="432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0" name="Group 476"/>
                <p:cNvGrpSpPr>
                  <a:grpSpLocks/>
                </p:cNvGrpSpPr>
                <p:nvPr/>
              </p:nvGrpSpPr>
              <p:grpSpPr bwMode="auto">
                <a:xfrm>
                  <a:off x="4394" y="3781"/>
                  <a:ext cx="15" cy="15"/>
                  <a:chOff x="4394" y="3781"/>
                  <a:chExt cx="15" cy="15"/>
                </a:xfrm>
              </p:grpSpPr>
              <p:sp>
                <p:nvSpPr>
                  <p:cNvPr id="1801" name="Rectangle 477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2" name="Rectangle 478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3" name="Line 479"/>
                  <p:cNvSpPr>
                    <a:spLocks noChangeShapeType="1"/>
                  </p:cNvSpPr>
                  <p:nvPr/>
                </p:nvSpPr>
                <p:spPr bwMode="auto">
                  <a:xfrm>
                    <a:off x="4401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4" name="Line 480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1" name="Group 481"/>
                <p:cNvGrpSpPr>
                  <a:grpSpLocks/>
                </p:cNvGrpSpPr>
                <p:nvPr/>
              </p:nvGrpSpPr>
              <p:grpSpPr bwMode="auto">
                <a:xfrm>
                  <a:off x="4294" y="3781"/>
                  <a:ext cx="15" cy="15"/>
                  <a:chOff x="4294" y="3781"/>
                  <a:chExt cx="15" cy="15"/>
                </a:xfrm>
              </p:grpSpPr>
              <p:sp>
                <p:nvSpPr>
                  <p:cNvPr id="1797" name="Rectangle 482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8" name="Rectangle 483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9" name="Line 484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0" name="Line 485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2" name="Group 486"/>
                <p:cNvGrpSpPr>
                  <a:grpSpLocks/>
                </p:cNvGrpSpPr>
                <p:nvPr/>
              </p:nvGrpSpPr>
              <p:grpSpPr bwMode="auto">
                <a:xfrm>
                  <a:off x="4344" y="3758"/>
                  <a:ext cx="16" cy="15"/>
                  <a:chOff x="4344" y="3758"/>
                  <a:chExt cx="16" cy="15"/>
                </a:xfrm>
              </p:grpSpPr>
              <p:sp>
                <p:nvSpPr>
                  <p:cNvPr id="1793" name="Rectangle 487"/>
                  <p:cNvSpPr>
                    <a:spLocks noChangeArrowheads="1"/>
                  </p:cNvSpPr>
                  <p:nvPr/>
                </p:nvSpPr>
                <p:spPr bwMode="auto">
                  <a:xfrm>
                    <a:off x="434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4" name="Rectangle 488"/>
                  <p:cNvSpPr>
                    <a:spLocks noChangeArrowheads="1"/>
                  </p:cNvSpPr>
                  <p:nvPr/>
                </p:nvSpPr>
                <p:spPr bwMode="auto">
                  <a:xfrm>
                    <a:off x="434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5" name="Line 489"/>
                  <p:cNvSpPr>
                    <a:spLocks noChangeShapeType="1"/>
                  </p:cNvSpPr>
                  <p:nvPr/>
                </p:nvSpPr>
                <p:spPr bwMode="auto">
                  <a:xfrm>
                    <a:off x="435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6" name="Line 490"/>
                  <p:cNvSpPr>
                    <a:spLocks noChangeShapeType="1"/>
                  </p:cNvSpPr>
                  <p:nvPr/>
                </p:nvSpPr>
                <p:spPr bwMode="auto">
                  <a:xfrm>
                    <a:off x="434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3" name="Group 491"/>
                <p:cNvGrpSpPr>
                  <a:grpSpLocks/>
                </p:cNvGrpSpPr>
                <p:nvPr/>
              </p:nvGrpSpPr>
              <p:grpSpPr bwMode="auto">
                <a:xfrm>
                  <a:off x="4361" y="3781"/>
                  <a:ext cx="15" cy="15"/>
                  <a:chOff x="4361" y="3781"/>
                  <a:chExt cx="15" cy="15"/>
                </a:xfrm>
              </p:grpSpPr>
              <p:sp>
                <p:nvSpPr>
                  <p:cNvPr id="1789" name="Rectangle 492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0" name="Rectangle 49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1" name="Line 49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2" name="Line 49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4" name="Group 496"/>
                <p:cNvGrpSpPr>
                  <a:grpSpLocks/>
                </p:cNvGrpSpPr>
                <p:nvPr/>
              </p:nvGrpSpPr>
              <p:grpSpPr bwMode="auto">
                <a:xfrm>
                  <a:off x="4377" y="3781"/>
                  <a:ext cx="15" cy="15"/>
                  <a:chOff x="4377" y="3781"/>
                  <a:chExt cx="15" cy="15"/>
                </a:xfrm>
              </p:grpSpPr>
              <p:sp>
                <p:nvSpPr>
                  <p:cNvPr id="1785" name="Rectangle 49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6" name="Rectangle 49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7" name="Line 49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8" name="Line 50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5" name="Group 501"/>
                <p:cNvGrpSpPr>
                  <a:grpSpLocks/>
                </p:cNvGrpSpPr>
                <p:nvPr/>
              </p:nvGrpSpPr>
              <p:grpSpPr bwMode="auto">
                <a:xfrm>
                  <a:off x="4311" y="3758"/>
                  <a:ext cx="15" cy="15"/>
                  <a:chOff x="4311" y="3758"/>
                  <a:chExt cx="15" cy="15"/>
                </a:xfrm>
              </p:grpSpPr>
              <p:sp>
                <p:nvSpPr>
                  <p:cNvPr id="1781" name="Rectangle 502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2" name="Rectangle 503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3" name="Line 504"/>
                  <p:cNvSpPr>
                    <a:spLocks noChangeShapeType="1"/>
                  </p:cNvSpPr>
                  <p:nvPr/>
                </p:nvSpPr>
                <p:spPr bwMode="auto">
                  <a:xfrm>
                    <a:off x="4319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4" name="Line 505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6" name="Group 506"/>
                <p:cNvGrpSpPr>
                  <a:grpSpLocks/>
                </p:cNvGrpSpPr>
                <p:nvPr/>
              </p:nvGrpSpPr>
              <p:grpSpPr bwMode="auto">
                <a:xfrm>
                  <a:off x="4328" y="3758"/>
                  <a:ext cx="15" cy="15"/>
                  <a:chOff x="4328" y="3758"/>
                  <a:chExt cx="15" cy="15"/>
                </a:xfrm>
              </p:grpSpPr>
              <p:sp>
                <p:nvSpPr>
                  <p:cNvPr id="1777" name="Rectangle 507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8" name="Rectangle 508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9" name="Line 509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0" name="Line 510"/>
                  <p:cNvSpPr>
                    <a:spLocks noChangeShapeType="1"/>
                  </p:cNvSpPr>
                  <p:nvPr/>
                </p:nvSpPr>
                <p:spPr bwMode="auto">
                  <a:xfrm>
                    <a:off x="4329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7" name="Group 511"/>
                <p:cNvGrpSpPr>
                  <a:grpSpLocks/>
                </p:cNvGrpSpPr>
                <p:nvPr/>
              </p:nvGrpSpPr>
              <p:grpSpPr bwMode="auto">
                <a:xfrm>
                  <a:off x="4394" y="3758"/>
                  <a:ext cx="15" cy="15"/>
                  <a:chOff x="4394" y="3758"/>
                  <a:chExt cx="15" cy="15"/>
                </a:xfrm>
              </p:grpSpPr>
              <p:sp>
                <p:nvSpPr>
                  <p:cNvPr id="1773" name="Rectangle 512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4" name="Rectangle 513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5" name="Line 514"/>
                  <p:cNvSpPr>
                    <a:spLocks noChangeShapeType="1"/>
                  </p:cNvSpPr>
                  <p:nvPr/>
                </p:nvSpPr>
                <p:spPr bwMode="auto">
                  <a:xfrm>
                    <a:off x="44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6" name="Line 515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8" name="Group 516"/>
                <p:cNvGrpSpPr>
                  <a:grpSpLocks/>
                </p:cNvGrpSpPr>
                <p:nvPr/>
              </p:nvGrpSpPr>
              <p:grpSpPr bwMode="auto">
                <a:xfrm>
                  <a:off x="4294" y="3758"/>
                  <a:ext cx="16" cy="15"/>
                  <a:chOff x="4294" y="3758"/>
                  <a:chExt cx="16" cy="15"/>
                </a:xfrm>
              </p:grpSpPr>
              <p:sp>
                <p:nvSpPr>
                  <p:cNvPr id="1769" name="Rectangle 517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0" name="Rectangle 518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1" name="Line 519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2" name="Line 520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9" name="Group 521"/>
                <p:cNvGrpSpPr>
                  <a:grpSpLocks/>
                </p:cNvGrpSpPr>
                <p:nvPr/>
              </p:nvGrpSpPr>
              <p:grpSpPr bwMode="auto">
                <a:xfrm>
                  <a:off x="4361" y="3758"/>
                  <a:ext cx="15" cy="15"/>
                  <a:chOff x="4361" y="3758"/>
                  <a:chExt cx="15" cy="15"/>
                </a:xfrm>
              </p:grpSpPr>
              <p:sp>
                <p:nvSpPr>
                  <p:cNvPr id="1765" name="Rectangle 522"/>
                  <p:cNvSpPr>
                    <a:spLocks noChangeArrowheads="1"/>
                  </p:cNvSpPr>
                  <p:nvPr/>
                </p:nvSpPr>
                <p:spPr bwMode="auto">
                  <a:xfrm>
                    <a:off x="436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6" name="Rectangle 52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7" name="Line 52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8" name="Line 52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60" name="Group 526"/>
                <p:cNvGrpSpPr>
                  <a:grpSpLocks/>
                </p:cNvGrpSpPr>
                <p:nvPr/>
              </p:nvGrpSpPr>
              <p:grpSpPr bwMode="auto">
                <a:xfrm>
                  <a:off x="4377" y="3758"/>
                  <a:ext cx="16" cy="15"/>
                  <a:chOff x="4377" y="3758"/>
                  <a:chExt cx="16" cy="15"/>
                </a:xfrm>
              </p:grpSpPr>
              <p:sp>
                <p:nvSpPr>
                  <p:cNvPr id="1761" name="Rectangle 52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2" name="Rectangle 52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3" name="Line 52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4" name="Line 53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744" name="Group 531"/>
              <p:cNvGrpSpPr>
                <a:grpSpLocks/>
              </p:cNvGrpSpPr>
              <p:nvPr/>
            </p:nvGrpSpPr>
            <p:grpSpPr bwMode="auto">
              <a:xfrm>
                <a:off x="4345" y="3779"/>
                <a:ext cx="14" cy="21"/>
                <a:chOff x="4345" y="3779"/>
                <a:chExt cx="14" cy="21"/>
              </a:xfrm>
            </p:grpSpPr>
            <p:sp>
              <p:nvSpPr>
                <p:cNvPr id="1745" name="Rectangle 532"/>
                <p:cNvSpPr>
                  <a:spLocks noChangeArrowheads="1"/>
                </p:cNvSpPr>
                <p:nvPr/>
              </p:nvSpPr>
              <p:spPr bwMode="auto">
                <a:xfrm>
                  <a:off x="4345" y="3779"/>
                  <a:ext cx="14" cy="21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6" name="Rectangle 533"/>
                <p:cNvSpPr>
                  <a:spLocks noChangeArrowheads="1"/>
                </p:cNvSpPr>
                <p:nvPr/>
              </p:nvSpPr>
              <p:spPr bwMode="auto">
                <a:xfrm>
                  <a:off x="4346" y="3782"/>
                  <a:ext cx="11" cy="1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7" name="Oval 534"/>
                <p:cNvSpPr>
                  <a:spLocks noChangeArrowheads="1"/>
                </p:cNvSpPr>
                <p:nvPr/>
              </p:nvSpPr>
              <p:spPr bwMode="auto">
                <a:xfrm>
                  <a:off x="4355" y="3790"/>
                  <a:ext cx="1" cy="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1840" name="AutoShape 108"/>
          <p:cNvSpPr>
            <a:spLocks noChangeArrowheads="1"/>
          </p:cNvSpPr>
          <p:nvPr/>
        </p:nvSpPr>
        <p:spPr bwMode="auto">
          <a:xfrm>
            <a:off x="5203227" y="5335999"/>
            <a:ext cx="1223509" cy="364318"/>
          </a:xfrm>
          <a:prstGeom prst="wedgeRectCallout">
            <a:avLst>
              <a:gd name="adj1" fmla="val -51271"/>
              <a:gd name="adj2" fmla="val -188105"/>
            </a:avLst>
          </a:prstGeom>
          <a:solidFill>
            <a:srgbClr val="FFFF00">
              <a:alpha val="7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Морской торговый порт</a:t>
            </a:r>
          </a:p>
        </p:txBody>
      </p:sp>
      <p:sp>
        <p:nvSpPr>
          <p:cNvPr id="1841" name="AutoShape 108"/>
          <p:cNvSpPr>
            <a:spLocks noChangeArrowheads="1"/>
          </p:cNvSpPr>
          <p:nvPr/>
        </p:nvSpPr>
        <p:spPr bwMode="auto">
          <a:xfrm>
            <a:off x="3149624" y="2435633"/>
            <a:ext cx="1223509" cy="278946"/>
          </a:xfrm>
          <a:prstGeom prst="wedgeRectCallout">
            <a:avLst>
              <a:gd name="adj1" fmla="val -72906"/>
              <a:gd name="adj2" fmla="val 171941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Школа №</a:t>
            </a:r>
            <a:r>
              <a:rPr lang="ru-RU" b="1" u="sng" dirty="0" smtClean="0"/>
              <a:t>17</a:t>
            </a:r>
            <a:endParaRPr lang="ru-RU" i="1" dirty="0"/>
          </a:p>
        </p:txBody>
      </p:sp>
      <p:sp>
        <p:nvSpPr>
          <p:cNvPr id="1844" name="AutoShape 108"/>
          <p:cNvSpPr>
            <a:spLocks noChangeArrowheads="1"/>
          </p:cNvSpPr>
          <p:nvPr/>
        </p:nvSpPr>
        <p:spPr bwMode="auto">
          <a:xfrm>
            <a:off x="87458" y="3844025"/>
            <a:ext cx="1401255" cy="278946"/>
          </a:xfrm>
          <a:prstGeom prst="wedgeRectCallout">
            <a:avLst>
              <a:gd name="adj1" fmla="val 158237"/>
              <a:gd name="adj2" fmla="val -16144"/>
            </a:avLst>
          </a:prstGeom>
          <a:solidFill>
            <a:srgbClr val="FFFF00">
              <a:alpha val="7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Ж/Д больница</a:t>
            </a:r>
            <a:endParaRPr lang="ru-RU" i="1" dirty="0"/>
          </a:p>
        </p:txBody>
      </p:sp>
      <p:sp>
        <p:nvSpPr>
          <p:cNvPr id="1845" name="AutoShape 108"/>
          <p:cNvSpPr>
            <a:spLocks noChangeArrowheads="1"/>
          </p:cNvSpPr>
          <p:nvPr/>
        </p:nvSpPr>
        <p:spPr bwMode="auto">
          <a:xfrm>
            <a:off x="2227316" y="3125170"/>
            <a:ext cx="1223509" cy="278946"/>
          </a:xfrm>
          <a:prstGeom prst="wedgeRectCallout">
            <a:avLst>
              <a:gd name="adj1" fmla="val 60588"/>
              <a:gd name="adj2" fmla="val 248083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Детский сад №</a:t>
            </a:r>
            <a:r>
              <a:rPr lang="ru-RU" b="1" u="sng" dirty="0" smtClean="0"/>
              <a:t>20</a:t>
            </a:r>
            <a:endParaRPr lang="ru-RU" i="1" dirty="0"/>
          </a:p>
        </p:txBody>
      </p:sp>
      <p:sp>
        <p:nvSpPr>
          <p:cNvPr id="1846" name="AutoShape 108"/>
          <p:cNvSpPr>
            <a:spLocks noChangeArrowheads="1"/>
          </p:cNvSpPr>
          <p:nvPr/>
        </p:nvSpPr>
        <p:spPr bwMode="auto">
          <a:xfrm>
            <a:off x="3487213" y="3349027"/>
            <a:ext cx="1223509" cy="278946"/>
          </a:xfrm>
          <a:prstGeom prst="wedgeRectCallout">
            <a:avLst>
              <a:gd name="adj1" fmla="val -8781"/>
              <a:gd name="adj2" fmla="val 146532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Школа №</a:t>
            </a:r>
            <a:r>
              <a:rPr lang="ru-RU" b="1" u="sng" dirty="0" smtClean="0"/>
              <a:t>32</a:t>
            </a:r>
            <a:endParaRPr lang="ru-RU" i="1" dirty="0"/>
          </a:p>
        </p:txBody>
      </p:sp>
      <p:sp>
        <p:nvSpPr>
          <p:cNvPr id="1847" name="AutoShape 108"/>
          <p:cNvSpPr>
            <a:spLocks noChangeArrowheads="1"/>
          </p:cNvSpPr>
          <p:nvPr/>
        </p:nvSpPr>
        <p:spPr bwMode="auto">
          <a:xfrm>
            <a:off x="5072608" y="2426057"/>
            <a:ext cx="1263106" cy="278946"/>
          </a:xfrm>
          <a:prstGeom prst="wedgeRectCallout">
            <a:avLst>
              <a:gd name="adj1" fmla="val -40477"/>
              <a:gd name="adj2" fmla="val 213658"/>
            </a:avLst>
          </a:prstGeom>
          <a:solidFill>
            <a:srgbClr val="FFFF00">
              <a:alpha val="7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МУП </a:t>
            </a:r>
            <a:r>
              <a:rPr lang="ru-RU" b="1" u="sng" dirty="0" smtClean="0"/>
              <a:t>Водоканал</a:t>
            </a:r>
            <a:endParaRPr lang="ru-RU" i="1" dirty="0"/>
          </a:p>
        </p:txBody>
      </p:sp>
      <p:sp>
        <p:nvSpPr>
          <p:cNvPr id="1850" name="AutoShape 108"/>
          <p:cNvSpPr>
            <a:spLocks noChangeArrowheads="1"/>
          </p:cNvSpPr>
          <p:nvPr/>
        </p:nvSpPr>
        <p:spPr bwMode="auto">
          <a:xfrm>
            <a:off x="417968" y="4680429"/>
            <a:ext cx="1223509" cy="278946"/>
          </a:xfrm>
          <a:prstGeom prst="wedgeRectCallout">
            <a:avLst>
              <a:gd name="adj1" fmla="val 173728"/>
              <a:gd name="adj2" fmla="val 15613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Котельная №1</a:t>
            </a:r>
          </a:p>
        </p:txBody>
      </p:sp>
      <p:sp>
        <p:nvSpPr>
          <p:cNvPr id="1851" name="AutoShape 108"/>
          <p:cNvSpPr>
            <a:spLocks noChangeArrowheads="1"/>
          </p:cNvSpPr>
          <p:nvPr/>
        </p:nvSpPr>
        <p:spPr bwMode="auto">
          <a:xfrm>
            <a:off x="6677518" y="2962459"/>
            <a:ext cx="1223509" cy="278946"/>
          </a:xfrm>
          <a:prstGeom prst="wedgeRectCallout">
            <a:avLst>
              <a:gd name="adj1" fmla="val -108407"/>
              <a:gd name="adj2" fmla="val 161428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Котельная №2</a:t>
            </a:r>
          </a:p>
        </p:txBody>
      </p:sp>
      <p:sp>
        <p:nvSpPr>
          <p:cNvPr id="1853" name="AutoShape 108"/>
          <p:cNvSpPr>
            <a:spLocks noChangeArrowheads="1"/>
          </p:cNvSpPr>
          <p:nvPr/>
        </p:nvSpPr>
        <p:spPr bwMode="auto">
          <a:xfrm>
            <a:off x="7436032" y="6120947"/>
            <a:ext cx="1223509" cy="278946"/>
          </a:xfrm>
          <a:prstGeom prst="wedgeRectCallout">
            <a:avLst>
              <a:gd name="adj1" fmla="val 62109"/>
              <a:gd name="adj2" fmla="val -118490"/>
            </a:avLst>
          </a:prstGeom>
          <a:solidFill>
            <a:srgbClr val="FFFF00">
              <a:alpha val="7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Терминал </a:t>
            </a:r>
            <a:r>
              <a:rPr lang="ru-RU" b="1" u="sng" dirty="0" smtClean="0"/>
              <a:t>ЧТН</a:t>
            </a:r>
            <a:endParaRPr lang="ru-RU" i="1" dirty="0"/>
          </a:p>
        </p:txBody>
      </p:sp>
      <p:grpSp>
        <p:nvGrpSpPr>
          <p:cNvPr id="1855" name="Group 149"/>
          <p:cNvGrpSpPr>
            <a:grpSpLocks/>
          </p:cNvGrpSpPr>
          <p:nvPr/>
        </p:nvGrpSpPr>
        <p:grpSpPr bwMode="auto">
          <a:xfrm>
            <a:off x="8191081" y="4603216"/>
            <a:ext cx="281686" cy="239581"/>
            <a:chOff x="2018" y="2750"/>
            <a:chExt cx="361" cy="309"/>
          </a:xfrm>
        </p:grpSpPr>
        <p:sp>
          <p:nvSpPr>
            <p:cNvPr id="1856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7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8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9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0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1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2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3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4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5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6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7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8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9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0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1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2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3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4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5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6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7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8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9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0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1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2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3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4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5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6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7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8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9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0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1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2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3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4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5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6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7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8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9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0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1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2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3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4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5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6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7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8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9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0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1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2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3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4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5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6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7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8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9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0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1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2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3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4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5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6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7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8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9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0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1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2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3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4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1935" name="AutoShape 108"/>
          <p:cNvSpPr>
            <a:spLocks noChangeArrowheads="1"/>
          </p:cNvSpPr>
          <p:nvPr/>
        </p:nvSpPr>
        <p:spPr bwMode="auto">
          <a:xfrm>
            <a:off x="2534725" y="2067757"/>
            <a:ext cx="914531" cy="278946"/>
          </a:xfrm>
          <a:prstGeom prst="wedgeRectCallout">
            <a:avLst>
              <a:gd name="adj1" fmla="val -85339"/>
              <a:gd name="adj2" fmla="val 308722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Школа №</a:t>
            </a:r>
            <a:r>
              <a:rPr lang="ru-RU" b="1" u="sng" dirty="0" smtClean="0"/>
              <a:t>18</a:t>
            </a:r>
            <a:endParaRPr lang="ru-RU" i="1" dirty="0"/>
          </a:p>
        </p:txBody>
      </p:sp>
      <p:grpSp>
        <p:nvGrpSpPr>
          <p:cNvPr id="1936" name="Group 149"/>
          <p:cNvGrpSpPr>
            <a:grpSpLocks/>
          </p:cNvGrpSpPr>
          <p:nvPr/>
        </p:nvGrpSpPr>
        <p:grpSpPr bwMode="auto">
          <a:xfrm>
            <a:off x="3924652" y="3921344"/>
            <a:ext cx="281686" cy="239581"/>
            <a:chOff x="2018" y="2750"/>
            <a:chExt cx="361" cy="309"/>
          </a:xfrm>
        </p:grpSpPr>
        <p:sp>
          <p:nvSpPr>
            <p:cNvPr id="193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2016" name="Group 149"/>
          <p:cNvGrpSpPr>
            <a:grpSpLocks/>
          </p:cNvGrpSpPr>
          <p:nvPr/>
        </p:nvGrpSpPr>
        <p:grpSpPr bwMode="auto">
          <a:xfrm>
            <a:off x="2935824" y="3533398"/>
            <a:ext cx="281686" cy="239581"/>
            <a:chOff x="2018" y="2750"/>
            <a:chExt cx="361" cy="309"/>
          </a:xfrm>
        </p:grpSpPr>
        <p:sp>
          <p:nvSpPr>
            <p:cNvPr id="201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2097" name="AutoShape 108"/>
          <p:cNvSpPr>
            <a:spLocks noChangeArrowheads="1"/>
          </p:cNvSpPr>
          <p:nvPr/>
        </p:nvSpPr>
        <p:spPr bwMode="auto">
          <a:xfrm>
            <a:off x="3972249" y="4905186"/>
            <a:ext cx="1064454" cy="278946"/>
          </a:xfrm>
          <a:prstGeom prst="wedgeRectCallout">
            <a:avLst>
              <a:gd name="adj1" fmla="val -11032"/>
              <a:gd name="adj2" fmla="val -190143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Котельная №2</a:t>
            </a:r>
          </a:p>
        </p:txBody>
      </p:sp>
      <p:sp>
        <p:nvSpPr>
          <p:cNvPr id="2098" name="AutoShape 108"/>
          <p:cNvSpPr>
            <a:spLocks noChangeArrowheads="1"/>
          </p:cNvSpPr>
          <p:nvPr/>
        </p:nvSpPr>
        <p:spPr bwMode="auto">
          <a:xfrm>
            <a:off x="3973548" y="2756501"/>
            <a:ext cx="1223509" cy="278946"/>
          </a:xfrm>
          <a:prstGeom prst="wedgeRectCallout">
            <a:avLst>
              <a:gd name="adj1" fmla="val -19209"/>
              <a:gd name="adj2" fmla="val 103779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Котельная №2</a:t>
            </a:r>
          </a:p>
        </p:txBody>
      </p:sp>
      <p:sp>
        <p:nvSpPr>
          <p:cNvPr id="2103" name="AutoShape 108"/>
          <p:cNvSpPr>
            <a:spLocks noChangeArrowheads="1"/>
          </p:cNvSpPr>
          <p:nvPr/>
        </p:nvSpPr>
        <p:spPr bwMode="auto">
          <a:xfrm>
            <a:off x="6368372" y="5038136"/>
            <a:ext cx="1289386" cy="278946"/>
          </a:xfrm>
          <a:prstGeom prst="wedgeRectCallout">
            <a:avLst>
              <a:gd name="adj1" fmla="val 28668"/>
              <a:gd name="adj2" fmla="val -156447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Стационар №</a:t>
            </a:r>
            <a:r>
              <a:rPr lang="ru-RU" b="1" u="sng" dirty="0" smtClean="0"/>
              <a:t>23</a:t>
            </a:r>
            <a:endParaRPr lang="ru-RU" i="1" dirty="0"/>
          </a:p>
        </p:txBody>
      </p:sp>
      <p:sp>
        <p:nvSpPr>
          <p:cNvPr id="2104" name="AutoShape 108"/>
          <p:cNvSpPr>
            <a:spLocks noChangeArrowheads="1"/>
          </p:cNvSpPr>
          <p:nvPr/>
        </p:nvSpPr>
        <p:spPr bwMode="auto">
          <a:xfrm>
            <a:off x="1772525" y="4563851"/>
            <a:ext cx="1293785" cy="278946"/>
          </a:xfrm>
          <a:prstGeom prst="wedgeRectCallout">
            <a:avLst>
              <a:gd name="adj1" fmla="val 93024"/>
              <a:gd name="adj2" fmla="val -25295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Ж/Д вокзал</a:t>
            </a:r>
          </a:p>
        </p:txBody>
      </p:sp>
      <p:sp>
        <p:nvSpPr>
          <p:cNvPr id="2105" name="AutoShape 108"/>
          <p:cNvSpPr>
            <a:spLocks noChangeArrowheads="1"/>
          </p:cNvSpPr>
          <p:nvPr/>
        </p:nvSpPr>
        <p:spPr bwMode="auto">
          <a:xfrm>
            <a:off x="5414601" y="2726314"/>
            <a:ext cx="1122464" cy="404935"/>
          </a:xfrm>
          <a:prstGeom prst="wedgeRectCallout">
            <a:avLst>
              <a:gd name="adj1" fmla="val 17062"/>
              <a:gd name="adj2" fmla="val 223200"/>
            </a:avLst>
          </a:prstGeom>
          <a:solidFill>
            <a:srgbClr val="FFFF00">
              <a:alpha val="7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err="1"/>
              <a:t>Цемзавод</a:t>
            </a:r>
            <a:r>
              <a:rPr lang="ru-RU" b="1" u="sng" dirty="0"/>
              <a:t> </a:t>
            </a:r>
            <a:r>
              <a:rPr lang="ru-RU" b="1" u="sng" dirty="0" smtClean="0"/>
              <a:t>Пролетарий</a:t>
            </a:r>
            <a:endParaRPr lang="ru-RU" i="1" dirty="0"/>
          </a:p>
        </p:txBody>
      </p:sp>
      <p:sp>
        <p:nvSpPr>
          <p:cNvPr id="2106" name="AutoShape 108"/>
          <p:cNvSpPr>
            <a:spLocks noChangeArrowheads="1"/>
          </p:cNvSpPr>
          <p:nvPr/>
        </p:nvSpPr>
        <p:spPr bwMode="auto">
          <a:xfrm>
            <a:off x="5934231" y="4348251"/>
            <a:ext cx="1223509" cy="278946"/>
          </a:xfrm>
          <a:prstGeom prst="wedgeRectCallout">
            <a:avLst>
              <a:gd name="adj1" fmla="val 34547"/>
              <a:gd name="adj2" fmla="val -104930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Школа №16 </a:t>
            </a:r>
            <a:endParaRPr lang="ru-RU" i="1" dirty="0"/>
          </a:p>
        </p:txBody>
      </p:sp>
      <p:sp>
        <p:nvSpPr>
          <p:cNvPr id="2107" name="AutoShape 108"/>
          <p:cNvSpPr>
            <a:spLocks noChangeArrowheads="1"/>
          </p:cNvSpPr>
          <p:nvPr/>
        </p:nvSpPr>
        <p:spPr bwMode="auto">
          <a:xfrm>
            <a:off x="1669313" y="3648006"/>
            <a:ext cx="937131" cy="278946"/>
          </a:xfrm>
          <a:prstGeom prst="wedgeRectCallout">
            <a:avLst>
              <a:gd name="adj1" fmla="val 87740"/>
              <a:gd name="adj2" fmla="val -42611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Школа №</a:t>
            </a:r>
            <a:r>
              <a:rPr lang="ru-RU" b="1" u="sng" dirty="0" smtClean="0"/>
              <a:t>18</a:t>
            </a:r>
            <a:endParaRPr lang="ru-RU" i="1" dirty="0"/>
          </a:p>
        </p:txBody>
      </p:sp>
      <p:sp>
        <p:nvSpPr>
          <p:cNvPr id="2108" name="AutoShape 108"/>
          <p:cNvSpPr>
            <a:spLocks noChangeArrowheads="1"/>
          </p:cNvSpPr>
          <p:nvPr/>
        </p:nvSpPr>
        <p:spPr bwMode="auto">
          <a:xfrm>
            <a:off x="4710720" y="3845778"/>
            <a:ext cx="1223511" cy="278946"/>
          </a:xfrm>
          <a:prstGeom prst="wedgeRectCallout">
            <a:avLst>
              <a:gd name="adj1" fmla="val 3736"/>
              <a:gd name="adj2" fmla="val -63678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Поликлиника №</a:t>
            </a:r>
            <a:r>
              <a:rPr lang="ru-RU" b="1" u="sng" dirty="0" smtClean="0"/>
              <a:t>3</a:t>
            </a:r>
            <a:endParaRPr lang="ru-RU" i="1" dirty="0"/>
          </a:p>
        </p:txBody>
      </p:sp>
      <p:grpSp>
        <p:nvGrpSpPr>
          <p:cNvPr id="2109" name="Group 431"/>
          <p:cNvGrpSpPr>
            <a:grpSpLocks noChangeAspect="1"/>
          </p:cNvGrpSpPr>
          <p:nvPr/>
        </p:nvGrpSpPr>
        <p:grpSpPr bwMode="auto">
          <a:xfrm>
            <a:off x="5792133" y="3645273"/>
            <a:ext cx="424919" cy="276072"/>
            <a:chOff x="4262" y="3704"/>
            <a:chExt cx="182" cy="97"/>
          </a:xfrm>
        </p:grpSpPr>
        <p:sp>
          <p:nvSpPr>
            <p:cNvPr id="2110" name="AutoShape 432"/>
            <p:cNvSpPr>
              <a:spLocks noChangeAspect="1" noChangeArrowheads="1" noTextEdit="1"/>
            </p:cNvSpPr>
            <p:nvPr/>
          </p:nvSpPr>
          <p:spPr bwMode="auto">
            <a:xfrm>
              <a:off x="4262" y="3704"/>
              <a:ext cx="182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88194"/>
              <a:endParaRPr lang="ru-RU">
                <a:solidFill>
                  <a:prstClr val="black"/>
                </a:solidFill>
              </a:endParaRPr>
            </a:p>
          </p:txBody>
        </p:sp>
        <p:grpSp>
          <p:nvGrpSpPr>
            <p:cNvPr id="2111" name="Group 433"/>
            <p:cNvGrpSpPr>
              <a:grpSpLocks/>
            </p:cNvGrpSpPr>
            <p:nvPr/>
          </p:nvGrpSpPr>
          <p:grpSpPr bwMode="auto">
            <a:xfrm>
              <a:off x="4397" y="3705"/>
              <a:ext cx="19" cy="75"/>
              <a:chOff x="4397" y="3705"/>
              <a:chExt cx="19" cy="75"/>
            </a:xfrm>
          </p:grpSpPr>
          <p:sp>
            <p:nvSpPr>
              <p:cNvPr id="2211" name="Freeform 434"/>
              <p:cNvSpPr>
                <a:spLocks/>
              </p:cNvSpPr>
              <p:nvPr/>
            </p:nvSpPr>
            <p:spPr bwMode="auto">
              <a:xfrm>
                <a:off x="4397" y="3705"/>
                <a:ext cx="7" cy="75"/>
              </a:xfrm>
              <a:custGeom>
                <a:avLst/>
                <a:gdLst>
                  <a:gd name="T0" fmla="*/ 0 w 145"/>
                  <a:gd name="T1" fmla="*/ 0 h 1518"/>
                  <a:gd name="T2" fmla="*/ 0 w 145"/>
                  <a:gd name="T3" fmla="*/ 0 h 1518"/>
                  <a:gd name="T4" fmla="*/ 0 w 145"/>
                  <a:gd name="T5" fmla="*/ 0 h 1518"/>
                  <a:gd name="T6" fmla="*/ 0 w 145"/>
                  <a:gd name="T7" fmla="*/ 0 h 1518"/>
                  <a:gd name="T8" fmla="*/ 0 w 145"/>
                  <a:gd name="T9" fmla="*/ 0 h 1518"/>
                  <a:gd name="T10" fmla="*/ 0 w 145"/>
                  <a:gd name="T11" fmla="*/ 0 h 1518"/>
                  <a:gd name="T12" fmla="*/ 0 w 145"/>
                  <a:gd name="T13" fmla="*/ 0 h 1518"/>
                  <a:gd name="T14" fmla="*/ 0 w 145"/>
                  <a:gd name="T15" fmla="*/ 0 h 1518"/>
                  <a:gd name="T16" fmla="*/ 0 w 145"/>
                  <a:gd name="T17" fmla="*/ 0 h 1518"/>
                  <a:gd name="T18" fmla="*/ 0 w 145"/>
                  <a:gd name="T19" fmla="*/ 0 h 1518"/>
                  <a:gd name="T20" fmla="*/ 0 w 145"/>
                  <a:gd name="T21" fmla="*/ 0 h 1518"/>
                  <a:gd name="T22" fmla="*/ 0 w 145"/>
                  <a:gd name="T23" fmla="*/ 0 h 1518"/>
                  <a:gd name="T24" fmla="*/ 0 w 145"/>
                  <a:gd name="T25" fmla="*/ 0 h 1518"/>
                  <a:gd name="T26" fmla="*/ 0 w 145"/>
                  <a:gd name="T27" fmla="*/ 0 h 1518"/>
                  <a:gd name="T28" fmla="*/ 0 w 145"/>
                  <a:gd name="T29" fmla="*/ 0 h 1518"/>
                  <a:gd name="T30" fmla="*/ 0 w 145"/>
                  <a:gd name="T31" fmla="*/ 0 h 1518"/>
                  <a:gd name="T32" fmla="*/ 0 w 145"/>
                  <a:gd name="T33" fmla="*/ 0 h 1518"/>
                  <a:gd name="T34" fmla="*/ 0 w 145"/>
                  <a:gd name="T35" fmla="*/ 0 h 1518"/>
                  <a:gd name="T36" fmla="*/ 0 w 145"/>
                  <a:gd name="T37" fmla="*/ 0 h 1518"/>
                  <a:gd name="T38" fmla="*/ 0 w 145"/>
                  <a:gd name="T39" fmla="*/ 0 h 15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5"/>
                  <a:gd name="T61" fmla="*/ 0 h 1518"/>
                  <a:gd name="T62" fmla="*/ 145 w 145"/>
                  <a:gd name="T63" fmla="*/ 1518 h 151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5" h="1518">
                    <a:moveTo>
                      <a:pt x="38" y="0"/>
                    </a:moveTo>
                    <a:lnTo>
                      <a:pt x="38" y="241"/>
                    </a:lnTo>
                    <a:lnTo>
                      <a:pt x="27" y="241"/>
                    </a:lnTo>
                    <a:lnTo>
                      <a:pt x="27" y="482"/>
                    </a:lnTo>
                    <a:lnTo>
                      <a:pt x="15" y="482"/>
                    </a:lnTo>
                    <a:lnTo>
                      <a:pt x="15" y="708"/>
                    </a:lnTo>
                    <a:lnTo>
                      <a:pt x="8" y="708"/>
                    </a:lnTo>
                    <a:lnTo>
                      <a:pt x="8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79" y="1518"/>
                    </a:lnTo>
                    <a:lnTo>
                      <a:pt x="145" y="1008"/>
                    </a:lnTo>
                    <a:lnTo>
                      <a:pt x="145" y="707"/>
                    </a:lnTo>
                    <a:lnTo>
                      <a:pt x="137" y="707"/>
                    </a:lnTo>
                    <a:lnTo>
                      <a:pt x="137" y="482"/>
                    </a:lnTo>
                    <a:lnTo>
                      <a:pt x="128" y="482"/>
                    </a:lnTo>
                    <a:lnTo>
                      <a:pt x="128" y="241"/>
                    </a:lnTo>
                    <a:lnTo>
                      <a:pt x="116" y="241"/>
                    </a:lnTo>
                    <a:lnTo>
                      <a:pt x="116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3801" tIns="36900" rIns="73801" bIns="36900"/>
              <a:lstStyle/>
              <a:p>
                <a:pPr defTabSz="888194"/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212" name="Freeform 435"/>
              <p:cNvSpPr>
                <a:spLocks/>
              </p:cNvSpPr>
              <p:nvPr/>
            </p:nvSpPr>
            <p:spPr bwMode="auto">
              <a:xfrm>
                <a:off x="4409" y="3705"/>
                <a:ext cx="7" cy="75"/>
              </a:xfrm>
              <a:custGeom>
                <a:avLst/>
                <a:gdLst>
                  <a:gd name="T0" fmla="*/ 0 w 151"/>
                  <a:gd name="T1" fmla="*/ 0 h 1518"/>
                  <a:gd name="T2" fmla="*/ 0 w 151"/>
                  <a:gd name="T3" fmla="*/ 0 h 1518"/>
                  <a:gd name="T4" fmla="*/ 0 w 151"/>
                  <a:gd name="T5" fmla="*/ 0 h 1518"/>
                  <a:gd name="T6" fmla="*/ 0 w 151"/>
                  <a:gd name="T7" fmla="*/ 0 h 1518"/>
                  <a:gd name="T8" fmla="*/ 0 w 151"/>
                  <a:gd name="T9" fmla="*/ 0 h 1518"/>
                  <a:gd name="T10" fmla="*/ 0 w 151"/>
                  <a:gd name="T11" fmla="*/ 0 h 1518"/>
                  <a:gd name="T12" fmla="*/ 0 w 151"/>
                  <a:gd name="T13" fmla="*/ 0 h 1518"/>
                  <a:gd name="T14" fmla="*/ 0 w 151"/>
                  <a:gd name="T15" fmla="*/ 0 h 1518"/>
                  <a:gd name="T16" fmla="*/ 0 w 151"/>
                  <a:gd name="T17" fmla="*/ 0 h 1518"/>
                  <a:gd name="T18" fmla="*/ 0 w 151"/>
                  <a:gd name="T19" fmla="*/ 0 h 1518"/>
                  <a:gd name="T20" fmla="*/ 0 w 151"/>
                  <a:gd name="T21" fmla="*/ 0 h 1518"/>
                  <a:gd name="T22" fmla="*/ 0 w 151"/>
                  <a:gd name="T23" fmla="*/ 0 h 1518"/>
                  <a:gd name="T24" fmla="*/ 0 w 151"/>
                  <a:gd name="T25" fmla="*/ 0 h 1518"/>
                  <a:gd name="T26" fmla="*/ 0 w 151"/>
                  <a:gd name="T27" fmla="*/ 0 h 1518"/>
                  <a:gd name="T28" fmla="*/ 0 w 151"/>
                  <a:gd name="T29" fmla="*/ 0 h 1518"/>
                  <a:gd name="T30" fmla="*/ 0 w 151"/>
                  <a:gd name="T31" fmla="*/ 0 h 1518"/>
                  <a:gd name="T32" fmla="*/ 0 w 151"/>
                  <a:gd name="T33" fmla="*/ 0 h 1518"/>
                  <a:gd name="T34" fmla="*/ 0 w 151"/>
                  <a:gd name="T35" fmla="*/ 0 h 1518"/>
                  <a:gd name="T36" fmla="*/ 0 w 151"/>
                  <a:gd name="T37" fmla="*/ 0 h 1518"/>
                  <a:gd name="T38" fmla="*/ 0 w 151"/>
                  <a:gd name="T39" fmla="*/ 0 h 1518"/>
                  <a:gd name="T40" fmla="*/ 0 w 151"/>
                  <a:gd name="T41" fmla="*/ 0 h 15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1"/>
                  <a:gd name="T64" fmla="*/ 0 h 1518"/>
                  <a:gd name="T65" fmla="*/ 151 w 151"/>
                  <a:gd name="T66" fmla="*/ 1518 h 15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1" h="1518">
                    <a:moveTo>
                      <a:pt x="36" y="0"/>
                    </a:moveTo>
                    <a:lnTo>
                      <a:pt x="36" y="241"/>
                    </a:lnTo>
                    <a:lnTo>
                      <a:pt x="25" y="241"/>
                    </a:lnTo>
                    <a:lnTo>
                      <a:pt x="25" y="482"/>
                    </a:lnTo>
                    <a:lnTo>
                      <a:pt x="14" y="482"/>
                    </a:lnTo>
                    <a:lnTo>
                      <a:pt x="14" y="708"/>
                    </a:lnTo>
                    <a:lnTo>
                      <a:pt x="7" y="708"/>
                    </a:lnTo>
                    <a:lnTo>
                      <a:pt x="7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151" y="1518"/>
                    </a:lnTo>
                    <a:lnTo>
                      <a:pt x="151" y="1011"/>
                    </a:lnTo>
                    <a:lnTo>
                      <a:pt x="144" y="1011"/>
                    </a:lnTo>
                    <a:lnTo>
                      <a:pt x="143" y="707"/>
                    </a:lnTo>
                    <a:lnTo>
                      <a:pt x="135" y="707"/>
                    </a:lnTo>
                    <a:lnTo>
                      <a:pt x="135" y="482"/>
                    </a:lnTo>
                    <a:lnTo>
                      <a:pt x="125" y="482"/>
                    </a:lnTo>
                    <a:lnTo>
                      <a:pt x="125" y="241"/>
                    </a:lnTo>
                    <a:lnTo>
                      <a:pt x="114" y="241"/>
                    </a:lnTo>
                    <a:lnTo>
                      <a:pt x="114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3801" tIns="36900" rIns="73801" bIns="36900"/>
              <a:lstStyle/>
              <a:p>
                <a:pPr defTabSz="888194"/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12" name="Group 436"/>
            <p:cNvGrpSpPr>
              <a:grpSpLocks/>
            </p:cNvGrpSpPr>
            <p:nvPr/>
          </p:nvGrpSpPr>
          <p:grpSpPr bwMode="auto">
            <a:xfrm>
              <a:off x="4412" y="3765"/>
              <a:ext cx="32" cy="33"/>
              <a:chOff x="4412" y="3765"/>
              <a:chExt cx="32" cy="33"/>
            </a:xfrm>
          </p:grpSpPr>
          <p:grpSp>
            <p:nvGrpSpPr>
              <p:cNvPr id="2200" name="Group 437"/>
              <p:cNvGrpSpPr>
                <a:grpSpLocks/>
              </p:cNvGrpSpPr>
              <p:nvPr/>
            </p:nvGrpSpPr>
            <p:grpSpPr bwMode="auto">
              <a:xfrm>
                <a:off x="4412" y="3765"/>
                <a:ext cx="32" cy="33"/>
                <a:chOff x="4412" y="3765"/>
                <a:chExt cx="32" cy="33"/>
              </a:xfrm>
            </p:grpSpPr>
            <p:grpSp>
              <p:nvGrpSpPr>
                <p:cNvPr id="2205" name="Group 438"/>
                <p:cNvGrpSpPr>
                  <a:grpSpLocks/>
                </p:cNvGrpSpPr>
                <p:nvPr/>
              </p:nvGrpSpPr>
              <p:grpSpPr bwMode="auto">
                <a:xfrm>
                  <a:off x="4419" y="3765"/>
                  <a:ext cx="10" cy="16"/>
                  <a:chOff x="4419" y="3765"/>
                  <a:chExt cx="10" cy="16"/>
                </a:xfrm>
              </p:grpSpPr>
              <p:sp>
                <p:nvSpPr>
                  <p:cNvPr id="2209" name="Rectangle 439"/>
                  <p:cNvSpPr>
                    <a:spLocks noChangeArrowheads="1"/>
                  </p:cNvSpPr>
                  <p:nvPr/>
                </p:nvSpPr>
                <p:spPr bwMode="auto">
                  <a:xfrm>
                    <a:off x="4421" y="3765"/>
                    <a:ext cx="6" cy="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10" name="Rectangle 440"/>
                  <p:cNvSpPr>
                    <a:spLocks noChangeArrowheads="1"/>
                  </p:cNvSpPr>
                  <p:nvPr/>
                </p:nvSpPr>
                <p:spPr bwMode="auto">
                  <a:xfrm>
                    <a:off x="4419" y="3767"/>
                    <a:ext cx="10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206" name="Group 441"/>
                <p:cNvGrpSpPr>
                  <a:grpSpLocks/>
                </p:cNvGrpSpPr>
                <p:nvPr/>
              </p:nvGrpSpPr>
              <p:grpSpPr bwMode="auto">
                <a:xfrm>
                  <a:off x="4412" y="3780"/>
                  <a:ext cx="32" cy="18"/>
                  <a:chOff x="4412" y="3780"/>
                  <a:chExt cx="32" cy="18"/>
                </a:xfrm>
              </p:grpSpPr>
              <p:sp>
                <p:nvSpPr>
                  <p:cNvPr id="2207" name="Rectangle 442"/>
                  <p:cNvSpPr>
                    <a:spLocks noChangeArrowheads="1"/>
                  </p:cNvSpPr>
                  <p:nvPr/>
                </p:nvSpPr>
                <p:spPr bwMode="auto">
                  <a:xfrm>
                    <a:off x="441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08" name="Rectangle 443"/>
                  <p:cNvSpPr>
                    <a:spLocks noChangeArrowheads="1"/>
                  </p:cNvSpPr>
                  <p:nvPr/>
                </p:nvSpPr>
                <p:spPr bwMode="auto">
                  <a:xfrm>
                    <a:off x="4412" y="3780"/>
                    <a:ext cx="32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201" name="Group 444"/>
              <p:cNvGrpSpPr>
                <a:grpSpLocks/>
              </p:cNvGrpSpPr>
              <p:nvPr/>
            </p:nvGrpSpPr>
            <p:grpSpPr bwMode="auto">
              <a:xfrm>
                <a:off x="4415" y="3784"/>
                <a:ext cx="25" cy="11"/>
                <a:chOff x="4415" y="3784"/>
                <a:chExt cx="25" cy="11"/>
              </a:xfrm>
            </p:grpSpPr>
            <p:sp>
              <p:nvSpPr>
                <p:cNvPr id="2202" name="Rectangle 445"/>
                <p:cNvSpPr>
                  <a:spLocks noChangeArrowheads="1"/>
                </p:cNvSpPr>
                <p:nvPr/>
              </p:nvSpPr>
              <p:spPr bwMode="auto">
                <a:xfrm>
                  <a:off x="4415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03" name="Rectangle 446"/>
                <p:cNvSpPr>
                  <a:spLocks noChangeArrowheads="1"/>
                </p:cNvSpPr>
                <p:nvPr/>
              </p:nvSpPr>
              <p:spPr bwMode="auto">
                <a:xfrm>
                  <a:off x="4433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04" name="Rectangle 447"/>
                <p:cNvSpPr>
                  <a:spLocks noChangeArrowheads="1"/>
                </p:cNvSpPr>
                <p:nvPr/>
              </p:nvSpPr>
              <p:spPr bwMode="auto">
                <a:xfrm>
                  <a:off x="4424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113" name="Group 448"/>
            <p:cNvGrpSpPr>
              <a:grpSpLocks/>
            </p:cNvGrpSpPr>
            <p:nvPr/>
          </p:nvGrpSpPr>
          <p:grpSpPr bwMode="auto">
            <a:xfrm>
              <a:off x="4262" y="3774"/>
              <a:ext cx="33" cy="24"/>
              <a:chOff x="4262" y="3774"/>
              <a:chExt cx="33" cy="24"/>
            </a:xfrm>
          </p:grpSpPr>
          <p:grpSp>
            <p:nvGrpSpPr>
              <p:cNvPr id="2191" name="Group 449"/>
              <p:cNvGrpSpPr>
                <a:grpSpLocks/>
              </p:cNvGrpSpPr>
              <p:nvPr/>
            </p:nvGrpSpPr>
            <p:grpSpPr bwMode="auto">
              <a:xfrm>
                <a:off x="4262" y="3774"/>
                <a:ext cx="33" cy="24"/>
                <a:chOff x="4262" y="3774"/>
                <a:chExt cx="33" cy="24"/>
              </a:xfrm>
            </p:grpSpPr>
            <p:sp>
              <p:nvSpPr>
                <p:cNvPr id="2196" name="Rectangle 450"/>
                <p:cNvSpPr>
                  <a:spLocks noChangeArrowheads="1"/>
                </p:cNvSpPr>
                <p:nvPr/>
              </p:nvSpPr>
              <p:spPr bwMode="auto">
                <a:xfrm>
                  <a:off x="4281" y="3774"/>
                  <a:ext cx="10" cy="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2197" name="Group 451"/>
                <p:cNvGrpSpPr>
                  <a:grpSpLocks/>
                </p:cNvGrpSpPr>
                <p:nvPr/>
              </p:nvGrpSpPr>
              <p:grpSpPr bwMode="auto">
                <a:xfrm>
                  <a:off x="4262" y="3780"/>
                  <a:ext cx="33" cy="18"/>
                  <a:chOff x="4262" y="3780"/>
                  <a:chExt cx="33" cy="18"/>
                </a:xfrm>
              </p:grpSpPr>
              <p:sp>
                <p:nvSpPr>
                  <p:cNvPr id="2198" name="Rectangle 452"/>
                  <p:cNvSpPr>
                    <a:spLocks noChangeArrowheads="1"/>
                  </p:cNvSpPr>
                  <p:nvPr/>
                </p:nvSpPr>
                <p:spPr bwMode="auto">
                  <a:xfrm>
                    <a:off x="426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99" name="Rectangle 453"/>
                  <p:cNvSpPr>
                    <a:spLocks noChangeArrowheads="1"/>
                  </p:cNvSpPr>
                  <p:nvPr/>
                </p:nvSpPr>
                <p:spPr bwMode="auto">
                  <a:xfrm>
                    <a:off x="4262" y="3780"/>
                    <a:ext cx="33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192" name="Group 454"/>
              <p:cNvGrpSpPr>
                <a:grpSpLocks/>
              </p:cNvGrpSpPr>
              <p:nvPr/>
            </p:nvGrpSpPr>
            <p:grpSpPr bwMode="auto">
              <a:xfrm>
                <a:off x="4265" y="3784"/>
                <a:ext cx="26" cy="11"/>
                <a:chOff x="4265" y="3784"/>
                <a:chExt cx="26" cy="11"/>
              </a:xfrm>
            </p:grpSpPr>
            <p:sp>
              <p:nvSpPr>
                <p:cNvPr id="2193" name="Rectangle 455"/>
                <p:cNvSpPr>
                  <a:spLocks noChangeArrowheads="1"/>
                </p:cNvSpPr>
                <p:nvPr/>
              </p:nvSpPr>
              <p:spPr bwMode="auto">
                <a:xfrm>
                  <a:off x="4284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4" name="Rectangle 456"/>
                <p:cNvSpPr>
                  <a:spLocks noChangeArrowheads="1"/>
                </p:cNvSpPr>
                <p:nvPr/>
              </p:nvSpPr>
              <p:spPr bwMode="auto">
                <a:xfrm>
                  <a:off x="4265" y="3784"/>
                  <a:ext cx="8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5" name="Rectangle 457"/>
                <p:cNvSpPr>
                  <a:spLocks noChangeArrowheads="1"/>
                </p:cNvSpPr>
                <p:nvPr/>
              </p:nvSpPr>
              <p:spPr bwMode="auto">
                <a:xfrm>
                  <a:off x="4275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114" name="Group 458"/>
            <p:cNvGrpSpPr>
              <a:grpSpLocks/>
            </p:cNvGrpSpPr>
            <p:nvPr/>
          </p:nvGrpSpPr>
          <p:grpSpPr bwMode="auto">
            <a:xfrm>
              <a:off x="4290" y="3745"/>
              <a:ext cx="125" cy="56"/>
              <a:chOff x="4290" y="3745"/>
              <a:chExt cx="125" cy="56"/>
            </a:xfrm>
          </p:grpSpPr>
          <p:grpSp>
            <p:nvGrpSpPr>
              <p:cNvPr id="2115" name="Group 459"/>
              <p:cNvGrpSpPr>
                <a:grpSpLocks/>
              </p:cNvGrpSpPr>
              <p:nvPr/>
            </p:nvGrpSpPr>
            <p:grpSpPr bwMode="auto">
              <a:xfrm>
                <a:off x="4290" y="3745"/>
                <a:ext cx="125" cy="56"/>
                <a:chOff x="4290" y="3745"/>
                <a:chExt cx="125" cy="56"/>
              </a:xfrm>
            </p:grpSpPr>
            <p:sp>
              <p:nvSpPr>
                <p:cNvPr id="2186" name="Rectangle 460"/>
                <p:cNvSpPr>
                  <a:spLocks noChangeArrowheads="1"/>
                </p:cNvSpPr>
                <p:nvPr/>
              </p:nvSpPr>
              <p:spPr bwMode="auto">
                <a:xfrm>
                  <a:off x="4292" y="3754"/>
                  <a:ext cx="121" cy="47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7" name="Rectangle 461"/>
                <p:cNvSpPr>
                  <a:spLocks noChangeArrowheads="1"/>
                </p:cNvSpPr>
                <p:nvPr/>
              </p:nvSpPr>
              <p:spPr bwMode="auto">
                <a:xfrm>
                  <a:off x="4322" y="3746"/>
                  <a:ext cx="9" cy="6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8" name="Rectangle 462"/>
                <p:cNvSpPr>
                  <a:spLocks noChangeArrowheads="1"/>
                </p:cNvSpPr>
                <p:nvPr/>
              </p:nvSpPr>
              <p:spPr bwMode="auto">
                <a:xfrm>
                  <a:off x="4344" y="3745"/>
                  <a:ext cx="12" cy="8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9" name="Rectangle 463"/>
                <p:cNvSpPr>
                  <a:spLocks noChangeArrowheads="1"/>
                </p:cNvSpPr>
                <p:nvPr/>
              </p:nvSpPr>
              <p:spPr bwMode="auto">
                <a:xfrm>
                  <a:off x="4290" y="3751"/>
                  <a:ext cx="125" cy="4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0" name="Rectangle 464"/>
                <p:cNvSpPr>
                  <a:spLocks noChangeArrowheads="1"/>
                </p:cNvSpPr>
                <p:nvPr/>
              </p:nvSpPr>
              <p:spPr bwMode="auto">
                <a:xfrm>
                  <a:off x="4292" y="3776"/>
                  <a:ext cx="121" cy="2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116" name="Group 465"/>
              <p:cNvGrpSpPr>
                <a:grpSpLocks/>
              </p:cNvGrpSpPr>
              <p:nvPr/>
            </p:nvGrpSpPr>
            <p:grpSpPr bwMode="auto">
              <a:xfrm>
                <a:off x="4294" y="3758"/>
                <a:ext cx="115" cy="38"/>
                <a:chOff x="4294" y="3758"/>
                <a:chExt cx="115" cy="38"/>
              </a:xfrm>
            </p:grpSpPr>
            <p:grpSp>
              <p:nvGrpSpPr>
                <p:cNvPr id="2121" name="Group 466"/>
                <p:cNvGrpSpPr>
                  <a:grpSpLocks/>
                </p:cNvGrpSpPr>
                <p:nvPr/>
              </p:nvGrpSpPr>
              <p:grpSpPr bwMode="auto">
                <a:xfrm>
                  <a:off x="4311" y="3781"/>
                  <a:ext cx="15" cy="15"/>
                  <a:chOff x="4311" y="3781"/>
                  <a:chExt cx="15" cy="15"/>
                </a:xfrm>
              </p:grpSpPr>
              <p:sp>
                <p:nvSpPr>
                  <p:cNvPr id="2182" name="Rectangle 467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83" name="Rectangle 468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84" name="Line 469"/>
                  <p:cNvSpPr>
                    <a:spLocks noChangeShapeType="1"/>
                  </p:cNvSpPr>
                  <p:nvPr/>
                </p:nvSpPr>
                <p:spPr bwMode="auto">
                  <a:xfrm>
                    <a:off x="431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85" name="Line 470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122" name="Group 471"/>
                <p:cNvGrpSpPr>
                  <a:grpSpLocks/>
                </p:cNvGrpSpPr>
                <p:nvPr/>
              </p:nvGrpSpPr>
              <p:grpSpPr bwMode="auto">
                <a:xfrm>
                  <a:off x="4328" y="3781"/>
                  <a:ext cx="15" cy="15"/>
                  <a:chOff x="4328" y="3781"/>
                  <a:chExt cx="15" cy="15"/>
                </a:xfrm>
              </p:grpSpPr>
              <p:sp>
                <p:nvSpPr>
                  <p:cNvPr id="2178" name="Rectangle 472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79" name="Rectangle 473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80" name="Line 474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81" name="Line 475"/>
                  <p:cNvSpPr>
                    <a:spLocks noChangeShapeType="1"/>
                  </p:cNvSpPr>
                  <p:nvPr/>
                </p:nvSpPr>
                <p:spPr bwMode="auto">
                  <a:xfrm>
                    <a:off x="432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123" name="Group 476"/>
                <p:cNvGrpSpPr>
                  <a:grpSpLocks/>
                </p:cNvGrpSpPr>
                <p:nvPr/>
              </p:nvGrpSpPr>
              <p:grpSpPr bwMode="auto">
                <a:xfrm>
                  <a:off x="4394" y="3781"/>
                  <a:ext cx="15" cy="15"/>
                  <a:chOff x="4394" y="3781"/>
                  <a:chExt cx="15" cy="15"/>
                </a:xfrm>
              </p:grpSpPr>
              <p:sp>
                <p:nvSpPr>
                  <p:cNvPr id="2174" name="Rectangle 477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75" name="Rectangle 478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76" name="Line 479"/>
                  <p:cNvSpPr>
                    <a:spLocks noChangeShapeType="1"/>
                  </p:cNvSpPr>
                  <p:nvPr/>
                </p:nvSpPr>
                <p:spPr bwMode="auto">
                  <a:xfrm>
                    <a:off x="4401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77" name="Line 480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124" name="Group 481"/>
                <p:cNvGrpSpPr>
                  <a:grpSpLocks/>
                </p:cNvGrpSpPr>
                <p:nvPr/>
              </p:nvGrpSpPr>
              <p:grpSpPr bwMode="auto">
                <a:xfrm>
                  <a:off x="4294" y="3781"/>
                  <a:ext cx="15" cy="15"/>
                  <a:chOff x="4294" y="3781"/>
                  <a:chExt cx="15" cy="15"/>
                </a:xfrm>
              </p:grpSpPr>
              <p:sp>
                <p:nvSpPr>
                  <p:cNvPr id="2170" name="Rectangle 482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71" name="Rectangle 483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72" name="Line 484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73" name="Line 485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125" name="Group 486"/>
                <p:cNvGrpSpPr>
                  <a:grpSpLocks/>
                </p:cNvGrpSpPr>
                <p:nvPr/>
              </p:nvGrpSpPr>
              <p:grpSpPr bwMode="auto">
                <a:xfrm>
                  <a:off x="4344" y="3758"/>
                  <a:ext cx="16" cy="15"/>
                  <a:chOff x="4344" y="3758"/>
                  <a:chExt cx="16" cy="15"/>
                </a:xfrm>
              </p:grpSpPr>
              <p:sp>
                <p:nvSpPr>
                  <p:cNvPr id="2166" name="Rectangle 487"/>
                  <p:cNvSpPr>
                    <a:spLocks noChangeArrowheads="1"/>
                  </p:cNvSpPr>
                  <p:nvPr/>
                </p:nvSpPr>
                <p:spPr bwMode="auto">
                  <a:xfrm>
                    <a:off x="434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67" name="Rectangle 488"/>
                  <p:cNvSpPr>
                    <a:spLocks noChangeArrowheads="1"/>
                  </p:cNvSpPr>
                  <p:nvPr/>
                </p:nvSpPr>
                <p:spPr bwMode="auto">
                  <a:xfrm>
                    <a:off x="434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68" name="Line 489"/>
                  <p:cNvSpPr>
                    <a:spLocks noChangeShapeType="1"/>
                  </p:cNvSpPr>
                  <p:nvPr/>
                </p:nvSpPr>
                <p:spPr bwMode="auto">
                  <a:xfrm>
                    <a:off x="435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69" name="Line 490"/>
                  <p:cNvSpPr>
                    <a:spLocks noChangeShapeType="1"/>
                  </p:cNvSpPr>
                  <p:nvPr/>
                </p:nvSpPr>
                <p:spPr bwMode="auto">
                  <a:xfrm>
                    <a:off x="434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126" name="Group 491"/>
                <p:cNvGrpSpPr>
                  <a:grpSpLocks/>
                </p:cNvGrpSpPr>
                <p:nvPr/>
              </p:nvGrpSpPr>
              <p:grpSpPr bwMode="auto">
                <a:xfrm>
                  <a:off x="4361" y="3781"/>
                  <a:ext cx="15" cy="15"/>
                  <a:chOff x="4361" y="3781"/>
                  <a:chExt cx="15" cy="15"/>
                </a:xfrm>
              </p:grpSpPr>
              <p:sp>
                <p:nvSpPr>
                  <p:cNvPr id="2162" name="Rectangle 492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63" name="Rectangle 49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64" name="Line 49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65" name="Line 49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127" name="Group 496"/>
                <p:cNvGrpSpPr>
                  <a:grpSpLocks/>
                </p:cNvGrpSpPr>
                <p:nvPr/>
              </p:nvGrpSpPr>
              <p:grpSpPr bwMode="auto">
                <a:xfrm>
                  <a:off x="4377" y="3781"/>
                  <a:ext cx="15" cy="15"/>
                  <a:chOff x="4377" y="3781"/>
                  <a:chExt cx="15" cy="15"/>
                </a:xfrm>
              </p:grpSpPr>
              <p:sp>
                <p:nvSpPr>
                  <p:cNvPr id="2158" name="Rectangle 49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59" name="Rectangle 49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60" name="Line 49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61" name="Line 50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128" name="Group 501"/>
                <p:cNvGrpSpPr>
                  <a:grpSpLocks/>
                </p:cNvGrpSpPr>
                <p:nvPr/>
              </p:nvGrpSpPr>
              <p:grpSpPr bwMode="auto">
                <a:xfrm>
                  <a:off x="4311" y="3758"/>
                  <a:ext cx="15" cy="15"/>
                  <a:chOff x="4311" y="3758"/>
                  <a:chExt cx="15" cy="15"/>
                </a:xfrm>
              </p:grpSpPr>
              <p:sp>
                <p:nvSpPr>
                  <p:cNvPr id="2154" name="Rectangle 502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55" name="Rectangle 503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56" name="Line 504"/>
                  <p:cNvSpPr>
                    <a:spLocks noChangeShapeType="1"/>
                  </p:cNvSpPr>
                  <p:nvPr/>
                </p:nvSpPr>
                <p:spPr bwMode="auto">
                  <a:xfrm>
                    <a:off x="4319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57" name="Line 505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129" name="Group 506"/>
                <p:cNvGrpSpPr>
                  <a:grpSpLocks/>
                </p:cNvGrpSpPr>
                <p:nvPr/>
              </p:nvGrpSpPr>
              <p:grpSpPr bwMode="auto">
                <a:xfrm>
                  <a:off x="4328" y="3758"/>
                  <a:ext cx="15" cy="15"/>
                  <a:chOff x="4328" y="3758"/>
                  <a:chExt cx="15" cy="15"/>
                </a:xfrm>
              </p:grpSpPr>
              <p:sp>
                <p:nvSpPr>
                  <p:cNvPr id="2150" name="Rectangle 507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51" name="Rectangle 508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52" name="Line 509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53" name="Line 510"/>
                  <p:cNvSpPr>
                    <a:spLocks noChangeShapeType="1"/>
                  </p:cNvSpPr>
                  <p:nvPr/>
                </p:nvSpPr>
                <p:spPr bwMode="auto">
                  <a:xfrm>
                    <a:off x="4329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130" name="Group 511"/>
                <p:cNvGrpSpPr>
                  <a:grpSpLocks/>
                </p:cNvGrpSpPr>
                <p:nvPr/>
              </p:nvGrpSpPr>
              <p:grpSpPr bwMode="auto">
                <a:xfrm>
                  <a:off x="4394" y="3758"/>
                  <a:ext cx="15" cy="15"/>
                  <a:chOff x="4394" y="3758"/>
                  <a:chExt cx="15" cy="15"/>
                </a:xfrm>
              </p:grpSpPr>
              <p:sp>
                <p:nvSpPr>
                  <p:cNvPr id="2146" name="Rectangle 512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47" name="Rectangle 513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48" name="Line 514"/>
                  <p:cNvSpPr>
                    <a:spLocks noChangeShapeType="1"/>
                  </p:cNvSpPr>
                  <p:nvPr/>
                </p:nvSpPr>
                <p:spPr bwMode="auto">
                  <a:xfrm>
                    <a:off x="44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49" name="Line 515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131" name="Group 516"/>
                <p:cNvGrpSpPr>
                  <a:grpSpLocks/>
                </p:cNvGrpSpPr>
                <p:nvPr/>
              </p:nvGrpSpPr>
              <p:grpSpPr bwMode="auto">
                <a:xfrm>
                  <a:off x="4294" y="3758"/>
                  <a:ext cx="16" cy="15"/>
                  <a:chOff x="4294" y="3758"/>
                  <a:chExt cx="16" cy="15"/>
                </a:xfrm>
              </p:grpSpPr>
              <p:sp>
                <p:nvSpPr>
                  <p:cNvPr id="2142" name="Rectangle 517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43" name="Rectangle 518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44" name="Line 519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45" name="Line 520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132" name="Group 521"/>
                <p:cNvGrpSpPr>
                  <a:grpSpLocks/>
                </p:cNvGrpSpPr>
                <p:nvPr/>
              </p:nvGrpSpPr>
              <p:grpSpPr bwMode="auto">
                <a:xfrm>
                  <a:off x="4361" y="3758"/>
                  <a:ext cx="15" cy="15"/>
                  <a:chOff x="4361" y="3758"/>
                  <a:chExt cx="15" cy="15"/>
                </a:xfrm>
              </p:grpSpPr>
              <p:sp>
                <p:nvSpPr>
                  <p:cNvPr id="2138" name="Rectangle 522"/>
                  <p:cNvSpPr>
                    <a:spLocks noChangeArrowheads="1"/>
                  </p:cNvSpPr>
                  <p:nvPr/>
                </p:nvSpPr>
                <p:spPr bwMode="auto">
                  <a:xfrm>
                    <a:off x="436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39" name="Rectangle 52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40" name="Line 52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41" name="Line 52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133" name="Group 526"/>
                <p:cNvGrpSpPr>
                  <a:grpSpLocks/>
                </p:cNvGrpSpPr>
                <p:nvPr/>
              </p:nvGrpSpPr>
              <p:grpSpPr bwMode="auto">
                <a:xfrm>
                  <a:off x="4377" y="3758"/>
                  <a:ext cx="16" cy="15"/>
                  <a:chOff x="4377" y="3758"/>
                  <a:chExt cx="16" cy="15"/>
                </a:xfrm>
              </p:grpSpPr>
              <p:sp>
                <p:nvSpPr>
                  <p:cNvPr id="2134" name="Rectangle 52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35" name="Rectangle 52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36" name="Line 52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37" name="Line 53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117" name="Group 531"/>
              <p:cNvGrpSpPr>
                <a:grpSpLocks/>
              </p:cNvGrpSpPr>
              <p:nvPr/>
            </p:nvGrpSpPr>
            <p:grpSpPr bwMode="auto">
              <a:xfrm>
                <a:off x="4345" y="3779"/>
                <a:ext cx="14" cy="21"/>
                <a:chOff x="4345" y="3779"/>
                <a:chExt cx="14" cy="21"/>
              </a:xfrm>
            </p:grpSpPr>
            <p:sp>
              <p:nvSpPr>
                <p:cNvPr id="2118" name="Rectangle 532"/>
                <p:cNvSpPr>
                  <a:spLocks noChangeArrowheads="1"/>
                </p:cNvSpPr>
                <p:nvPr/>
              </p:nvSpPr>
              <p:spPr bwMode="auto">
                <a:xfrm>
                  <a:off x="4345" y="3779"/>
                  <a:ext cx="14" cy="21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9" name="Rectangle 533"/>
                <p:cNvSpPr>
                  <a:spLocks noChangeArrowheads="1"/>
                </p:cNvSpPr>
                <p:nvPr/>
              </p:nvSpPr>
              <p:spPr bwMode="auto">
                <a:xfrm>
                  <a:off x="4346" y="3782"/>
                  <a:ext cx="11" cy="1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20" name="Oval 534"/>
                <p:cNvSpPr>
                  <a:spLocks noChangeArrowheads="1"/>
                </p:cNvSpPr>
                <p:nvPr/>
              </p:nvSpPr>
              <p:spPr bwMode="auto">
                <a:xfrm>
                  <a:off x="4355" y="3790"/>
                  <a:ext cx="1" cy="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2213" name="Group 431"/>
          <p:cNvGrpSpPr>
            <a:grpSpLocks noChangeAspect="1"/>
          </p:cNvGrpSpPr>
          <p:nvPr/>
        </p:nvGrpSpPr>
        <p:grpSpPr bwMode="auto">
          <a:xfrm>
            <a:off x="4949276" y="3097688"/>
            <a:ext cx="386849" cy="251339"/>
            <a:chOff x="4262" y="3704"/>
            <a:chExt cx="182" cy="97"/>
          </a:xfrm>
        </p:grpSpPr>
        <p:sp>
          <p:nvSpPr>
            <p:cNvPr id="2214" name="AutoShape 432"/>
            <p:cNvSpPr>
              <a:spLocks noChangeAspect="1" noChangeArrowheads="1" noTextEdit="1"/>
            </p:cNvSpPr>
            <p:nvPr/>
          </p:nvSpPr>
          <p:spPr bwMode="auto">
            <a:xfrm>
              <a:off x="4262" y="3704"/>
              <a:ext cx="182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88194"/>
              <a:endParaRPr lang="ru-RU">
                <a:solidFill>
                  <a:prstClr val="black"/>
                </a:solidFill>
              </a:endParaRPr>
            </a:p>
          </p:txBody>
        </p:sp>
        <p:grpSp>
          <p:nvGrpSpPr>
            <p:cNvPr id="2215" name="Group 433"/>
            <p:cNvGrpSpPr>
              <a:grpSpLocks/>
            </p:cNvGrpSpPr>
            <p:nvPr/>
          </p:nvGrpSpPr>
          <p:grpSpPr bwMode="auto">
            <a:xfrm>
              <a:off x="4397" y="3705"/>
              <a:ext cx="19" cy="75"/>
              <a:chOff x="4397" y="3705"/>
              <a:chExt cx="19" cy="75"/>
            </a:xfrm>
          </p:grpSpPr>
          <p:sp>
            <p:nvSpPr>
              <p:cNvPr id="2315" name="Freeform 434"/>
              <p:cNvSpPr>
                <a:spLocks/>
              </p:cNvSpPr>
              <p:nvPr/>
            </p:nvSpPr>
            <p:spPr bwMode="auto">
              <a:xfrm>
                <a:off x="4397" y="3705"/>
                <a:ext cx="7" cy="75"/>
              </a:xfrm>
              <a:custGeom>
                <a:avLst/>
                <a:gdLst>
                  <a:gd name="T0" fmla="*/ 0 w 145"/>
                  <a:gd name="T1" fmla="*/ 0 h 1518"/>
                  <a:gd name="T2" fmla="*/ 0 w 145"/>
                  <a:gd name="T3" fmla="*/ 0 h 1518"/>
                  <a:gd name="T4" fmla="*/ 0 w 145"/>
                  <a:gd name="T5" fmla="*/ 0 h 1518"/>
                  <a:gd name="T6" fmla="*/ 0 w 145"/>
                  <a:gd name="T7" fmla="*/ 0 h 1518"/>
                  <a:gd name="T8" fmla="*/ 0 w 145"/>
                  <a:gd name="T9" fmla="*/ 0 h 1518"/>
                  <a:gd name="T10" fmla="*/ 0 w 145"/>
                  <a:gd name="T11" fmla="*/ 0 h 1518"/>
                  <a:gd name="T12" fmla="*/ 0 w 145"/>
                  <a:gd name="T13" fmla="*/ 0 h 1518"/>
                  <a:gd name="T14" fmla="*/ 0 w 145"/>
                  <a:gd name="T15" fmla="*/ 0 h 1518"/>
                  <a:gd name="T16" fmla="*/ 0 w 145"/>
                  <a:gd name="T17" fmla="*/ 0 h 1518"/>
                  <a:gd name="T18" fmla="*/ 0 w 145"/>
                  <a:gd name="T19" fmla="*/ 0 h 1518"/>
                  <a:gd name="T20" fmla="*/ 0 w 145"/>
                  <a:gd name="T21" fmla="*/ 0 h 1518"/>
                  <a:gd name="T22" fmla="*/ 0 w 145"/>
                  <a:gd name="T23" fmla="*/ 0 h 1518"/>
                  <a:gd name="T24" fmla="*/ 0 w 145"/>
                  <a:gd name="T25" fmla="*/ 0 h 1518"/>
                  <a:gd name="T26" fmla="*/ 0 w 145"/>
                  <a:gd name="T27" fmla="*/ 0 h 1518"/>
                  <a:gd name="T28" fmla="*/ 0 w 145"/>
                  <a:gd name="T29" fmla="*/ 0 h 1518"/>
                  <a:gd name="T30" fmla="*/ 0 w 145"/>
                  <a:gd name="T31" fmla="*/ 0 h 1518"/>
                  <a:gd name="T32" fmla="*/ 0 w 145"/>
                  <a:gd name="T33" fmla="*/ 0 h 1518"/>
                  <a:gd name="T34" fmla="*/ 0 w 145"/>
                  <a:gd name="T35" fmla="*/ 0 h 1518"/>
                  <a:gd name="T36" fmla="*/ 0 w 145"/>
                  <a:gd name="T37" fmla="*/ 0 h 1518"/>
                  <a:gd name="T38" fmla="*/ 0 w 145"/>
                  <a:gd name="T39" fmla="*/ 0 h 15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5"/>
                  <a:gd name="T61" fmla="*/ 0 h 1518"/>
                  <a:gd name="T62" fmla="*/ 145 w 145"/>
                  <a:gd name="T63" fmla="*/ 1518 h 151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5" h="1518">
                    <a:moveTo>
                      <a:pt x="38" y="0"/>
                    </a:moveTo>
                    <a:lnTo>
                      <a:pt x="38" y="241"/>
                    </a:lnTo>
                    <a:lnTo>
                      <a:pt x="27" y="241"/>
                    </a:lnTo>
                    <a:lnTo>
                      <a:pt x="27" y="482"/>
                    </a:lnTo>
                    <a:lnTo>
                      <a:pt x="15" y="482"/>
                    </a:lnTo>
                    <a:lnTo>
                      <a:pt x="15" y="708"/>
                    </a:lnTo>
                    <a:lnTo>
                      <a:pt x="8" y="708"/>
                    </a:lnTo>
                    <a:lnTo>
                      <a:pt x="8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79" y="1518"/>
                    </a:lnTo>
                    <a:lnTo>
                      <a:pt x="145" y="1008"/>
                    </a:lnTo>
                    <a:lnTo>
                      <a:pt x="145" y="707"/>
                    </a:lnTo>
                    <a:lnTo>
                      <a:pt x="137" y="707"/>
                    </a:lnTo>
                    <a:lnTo>
                      <a:pt x="137" y="482"/>
                    </a:lnTo>
                    <a:lnTo>
                      <a:pt x="128" y="482"/>
                    </a:lnTo>
                    <a:lnTo>
                      <a:pt x="128" y="241"/>
                    </a:lnTo>
                    <a:lnTo>
                      <a:pt x="116" y="241"/>
                    </a:lnTo>
                    <a:lnTo>
                      <a:pt x="116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3801" tIns="36900" rIns="73801" bIns="36900"/>
              <a:lstStyle/>
              <a:p>
                <a:pPr defTabSz="888194"/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316" name="Freeform 435"/>
              <p:cNvSpPr>
                <a:spLocks/>
              </p:cNvSpPr>
              <p:nvPr/>
            </p:nvSpPr>
            <p:spPr bwMode="auto">
              <a:xfrm>
                <a:off x="4409" y="3705"/>
                <a:ext cx="7" cy="75"/>
              </a:xfrm>
              <a:custGeom>
                <a:avLst/>
                <a:gdLst>
                  <a:gd name="T0" fmla="*/ 0 w 151"/>
                  <a:gd name="T1" fmla="*/ 0 h 1518"/>
                  <a:gd name="T2" fmla="*/ 0 w 151"/>
                  <a:gd name="T3" fmla="*/ 0 h 1518"/>
                  <a:gd name="T4" fmla="*/ 0 w 151"/>
                  <a:gd name="T5" fmla="*/ 0 h 1518"/>
                  <a:gd name="T6" fmla="*/ 0 w 151"/>
                  <a:gd name="T7" fmla="*/ 0 h 1518"/>
                  <a:gd name="T8" fmla="*/ 0 w 151"/>
                  <a:gd name="T9" fmla="*/ 0 h 1518"/>
                  <a:gd name="T10" fmla="*/ 0 w 151"/>
                  <a:gd name="T11" fmla="*/ 0 h 1518"/>
                  <a:gd name="T12" fmla="*/ 0 w 151"/>
                  <a:gd name="T13" fmla="*/ 0 h 1518"/>
                  <a:gd name="T14" fmla="*/ 0 w 151"/>
                  <a:gd name="T15" fmla="*/ 0 h 1518"/>
                  <a:gd name="T16" fmla="*/ 0 w 151"/>
                  <a:gd name="T17" fmla="*/ 0 h 1518"/>
                  <a:gd name="T18" fmla="*/ 0 w 151"/>
                  <a:gd name="T19" fmla="*/ 0 h 1518"/>
                  <a:gd name="T20" fmla="*/ 0 w 151"/>
                  <a:gd name="T21" fmla="*/ 0 h 1518"/>
                  <a:gd name="T22" fmla="*/ 0 w 151"/>
                  <a:gd name="T23" fmla="*/ 0 h 1518"/>
                  <a:gd name="T24" fmla="*/ 0 w 151"/>
                  <a:gd name="T25" fmla="*/ 0 h 1518"/>
                  <a:gd name="T26" fmla="*/ 0 w 151"/>
                  <a:gd name="T27" fmla="*/ 0 h 1518"/>
                  <a:gd name="T28" fmla="*/ 0 w 151"/>
                  <a:gd name="T29" fmla="*/ 0 h 1518"/>
                  <a:gd name="T30" fmla="*/ 0 w 151"/>
                  <a:gd name="T31" fmla="*/ 0 h 1518"/>
                  <a:gd name="T32" fmla="*/ 0 w 151"/>
                  <a:gd name="T33" fmla="*/ 0 h 1518"/>
                  <a:gd name="T34" fmla="*/ 0 w 151"/>
                  <a:gd name="T35" fmla="*/ 0 h 1518"/>
                  <a:gd name="T36" fmla="*/ 0 w 151"/>
                  <a:gd name="T37" fmla="*/ 0 h 1518"/>
                  <a:gd name="T38" fmla="*/ 0 w 151"/>
                  <a:gd name="T39" fmla="*/ 0 h 1518"/>
                  <a:gd name="T40" fmla="*/ 0 w 151"/>
                  <a:gd name="T41" fmla="*/ 0 h 15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1"/>
                  <a:gd name="T64" fmla="*/ 0 h 1518"/>
                  <a:gd name="T65" fmla="*/ 151 w 151"/>
                  <a:gd name="T66" fmla="*/ 1518 h 15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1" h="1518">
                    <a:moveTo>
                      <a:pt x="36" y="0"/>
                    </a:moveTo>
                    <a:lnTo>
                      <a:pt x="36" y="241"/>
                    </a:lnTo>
                    <a:lnTo>
                      <a:pt x="25" y="241"/>
                    </a:lnTo>
                    <a:lnTo>
                      <a:pt x="25" y="482"/>
                    </a:lnTo>
                    <a:lnTo>
                      <a:pt x="14" y="482"/>
                    </a:lnTo>
                    <a:lnTo>
                      <a:pt x="14" y="708"/>
                    </a:lnTo>
                    <a:lnTo>
                      <a:pt x="7" y="708"/>
                    </a:lnTo>
                    <a:lnTo>
                      <a:pt x="7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151" y="1518"/>
                    </a:lnTo>
                    <a:lnTo>
                      <a:pt x="151" y="1011"/>
                    </a:lnTo>
                    <a:lnTo>
                      <a:pt x="144" y="1011"/>
                    </a:lnTo>
                    <a:lnTo>
                      <a:pt x="143" y="707"/>
                    </a:lnTo>
                    <a:lnTo>
                      <a:pt x="135" y="707"/>
                    </a:lnTo>
                    <a:lnTo>
                      <a:pt x="135" y="482"/>
                    </a:lnTo>
                    <a:lnTo>
                      <a:pt x="125" y="482"/>
                    </a:lnTo>
                    <a:lnTo>
                      <a:pt x="125" y="241"/>
                    </a:lnTo>
                    <a:lnTo>
                      <a:pt x="114" y="241"/>
                    </a:lnTo>
                    <a:lnTo>
                      <a:pt x="114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3801" tIns="36900" rIns="73801" bIns="36900"/>
              <a:lstStyle/>
              <a:p>
                <a:pPr defTabSz="888194"/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16" name="Group 436"/>
            <p:cNvGrpSpPr>
              <a:grpSpLocks/>
            </p:cNvGrpSpPr>
            <p:nvPr/>
          </p:nvGrpSpPr>
          <p:grpSpPr bwMode="auto">
            <a:xfrm>
              <a:off x="4412" y="3765"/>
              <a:ext cx="32" cy="33"/>
              <a:chOff x="4412" y="3765"/>
              <a:chExt cx="32" cy="33"/>
            </a:xfrm>
          </p:grpSpPr>
          <p:grpSp>
            <p:nvGrpSpPr>
              <p:cNvPr id="2304" name="Group 437"/>
              <p:cNvGrpSpPr>
                <a:grpSpLocks/>
              </p:cNvGrpSpPr>
              <p:nvPr/>
            </p:nvGrpSpPr>
            <p:grpSpPr bwMode="auto">
              <a:xfrm>
                <a:off x="4412" y="3765"/>
                <a:ext cx="32" cy="33"/>
                <a:chOff x="4412" y="3765"/>
                <a:chExt cx="32" cy="33"/>
              </a:xfrm>
            </p:grpSpPr>
            <p:grpSp>
              <p:nvGrpSpPr>
                <p:cNvPr id="2309" name="Group 438"/>
                <p:cNvGrpSpPr>
                  <a:grpSpLocks/>
                </p:cNvGrpSpPr>
                <p:nvPr/>
              </p:nvGrpSpPr>
              <p:grpSpPr bwMode="auto">
                <a:xfrm>
                  <a:off x="4419" y="3765"/>
                  <a:ext cx="10" cy="16"/>
                  <a:chOff x="4419" y="3765"/>
                  <a:chExt cx="10" cy="16"/>
                </a:xfrm>
              </p:grpSpPr>
              <p:sp>
                <p:nvSpPr>
                  <p:cNvPr id="2313" name="Rectangle 439"/>
                  <p:cNvSpPr>
                    <a:spLocks noChangeArrowheads="1"/>
                  </p:cNvSpPr>
                  <p:nvPr/>
                </p:nvSpPr>
                <p:spPr bwMode="auto">
                  <a:xfrm>
                    <a:off x="4421" y="3765"/>
                    <a:ext cx="6" cy="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14" name="Rectangle 440"/>
                  <p:cNvSpPr>
                    <a:spLocks noChangeArrowheads="1"/>
                  </p:cNvSpPr>
                  <p:nvPr/>
                </p:nvSpPr>
                <p:spPr bwMode="auto">
                  <a:xfrm>
                    <a:off x="4419" y="3767"/>
                    <a:ext cx="10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310" name="Group 441"/>
                <p:cNvGrpSpPr>
                  <a:grpSpLocks/>
                </p:cNvGrpSpPr>
                <p:nvPr/>
              </p:nvGrpSpPr>
              <p:grpSpPr bwMode="auto">
                <a:xfrm>
                  <a:off x="4412" y="3780"/>
                  <a:ext cx="32" cy="18"/>
                  <a:chOff x="4412" y="3780"/>
                  <a:chExt cx="32" cy="18"/>
                </a:xfrm>
              </p:grpSpPr>
              <p:sp>
                <p:nvSpPr>
                  <p:cNvPr id="2311" name="Rectangle 442"/>
                  <p:cNvSpPr>
                    <a:spLocks noChangeArrowheads="1"/>
                  </p:cNvSpPr>
                  <p:nvPr/>
                </p:nvSpPr>
                <p:spPr bwMode="auto">
                  <a:xfrm>
                    <a:off x="441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12" name="Rectangle 443"/>
                  <p:cNvSpPr>
                    <a:spLocks noChangeArrowheads="1"/>
                  </p:cNvSpPr>
                  <p:nvPr/>
                </p:nvSpPr>
                <p:spPr bwMode="auto">
                  <a:xfrm>
                    <a:off x="4412" y="3780"/>
                    <a:ext cx="32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305" name="Group 444"/>
              <p:cNvGrpSpPr>
                <a:grpSpLocks/>
              </p:cNvGrpSpPr>
              <p:nvPr/>
            </p:nvGrpSpPr>
            <p:grpSpPr bwMode="auto">
              <a:xfrm>
                <a:off x="4415" y="3784"/>
                <a:ext cx="25" cy="11"/>
                <a:chOff x="4415" y="3784"/>
                <a:chExt cx="25" cy="11"/>
              </a:xfrm>
            </p:grpSpPr>
            <p:sp>
              <p:nvSpPr>
                <p:cNvPr id="2306" name="Rectangle 445"/>
                <p:cNvSpPr>
                  <a:spLocks noChangeArrowheads="1"/>
                </p:cNvSpPr>
                <p:nvPr/>
              </p:nvSpPr>
              <p:spPr bwMode="auto">
                <a:xfrm>
                  <a:off x="4415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07" name="Rectangle 446"/>
                <p:cNvSpPr>
                  <a:spLocks noChangeArrowheads="1"/>
                </p:cNvSpPr>
                <p:nvPr/>
              </p:nvSpPr>
              <p:spPr bwMode="auto">
                <a:xfrm>
                  <a:off x="4433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08" name="Rectangle 447"/>
                <p:cNvSpPr>
                  <a:spLocks noChangeArrowheads="1"/>
                </p:cNvSpPr>
                <p:nvPr/>
              </p:nvSpPr>
              <p:spPr bwMode="auto">
                <a:xfrm>
                  <a:off x="4424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217" name="Group 448"/>
            <p:cNvGrpSpPr>
              <a:grpSpLocks/>
            </p:cNvGrpSpPr>
            <p:nvPr/>
          </p:nvGrpSpPr>
          <p:grpSpPr bwMode="auto">
            <a:xfrm>
              <a:off x="4262" y="3774"/>
              <a:ext cx="33" cy="24"/>
              <a:chOff x="4262" y="3774"/>
              <a:chExt cx="33" cy="24"/>
            </a:xfrm>
          </p:grpSpPr>
          <p:grpSp>
            <p:nvGrpSpPr>
              <p:cNvPr id="2295" name="Group 449"/>
              <p:cNvGrpSpPr>
                <a:grpSpLocks/>
              </p:cNvGrpSpPr>
              <p:nvPr/>
            </p:nvGrpSpPr>
            <p:grpSpPr bwMode="auto">
              <a:xfrm>
                <a:off x="4262" y="3774"/>
                <a:ext cx="33" cy="24"/>
                <a:chOff x="4262" y="3774"/>
                <a:chExt cx="33" cy="24"/>
              </a:xfrm>
            </p:grpSpPr>
            <p:sp>
              <p:nvSpPr>
                <p:cNvPr id="2300" name="Rectangle 450"/>
                <p:cNvSpPr>
                  <a:spLocks noChangeArrowheads="1"/>
                </p:cNvSpPr>
                <p:nvPr/>
              </p:nvSpPr>
              <p:spPr bwMode="auto">
                <a:xfrm>
                  <a:off x="4281" y="3774"/>
                  <a:ext cx="10" cy="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2301" name="Group 451"/>
                <p:cNvGrpSpPr>
                  <a:grpSpLocks/>
                </p:cNvGrpSpPr>
                <p:nvPr/>
              </p:nvGrpSpPr>
              <p:grpSpPr bwMode="auto">
                <a:xfrm>
                  <a:off x="4262" y="3780"/>
                  <a:ext cx="33" cy="18"/>
                  <a:chOff x="4262" y="3780"/>
                  <a:chExt cx="33" cy="18"/>
                </a:xfrm>
              </p:grpSpPr>
              <p:sp>
                <p:nvSpPr>
                  <p:cNvPr id="2302" name="Rectangle 452"/>
                  <p:cNvSpPr>
                    <a:spLocks noChangeArrowheads="1"/>
                  </p:cNvSpPr>
                  <p:nvPr/>
                </p:nvSpPr>
                <p:spPr bwMode="auto">
                  <a:xfrm>
                    <a:off x="426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03" name="Rectangle 453"/>
                  <p:cNvSpPr>
                    <a:spLocks noChangeArrowheads="1"/>
                  </p:cNvSpPr>
                  <p:nvPr/>
                </p:nvSpPr>
                <p:spPr bwMode="auto">
                  <a:xfrm>
                    <a:off x="4262" y="3780"/>
                    <a:ext cx="33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296" name="Group 454"/>
              <p:cNvGrpSpPr>
                <a:grpSpLocks/>
              </p:cNvGrpSpPr>
              <p:nvPr/>
            </p:nvGrpSpPr>
            <p:grpSpPr bwMode="auto">
              <a:xfrm>
                <a:off x="4265" y="3784"/>
                <a:ext cx="26" cy="11"/>
                <a:chOff x="4265" y="3784"/>
                <a:chExt cx="26" cy="11"/>
              </a:xfrm>
            </p:grpSpPr>
            <p:sp>
              <p:nvSpPr>
                <p:cNvPr id="2297" name="Rectangle 455"/>
                <p:cNvSpPr>
                  <a:spLocks noChangeArrowheads="1"/>
                </p:cNvSpPr>
                <p:nvPr/>
              </p:nvSpPr>
              <p:spPr bwMode="auto">
                <a:xfrm>
                  <a:off x="4284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98" name="Rectangle 456"/>
                <p:cNvSpPr>
                  <a:spLocks noChangeArrowheads="1"/>
                </p:cNvSpPr>
                <p:nvPr/>
              </p:nvSpPr>
              <p:spPr bwMode="auto">
                <a:xfrm>
                  <a:off x="4265" y="3784"/>
                  <a:ext cx="8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99" name="Rectangle 457"/>
                <p:cNvSpPr>
                  <a:spLocks noChangeArrowheads="1"/>
                </p:cNvSpPr>
                <p:nvPr/>
              </p:nvSpPr>
              <p:spPr bwMode="auto">
                <a:xfrm>
                  <a:off x="4275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218" name="Group 458"/>
            <p:cNvGrpSpPr>
              <a:grpSpLocks/>
            </p:cNvGrpSpPr>
            <p:nvPr/>
          </p:nvGrpSpPr>
          <p:grpSpPr bwMode="auto">
            <a:xfrm>
              <a:off x="4290" y="3745"/>
              <a:ext cx="125" cy="56"/>
              <a:chOff x="4290" y="3745"/>
              <a:chExt cx="125" cy="56"/>
            </a:xfrm>
          </p:grpSpPr>
          <p:grpSp>
            <p:nvGrpSpPr>
              <p:cNvPr id="2219" name="Group 459"/>
              <p:cNvGrpSpPr>
                <a:grpSpLocks/>
              </p:cNvGrpSpPr>
              <p:nvPr/>
            </p:nvGrpSpPr>
            <p:grpSpPr bwMode="auto">
              <a:xfrm>
                <a:off x="4290" y="3745"/>
                <a:ext cx="125" cy="56"/>
                <a:chOff x="4290" y="3745"/>
                <a:chExt cx="125" cy="56"/>
              </a:xfrm>
            </p:grpSpPr>
            <p:sp>
              <p:nvSpPr>
                <p:cNvPr id="2290" name="Rectangle 460"/>
                <p:cNvSpPr>
                  <a:spLocks noChangeArrowheads="1"/>
                </p:cNvSpPr>
                <p:nvPr/>
              </p:nvSpPr>
              <p:spPr bwMode="auto">
                <a:xfrm>
                  <a:off x="4292" y="3754"/>
                  <a:ext cx="121" cy="47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91" name="Rectangle 461"/>
                <p:cNvSpPr>
                  <a:spLocks noChangeArrowheads="1"/>
                </p:cNvSpPr>
                <p:nvPr/>
              </p:nvSpPr>
              <p:spPr bwMode="auto">
                <a:xfrm>
                  <a:off x="4322" y="3746"/>
                  <a:ext cx="9" cy="6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92" name="Rectangle 462"/>
                <p:cNvSpPr>
                  <a:spLocks noChangeArrowheads="1"/>
                </p:cNvSpPr>
                <p:nvPr/>
              </p:nvSpPr>
              <p:spPr bwMode="auto">
                <a:xfrm>
                  <a:off x="4344" y="3745"/>
                  <a:ext cx="12" cy="8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93" name="Rectangle 463"/>
                <p:cNvSpPr>
                  <a:spLocks noChangeArrowheads="1"/>
                </p:cNvSpPr>
                <p:nvPr/>
              </p:nvSpPr>
              <p:spPr bwMode="auto">
                <a:xfrm>
                  <a:off x="4290" y="3751"/>
                  <a:ext cx="125" cy="4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94" name="Rectangle 464"/>
                <p:cNvSpPr>
                  <a:spLocks noChangeArrowheads="1"/>
                </p:cNvSpPr>
                <p:nvPr/>
              </p:nvSpPr>
              <p:spPr bwMode="auto">
                <a:xfrm>
                  <a:off x="4292" y="3776"/>
                  <a:ext cx="121" cy="2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20" name="Group 465"/>
              <p:cNvGrpSpPr>
                <a:grpSpLocks/>
              </p:cNvGrpSpPr>
              <p:nvPr/>
            </p:nvGrpSpPr>
            <p:grpSpPr bwMode="auto">
              <a:xfrm>
                <a:off x="4294" y="3758"/>
                <a:ext cx="115" cy="38"/>
                <a:chOff x="4294" y="3758"/>
                <a:chExt cx="115" cy="38"/>
              </a:xfrm>
            </p:grpSpPr>
            <p:grpSp>
              <p:nvGrpSpPr>
                <p:cNvPr id="2225" name="Group 466"/>
                <p:cNvGrpSpPr>
                  <a:grpSpLocks/>
                </p:cNvGrpSpPr>
                <p:nvPr/>
              </p:nvGrpSpPr>
              <p:grpSpPr bwMode="auto">
                <a:xfrm>
                  <a:off x="4311" y="3781"/>
                  <a:ext cx="15" cy="15"/>
                  <a:chOff x="4311" y="3781"/>
                  <a:chExt cx="15" cy="15"/>
                </a:xfrm>
              </p:grpSpPr>
              <p:sp>
                <p:nvSpPr>
                  <p:cNvPr id="2286" name="Rectangle 467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87" name="Rectangle 468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88" name="Line 469"/>
                  <p:cNvSpPr>
                    <a:spLocks noChangeShapeType="1"/>
                  </p:cNvSpPr>
                  <p:nvPr/>
                </p:nvSpPr>
                <p:spPr bwMode="auto">
                  <a:xfrm>
                    <a:off x="431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89" name="Line 470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226" name="Group 471"/>
                <p:cNvGrpSpPr>
                  <a:grpSpLocks/>
                </p:cNvGrpSpPr>
                <p:nvPr/>
              </p:nvGrpSpPr>
              <p:grpSpPr bwMode="auto">
                <a:xfrm>
                  <a:off x="4328" y="3781"/>
                  <a:ext cx="15" cy="15"/>
                  <a:chOff x="4328" y="3781"/>
                  <a:chExt cx="15" cy="15"/>
                </a:xfrm>
              </p:grpSpPr>
              <p:sp>
                <p:nvSpPr>
                  <p:cNvPr id="2282" name="Rectangle 472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83" name="Rectangle 473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84" name="Line 474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85" name="Line 475"/>
                  <p:cNvSpPr>
                    <a:spLocks noChangeShapeType="1"/>
                  </p:cNvSpPr>
                  <p:nvPr/>
                </p:nvSpPr>
                <p:spPr bwMode="auto">
                  <a:xfrm>
                    <a:off x="432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227" name="Group 476"/>
                <p:cNvGrpSpPr>
                  <a:grpSpLocks/>
                </p:cNvGrpSpPr>
                <p:nvPr/>
              </p:nvGrpSpPr>
              <p:grpSpPr bwMode="auto">
                <a:xfrm>
                  <a:off x="4394" y="3781"/>
                  <a:ext cx="15" cy="15"/>
                  <a:chOff x="4394" y="3781"/>
                  <a:chExt cx="15" cy="15"/>
                </a:xfrm>
              </p:grpSpPr>
              <p:sp>
                <p:nvSpPr>
                  <p:cNvPr id="2278" name="Rectangle 477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79" name="Rectangle 478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80" name="Line 479"/>
                  <p:cNvSpPr>
                    <a:spLocks noChangeShapeType="1"/>
                  </p:cNvSpPr>
                  <p:nvPr/>
                </p:nvSpPr>
                <p:spPr bwMode="auto">
                  <a:xfrm>
                    <a:off x="4401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81" name="Line 480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228" name="Group 481"/>
                <p:cNvGrpSpPr>
                  <a:grpSpLocks/>
                </p:cNvGrpSpPr>
                <p:nvPr/>
              </p:nvGrpSpPr>
              <p:grpSpPr bwMode="auto">
                <a:xfrm>
                  <a:off x="4294" y="3781"/>
                  <a:ext cx="15" cy="15"/>
                  <a:chOff x="4294" y="3781"/>
                  <a:chExt cx="15" cy="15"/>
                </a:xfrm>
              </p:grpSpPr>
              <p:sp>
                <p:nvSpPr>
                  <p:cNvPr id="2274" name="Rectangle 482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75" name="Rectangle 483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76" name="Line 484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77" name="Line 485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229" name="Group 486"/>
                <p:cNvGrpSpPr>
                  <a:grpSpLocks/>
                </p:cNvGrpSpPr>
                <p:nvPr/>
              </p:nvGrpSpPr>
              <p:grpSpPr bwMode="auto">
                <a:xfrm>
                  <a:off x="4344" y="3758"/>
                  <a:ext cx="16" cy="15"/>
                  <a:chOff x="4344" y="3758"/>
                  <a:chExt cx="16" cy="15"/>
                </a:xfrm>
              </p:grpSpPr>
              <p:sp>
                <p:nvSpPr>
                  <p:cNvPr id="2270" name="Rectangle 487"/>
                  <p:cNvSpPr>
                    <a:spLocks noChangeArrowheads="1"/>
                  </p:cNvSpPr>
                  <p:nvPr/>
                </p:nvSpPr>
                <p:spPr bwMode="auto">
                  <a:xfrm>
                    <a:off x="434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71" name="Rectangle 488"/>
                  <p:cNvSpPr>
                    <a:spLocks noChangeArrowheads="1"/>
                  </p:cNvSpPr>
                  <p:nvPr/>
                </p:nvSpPr>
                <p:spPr bwMode="auto">
                  <a:xfrm>
                    <a:off x="434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72" name="Line 489"/>
                  <p:cNvSpPr>
                    <a:spLocks noChangeShapeType="1"/>
                  </p:cNvSpPr>
                  <p:nvPr/>
                </p:nvSpPr>
                <p:spPr bwMode="auto">
                  <a:xfrm>
                    <a:off x="435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73" name="Line 490"/>
                  <p:cNvSpPr>
                    <a:spLocks noChangeShapeType="1"/>
                  </p:cNvSpPr>
                  <p:nvPr/>
                </p:nvSpPr>
                <p:spPr bwMode="auto">
                  <a:xfrm>
                    <a:off x="434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230" name="Group 491"/>
                <p:cNvGrpSpPr>
                  <a:grpSpLocks/>
                </p:cNvGrpSpPr>
                <p:nvPr/>
              </p:nvGrpSpPr>
              <p:grpSpPr bwMode="auto">
                <a:xfrm>
                  <a:off x="4361" y="3781"/>
                  <a:ext cx="15" cy="15"/>
                  <a:chOff x="4361" y="3781"/>
                  <a:chExt cx="15" cy="15"/>
                </a:xfrm>
              </p:grpSpPr>
              <p:sp>
                <p:nvSpPr>
                  <p:cNvPr id="2266" name="Rectangle 492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67" name="Rectangle 49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68" name="Line 49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69" name="Line 49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231" name="Group 496"/>
                <p:cNvGrpSpPr>
                  <a:grpSpLocks/>
                </p:cNvGrpSpPr>
                <p:nvPr/>
              </p:nvGrpSpPr>
              <p:grpSpPr bwMode="auto">
                <a:xfrm>
                  <a:off x="4377" y="3781"/>
                  <a:ext cx="15" cy="15"/>
                  <a:chOff x="4377" y="3781"/>
                  <a:chExt cx="15" cy="15"/>
                </a:xfrm>
              </p:grpSpPr>
              <p:sp>
                <p:nvSpPr>
                  <p:cNvPr id="2262" name="Rectangle 49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63" name="Rectangle 49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64" name="Line 49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65" name="Line 50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232" name="Group 501"/>
                <p:cNvGrpSpPr>
                  <a:grpSpLocks/>
                </p:cNvGrpSpPr>
                <p:nvPr/>
              </p:nvGrpSpPr>
              <p:grpSpPr bwMode="auto">
                <a:xfrm>
                  <a:off x="4311" y="3758"/>
                  <a:ext cx="15" cy="15"/>
                  <a:chOff x="4311" y="3758"/>
                  <a:chExt cx="15" cy="15"/>
                </a:xfrm>
              </p:grpSpPr>
              <p:sp>
                <p:nvSpPr>
                  <p:cNvPr id="2258" name="Rectangle 502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59" name="Rectangle 503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60" name="Line 504"/>
                  <p:cNvSpPr>
                    <a:spLocks noChangeShapeType="1"/>
                  </p:cNvSpPr>
                  <p:nvPr/>
                </p:nvSpPr>
                <p:spPr bwMode="auto">
                  <a:xfrm>
                    <a:off x="4319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61" name="Line 505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233" name="Group 506"/>
                <p:cNvGrpSpPr>
                  <a:grpSpLocks/>
                </p:cNvGrpSpPr>
                <p:nvPr/>
              </p:nvGrpSpPr>
              <p:grpSpPr bwMode="auto">
                <a:xfrm>
                  <a:off x="4328" y="3758"/>
                  <a:ext cx="15" cy="15"/>
                  <a:chOff x="4328" y="3758"/>
                  <a:chExt cx="15" cy="15"/>
                </a:xfrm>
              </p:grpSpPr>
              <p:sp>
                <p:nvSpPr>
                  <p:cNvPr id="2254" name="Rectangle 507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55" name="Rectangle 508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56" name="Line 509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57" name="Line 510"/>
                  <p:cNvSpPr>
                    <a:spLocks noChangeShapeType="1"/>
                  </p:cNvSpPr>
                  <p:nvPr/>
                </p:nvSpPr>
                <p:spPr bwMode="auto">
                  <a:xfrm>
                    <a:off x="4329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234" name="Group 511"/>
                <p:cNvGrpSpPr>
                  <a:grpSpLocks/>
                </p:cNvGrpSpPr>
                <p:nvPr/>
              </p:nvGrpSpPr>
              <p:grpSpPr bwMode="auto">
                <a:xfrm>
                  <a:off x="4394" y="3758"/>
                  <a:ext cx="15" cy="15"/>
                  <a:chOff x="4394" y="3758"/>
                  <a:chExt cx="15" cy="15"/>
                </a:xfrm>
              </p:grpSpPr>
              <p:sp>
                <p:nvSpPr>
                  <p:cNvPr id="2250" name="Rectangle 512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51" name="Rectangle 513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52" name="Line 514"/>
                  <p:cNvSpPr>
                    <a:spLocks noChangeShapeType="1"/>
                  </p:cNvSpPr>
                  <p:nvPr/>
                </p:nvSpPr>
                <p:spPr bwMode="auto">
                  <a:xfrm>
                    <a:off x="44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53" name="Line 515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235" name="Group 516"/>
                <p:cNvGrpSpPr>
                  <a:grpSpLocks/>
                </p:cNvGrpSpPr>
                <p:nvPr/>
              </p:nvGrpSpPr>
              <p:grpSpPr bwMode="auto">
                <a:xfrm>
                  <a:off x="4294" y="3758"/>
                  <a:ext cx="16" cy="15"/>
                  <a:chOff x="4294" y="3758"/>
                  <a:chExt cx="16" cy="15"/>
                </a:xfrm>
              </p:grpSpPr>
              <p:sp>
                <p:nvSpPr>
                  <p:cNvPr id="2246" name="Rectangle 517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47" name="Rectangle 518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48" name="Line 519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49" name="Line 520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236" name="Group 521"/>
                <p:cNvGrpSpPr>
                  <a:grpSpLocks/>
                </p:cNvGrpSpPr>
                <p:nvPr/>
              </p:nvGrpSpPr>
              <p:grpSpPr bwMode="auto">
                <a:xfrm>
                  <a:off x="4361" y="3758"/>
                  <a:ext cx="15" cy="15"/>
                  <a:chOff x="4361" y="3758"/>
                  <a:chExt cx="15" cy="15"/>
                </a:xfrm>
              </p:grpSpPr>
              <p:sp>
                <p:nvSpPr>
                  <p:cNvPr id="2242" name="Rectangle 522"/>
                  <p:cNvSpPr>
                    <a:spLocks noChangeArrowheads="1"/>
                  </p:cNvSpPr>
                  <p:nvPr/>
                </p:nvSpPr>
                <p:spPr bwMode="auto">
                  <a:xfrm>
                    <a:off x="436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43" name="Rectangle 52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44" name="Line 52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45" name="Line 52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237" name="Group 526"/>
                <p:cNvGrpSpPr>
                  <a:grpSpLocks/>
                </p:cNvGrpSpPr>
                <p:nvPr/>
              </p:nvGrpSpPr>
              <p:grpSpPr bwMode="auto">
                <a:xfrm>
                  <a:off x="4377" y="3758"/>
                  <a:ext cx="16" cy="15"/>
                  <a:chOff x="4377" y="3758"/>
                  <a:chExt cx="16" cy="15"/>
                </a:xfrm>
              </p:grpSpPr>
              <p:sp>
                <p:nvSpPr>
                  <p:cNvPr id="2238" name="Rectangle 52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39" name="Rectangle 52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40" name="Line 52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41" name="Line 53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221" name="Group 531"/>
              <p:cNvGrpSpPr>
                <a:grpSpLocks/>
              </p:cNvGrpSpPr>
              <p:nvPr/>
            </p:nvGrpSpPr>
            <p:grpSpPr bwMode="auto">
              <a:xfrm>
                <a:off x="4345" y="3779"/>
                <a:ext cx="14" cy="21"/>
                <a:chOff x="4345" y="3779"/>
                <a:chExt cx="14" cy="21"/>
              </a:xfrm>
            </p:grpSpPr>
            <p:sp>
              <p:nvSpPr>
                <p:cNvPr id="2222" name="Rectangle 532"/>
                <p:cNvSpPr>
                  <a:spLocks noChangeArrowheads="1"/>
                </p:cNvSpPr>
                <p:nvPr/>
              </p:nvSpPr>
              <p:spPr bwMode="auto">
                <a:xfrm>
                  <a:off x="4345" y="3779"/>
                  <a:ext cx="14" cy="21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3" name="Rectangle 533"/>
                <p:cNvSpPr>
                  <a:spLocks noChangeArrowheads="1"/>
                </p:cNvSpPr>
                <p:nvPr/>
              </p:nvSpPr>
              <p:spPr bwMode="auto">
                <a:xfrm>
                  <a:off x="4346" y="3782"/>
                  <a:ext cx="11" cy="1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4" name="Oval 534"/>
                <p:cNvSpPr>
                  <a:spLocks noChangeArrowheads="1"/>
                </p:cNvSpPr>
                <p:nvPr/>
              </p:nvSpPr>
              <p:spPr bwMode="auto">
                <a:xfrm>
                  <a:off x="4355" y="3790"/>
                  <a:ext cx="1" cy="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2317" name="Group 89"/>
          <p:cNvGrpSpPr>
            <a:grpSpLocks/>
          </p:cNvGrpSpPr>
          <p:nvPr/>
        </p:nvGrpSpPr>
        <p:grpSpPr bwMode="auto">
          <a:xfrm>
            <a:off x="3626443" y="4576523"/>
            <a:ext cx="257401" cy="114544"/>
            <a:chOff x="4150" y="3838"/>
            <a:chExt cx="272" cy="91"/>
          </a:xfrm>
        </p:grpSpPr>
        <p:sp>
          <p:nvSpPr>
            <p:cNvPr id="2318" name="Rectangle 90"/>
            <p:cNvSpPr>
              <a:spLocks noChangeArrowheads="1"/>
            </p:cNvSpPr>
            <p:nvPr/>
          </p:nvSpPr>
          <p:spPr bwMode="auto">
            <a:xfrm>
              <a:off x="4150" y="3838"/>
              <a:ext cx="272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3801" tIns="36900" rIns="73801" bIns="36900" anchor="ctr"/>
            <a:lstStyle/>
            <a:p>
              <a:pPr defTabSz="889298"/>
              <a:endParaRPr lang="ru-RU" sz="1700" b="1">
                <a:solidFill>
                  <a:srgbClr val="000000"/>
                </a:solidFill>
              </a:endParaRPr>
            </a:p>
          </p:txBody>
        </p:sp>
        <p:sp>
          <p:nvSpPr>
            <p:cNvPr id="2319" name="Rectangle 91"/>
            <p:cNvSpPr>
              <a:spLocks noChangeArrowheads="1"/>
            </p:cNvSpPr>
            <p:nvPr/>
          </p:nvSpPr>
          <p:spPr bwMode="auto">
            <a:xfrm>
              <a:off x="4241" y="3838"/>
              <a:ext cx="91" cy="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3801" tIns="36900" rIns="73801" bIns="36900" anchor="ctr"/>
            <a:lstStyle/>
            <a:p>
              <a:pPr defTabSz="889298"/>
              <a:endParaRPr lang="ru-RU" sz="1700" b="1">
                <a:solidFill>
                  <a:srgbClr val="000000"/>
                </a:solidFill>
              </a:endParaRPr>
            </a:p>
          </p:txBody>
        </p:sp>
      </p:grpSp>
      <p:sp>
        <p:nvSpPr>
          <p:cNvPr id="2320" name="AutoShape 108"/>
          <p:cNvSpPr>
            <a:spLocks noChangeArrowheads="1"/>
          </p:cNvSpPr>
          <p:nvPr/>
        </p:nvSpPr>
        <p:spPr bwMode="auto">
          <a:xfrm>
            <a:off x="6354106" y="3349027"/>
            <a:ext cx="1122464" cy="384637"/>
          </a:xfrm>
          <a:prstGeom prst="wedgeRectCallout">
            <a:avLst>
              <a:gd name="adj1" fmla="val -53423"/>
              <a:gd name="adj2" fmla="val 97433"/>
            </a:avLst>
          </a:prstGeom>
          <a:solidFill>
            <a:srgbClr val="FFFF00">
              <a:alpha val="7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 err="1">
                <a:latin typeface="Times New Roman" pitchFamily="18" charset="0"/>
                <a:cs typeface="Times New Roman" pitchFamily="18" charset="0"/>
              </a:rPr>
              <a:t>Цемзавод</a:t>
            </a: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 Октябрь</a:t>
            </a:r>
          </a:p>
        </p:txBody>
      </p:sp>
      <p:sp>
        <p:nvSpPr>
          <p:cNvPr id="2321" name="AutoShape 108"/>
          <p:cNvSpPr>
            <a:spLocks noChangeArrowheads="1"/>
          </p:cNvSpPr>
          <p:nvPr/>
        </p:nvSpPr>
        <p:spPr bwMode="auto">
          <a:xfrm>
            <a:off x="7679101" y="4145431"/>
            <a:ext cx="1223509" cy="278946"/>
          </a:xfrm>
          <a:prstGeom prst="wedgeRectCallout">
            <a:avLst>
              <a:gd name="adj1" fmla="val 2788"/>
              <a:gd name="adj2" fmla="val 90686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Школа №15 </a:t>
            </a:r>
            <a:endParaRPr lang="ru-RU" i="1" dirty="0"/>
          </a:p>
        </p:txBody>
      </p:sp>
      <p:grpSp>
        <p:nvGrpSpPr>
          <p:cNvPr id="2322" name="Группа 2321"/>
          <p:cNvGrpSpPr>
            <a:grpSpLocks/>
          </p:cNvGrpSpPr>
          <p:nvPr/>
        </p:nvGrpSpPr>
        <p:grpSpPr bwMode="auto">
          <a:xfrm>
            <a:off x="2868523" y="3810424"/>
            <a:ext cx="584479" cy="291194"/>
            <a:chOff x="3854845" y="5286406"/>
            <a:chExt cx="585618" cy="291195"/>
          </a:xfrm>
        </p:grpSpPr>
        <p:grpSp>
          <p:nvGrpSpPr>
            <p:cNvPr id="2323" name="Group 53"/>
            <p:cNvGrpSpPr>
              <a:grpSpLocks/>
            </p:cNvGrpSpPr>
            <p:nvPr/>
          </p:nvGrpSpPr>
          <p:grpSpPr bwMode="auto">
            <a:xfrm>
              <a:off x="3857623" y="5286406"/>
              <a:ext cx="582840" cy="281215"/>
              <a:chOff x="2290" y="4020"/>
              <a:chExt cx="768" cy="218"/>
            </a:xfrm>
          </p:grpSpPr>
          <p:sp>
            <p:nvSpPr>
              <p:cNvPr id="2325" name="Rectangle 54"/>
              <p:cNvSpPr>
                <a:spLocks noChangeArrowheads="1"/>
              </p:cNvSpPr>
              <p:nvPr/>
            </p:nvSpPr>
            <p:spPr bwMode="auto">
              <a:xfrm>
                <a:off x="2653" y="4039"/>
                <a:ext cx="405" cy="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24844" tIns="24844" rIns="24844" bIns="24844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algn="ctr" defTabSz="1276650"/>
                <a:r>
                  <a:rPr lang="ru-RU" sz="800" b="1" u="sng" dirty="0"/>
                  <a:t>№1</a:t>
                </a:r>
              </a:p>
              <a:p>
                <a:pPr algn="ctr" defTabSz="1276650"/>
                <a:r>
                  <a:rPr lang="ru-RU" sz="800" b="1" dirty="0"/>
                  <a:t> 1</a:t>
                </a:r>
                <a:r>
                  <a:rPr lang="en-US" sz="800" b="1" dirty="0"/>
                  <a:t>2</a:t>
                </a:r>
                <a:r>
                  <a:rPr lang="ru-RU" sz="800" b="1" dirty="0"/>
                  <a:t>5</a:t>
                </a:r>
                <a:endParaRPr lang="ru-RU" sz="2500" b="1" dirty="0"/>
              </a:p>
            </p:txBody>
          </p:sp>
          <p:grpSp>
            <p:nvGrpSpPr>
              <p:cNvPr id="2326" name="Group 56"/>
              <p:cNvGrpSpPr>
                <a:grpSpLocks/>
              </p:cNvGrpSpPr>
              <p:nvPr/>
            </p:nvGrpSpPr>
            <p:grpSpPr bwMode="auto">
              <a:xfrm>
                <a:off x="2290" y="4020"/>
                <a:ext cx="361" cy="211"/>
                <a:chOff x="0" y="1"/>
                <a:chExt cx="20000" cy="19999"/>
              </a:xfrm>
            </p:grpSpPr>
            <p:sp>
              <p:nvSpPr>
                <p:cNvPr id="2327" name="Rectangle 57"/>
                <p:cNvSpPr>
                  <a:spLocks noChangeArrowheads="1"/>
                </p:cNvSpPr>
                <p:nvPr/>
              </p:nvSpPr>
              <p:spPr bwMode="auto">
                <a:xfrm>
                  <a:off x="0" y="7756"/>
                  <a:ext cx="20000" cy="12244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178834" tIns="89416" rIns="178834" bIns="89416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6650"/>
                  <a:endParaRPr lang="ru-RU" sz="2500">
                    <a:latin typeface="Calibri" pitchFamily="34" charset="0"/>
                  </a:endParaRPr>
                </a:p>
              </p:txBody>
            </p:sp>
            <p:sp>
              <p:nvSpPr>
                <p:cNvPr id="2328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161" y="1"/>
                  <a:ext cx="10170" cy="777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2329" name="Line 59"/>
                <p:cNvSpPr>
                  <a:spLocks noChangeShapeType="1"/>
                </p:cNvSpPr>
                <p:nvPr/>
              </p:nvSpPr>
              <p:spPr bwMode="auto">
                <a:xfrm>
                  <a:off x="10475" y="1"/>
                  <a:ext cx="9364" cy="730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grpSp>
              <p:nvGrpSpPr>
                <p:cNvPr id="2330" name="Group 60"/>
                <p:cNvGrpSpPr>
                  <a:grpSpLocks/>
                </p:cNvGrpSpPr>
                <p:nvPr/>
              </p:nvGrpSpPr>
              <p:grpSpPr bwMode="auto">
                <a:xfrm>
                  <a:off x="8652" y="3009"/>
                  <a:ext cx="3119" cy="3408"/>
                  <a:chOff x="-2659" y="0"/>
                  <a:chExt cx="26710" cy="20000"/>
                </a:xfrm>
              </p:grpSpPr>
              <p:sp>
                <p:nvSpPr>
                  <p:cNvPr id="2331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9649" y="0"/>
                    <a:ext cx="137" cy="20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  <p:sp>
                <p:nvSpPr>
                  <p:cNvPr id="2332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-2659" y="11007"/>
                    <a:ext cx="26710" cy="14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</p:grpSp>
          </p:grpSp>
        </p:grpSp>
        <p:sp>
          <p:nvSpPr>
            <p:cNvPr id="2324" name="Rectangle 54"/>
            <p:cNvSpPr>
              <a:spLocks noChangeArrowheads="1"/>
            </p:cNvSpPr>
            <p:nvPr/>
          </p:nvSpPr>
          <p:spPr bwMode="auto">
            <a:xfrm>
              <a:off x="3854845" y="5404316"/>
              <a:ext cx="289584" cy="173285"/>
            </a:xfrm>
            <a:prstGeom prst="rect">
              <a:avLst/>
            </a:prstGeom>
            <a:solidFill>
              <a:schemeClr val="bg1">
                <a:alpha val="6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24844" tIns="24844" rIns="24844" bIns="24844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1276650"/>
              <a:r>
                <a:rPr lang="ru-RU" sz="800" b="1" dirty="0"/>
                <a:t>ЖДБ</a:t>
              </a:r>
              <a:endParaRPr lang="ru-RU" sz="2500" b="1" dirty="0"/>
            </a:p>
          </p:txBody>
        </p:sp>
      </p:grpSp>
      <p:grpSp>
        <p:nvGrpSpPr>
          <p:cNvPr id="2334" name="Group 431"/>
          <p:cNvGrpSpPr>
            <a:grpSpLocks noChangeAspect="1"/>
          </p:cNvGrpSpPr>
          <p:nvPr/>
        </p:nvGrpSpPr>
        <p:grpSpPr bwMode="auto">
          <a:xfrm>
            <a:off x="8716460" y="5689988"/>
            <a:ext cx="372299" cy="241885"/>
            <a:chOff x="4262" y="3704"/>
            <a:chExt cx="182" cy="97"/>
          </a:xfrm>
        </p:grpSpPr>
        <p:sp>
          <p:nvSpPr>
            <p:cNvPr id="2335" name="AutoShape 432"/>
            <p:cNvSpPr>
              <a:spLocks noChangeAspect="1" noChangeArrowheads="1" noTextEdit="1"/>
            </p:cNvSpPr>
            <p:nvPr/>
          </p:nvSpPr>
          <p:spPr bwMode="auto">
            <a:xfrm>
              <a:off x="4262" y="3704"/>
              <a:ext cx="182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defTabSz="888194"/>
              <a:endParaRPr lang="ru-RU">
                <a:solidFill>
                  <a:prstClr val="black"/>
                </a:solidFill>
              </a:endParaRPr>
            </a:p>
          </p:txBody>
        </p:sp>
        <p:grpSp>
          <p:nvGrpSpPr>
            <p:cNvPr id="2336" name="Group 433"/>
            <p:cNvGrpSpPr>
              <a:grpSpLocks/>
            </p:cNvGrpSpPr>
            <p:nvPr/>
          </p:nvGrpSpPr>
          <p:grpSpPr bwMode="auto">
            <a:xfrm>
              <a:off x="4397" y="3705"/>
              <a:ext cx="19" cy="75"/>
              <a:chOff x="4397" y="3705"/>
              <a:chExt cx="19" cy="75"/>
            </a:xfrm>
          </p:grpSpPr>
          <p:sp>
            <p:nvSpPr>
              <p:cNvPr id="2436" name="Freeform 434"/>
              <p:cNvSpPr>
                <a:spLocks/>
              </p:cNvSpPr>
              <p:nvPr/>
            </p:nvSpPr>
            <p:spPr bwMode="auto">
              <a:xfrm>
                <a:off x="4397" y="3705"/>
                <a:ext cx="7" cy="75"/>
              </a:xfrm>
              <a:custGeom>
                <a:avLst/>
                <a:gdLst>
                  <a:gd name="T0" fmla="*/ 0 w 145"/>
                  <a:gd name="T1" fmla="*/ 0 h 1518"/>
                  <a:gd name="T2" fmla="*/ 0 w 145"/>
                  <a:gd name="T3" fmla="*/ 0 h 1518"/>
                  <a:gd name="T4" fmla="*/ 0 w 145"/>
                  <a:gd name="T5" fmla="*/ 0 h 1518"/>
                  <a:gd name="T6" fmla="*/ 0 w 145"/>
                  <a:gd name="T7" fmla="*/ 0 h 1518"/>
                  <a:gd name="T8" fmla="*/ 0 w 145"/>
                  <a:gd name="T9" fmla="*/ 0 h 1518"/>
                  <a:gd name="T10" fmla="*/ 0 w 145"/>
                  <a:gd name="T11" fmla="*/ 0 h 1518"/>
                  <a:gd name="T12" fmla="*/ 0 w 145"/>
                  <a:gd name="T13" fmla="*/ 0 h 1518"/>
                  <a:gd name="T14" fmla="*/ 0 w 145"/>
                  <a:gd name="T15" fmla="*/ 0 h 1518"/>
                  <a:gd name="T16" fmla="*/ 0 w 145"/>
                  <a:gd name="T17" fmla="*/ 0 h 1518"/>
                  <a:gd name="T18" fmla="*/ 0 w 145"/>
                  <a:gd name="T19" fmla="*/ 0 h 1518"/>
                  <a:gd name="T20" fmla="*/ 0 w 145"/>
                  <a:gd name="T21" fmla="*/ 0 h 1518"/>
                  <a:gd name="T22" fmla="*/ 0 w 145"/>
                  <a:gd name="T23" fmla="*/ 0 h 1518"/>
                  <a:gd name="T24" fmla="*/ 0 w 145"/>
                  <a:gd name="T25" fmla="*/ 0 h 1518"/>
                  <a:gd name="T26" fmla="*/ 0 w 145"/>
                  <a:gd name="T27" fmla="*/ 0 h 1518"/>
                  <a:gd name="T28" fmla="*/ 0 w 145"/>
                  <a:gd name="T29" fmla="*/ 0 h 1518"/>
                  <a:gd name="T30" fmla="*/ 0 w 145"/>
                  <a:gd name="T31" fmla="*/ 0 h 1518"/>
                  <a:gd name="T32" fmla="*/ 0 w 145"/>
                  <a:gd name="T33" fmla="*/ 0 h 1518"/>
                  <a:gd name="T34" fmla="*/ 0 w 145"/>
                  <a:gd name="T35" fmla="*/ 0 h 1518"/>
                  <a:gd name="T36" fmla="*/ 0 w 145"/>
                  <a:gd name="T37" fmla="*/ 0 h 1518"/>
                  <a:gd name="T38" fmla="*/ 0 w 145"/>
                  <a:gd name="T39" fmla="*/ 0 h 15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5"/>
                  <a:gd name="T61" fmla="*/ 0 h 1518"/>
                  <a:gd name="T62" fmla="*/ 145 w 145"/>
                  <a:gd name="T63" fmla="*/ 1518 h 151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5" h="1518">
                    <a:moveTo>
                      <a:pt x="38" y="0"/>
                    </a:moveTo>
                    <a:lnTo>
                      <a:pt x="38" y="241"/>
                    </a:lnTo>
                    <a:lnTo>
                      <a:pt x="27" y="241"/>
                    </a:lnTo>
                    <a:lnTo>
                      <a:pt x="27" y="482"/>
                    </a:lnTo>
                    <a:lnTo>
                      <a:pt x="15" y="482"/>
                    </a:lnTo>
                    <a:lnTo>
                      <a:pt x="15" y="708"/>
                    </a:lnTo>
                    <a:lnTo>
                      <a:pt x="8" y="708"/>
                    </a:lnTo>
                    <a:lnTo>
                      <a:pt x="8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79" y="1518"/>
                    </a:lnTo>
                    <a:lnTo>
                      <a:pt x="145" y="1008"/>
                    </a:lnTo>
                    <a:lnTo>
                      <a:pt x="145" y="707"/>
                    </a:lnTo>
                    <a:lnTo>
                      <a:pt x="137" y="707"/>
                    </a:lnTo>
                    <a:lnTo>
                      <a:pt x="137" y="482"/>
                    </a:lnTo>
                    <a:lnTo>
                      <a:pt x="128" y="482"/>
                    </a:lnTo>
                    <a:lnTo>
                      <a:pt x="128" y="241"/>
                    </a:lnTo>
                    <a:lnTo>
                      <a:pt x="116" y="241"/>
                    </a:lnTo>
                    <a:lnTo>
                      <a:pt x="116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3801" tIns="36900" rIns="73801" bIns="369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888194"/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437" name="Freeform 435"/>
              <p:cNvSpPr>
                <a:spLocks/>
              </p:cNvSpPr>
              <p:nvPr/>
            </p:nvSpPr>
            <p:spPr bwMode="auto">
              <a:xfrm>
                <a:off x="4409" y="3705"/>
                <a:ext cx="7" cy="75"/>
              </a:xfrm>
              <a:custGeom>
                <a:avLst/>
                <a:gdLst>
                  <a:gd name="T0" fmla="*/ 0 w 151"/>
                  <a:gd name="T1" fmla="*/ 0 h 1518"/>
                  <a:gd name="T2" fmla="*/ 0 w 151"/>
                  <a:gd name="T3" fmla="*/ 0 h 1518"/>
                  <a:gd name="T4" fmla="*/ 0 w 151"/>
                  <a:gd name="T5" fmla="*/ 0 h 1518"/>
                  <a:gd name="T6" fmla="*/ 0 w 151"/>
                  <a:gd name="T7" fmla="*/ 0 h 1518"/>
                  <a:gd name="T8" fmla="*/ 0 w 151"/>
                  <a:gd name="T9" fmla="*/ 0 h 1518"/>
                  <a:gd name="T10" fmla="*/ 0 w 151"/>
                  <a:gd name="T11" fmla="*/ 0 h 1518"/>
                  <a:gd name="T12" fmla="*/ 0 w 151"/>
                  <a:gd name="T13" fmla="*/ 0 h 1518"/>
                  <a:gd name="T14" fmla="*/ 0 w 151"/>
                  <a:gd name="T15" fmla="*/ 0 h 1518"/>
                  <a:gd name="T16" fmla="*/ 0 w 151"/>
                  <a:gd name="T17" fmla="*/ 0 h 1518"/>
                  <a:gd name="T18" fmla="*/ 0 w 151"/>
                  <a:gd name="T19" fmla="*/ 0 h 1518"/>
                  <a:gd name="T20" fmla="*/ 0 w 151"/>
                  <a:gd name="T21" fmla="*/ 0 h 1518"/>
                  <a:gd name="T22" fmla="*/ 0 w 151"/>
                  <a:gd name="T23" fmla="*/ 0 h 1518"/>
                  <a:gd name="T24" fmla="*/ 0 w 151"/>
                  <a:gd name="T25" fmla="*/ 0 h 1518"/>
                  <a:gd name="T26" fmla="*/ 0 w 151"/>
                  <a:gd name="T27" fmla="*/ 0 h 1518"/>
                  <a:gd name="T28" fmla="*/ 0 w 151"/>
                  <a:gd name="T29" fmla="*/ 0 h 1518"/>
                  <a:gd name="T30" fmla="*/ 0 w 151"/>
                  <a:gd name="T31" fmla="*/ 0 h 1518"/>
                  <a:gd name="T32" fmla="*/ 0 w 151"/>
                  <a:gd name="T33" fmla="*/ 0 h 1518"/>
                  <a:gd name="T34" fmla="*/ 0 w 151"/>
                  <a:gd name="T35" fmla="*/ 0 h 1518"/>
                  <a:gd name="T36" fmla="*/ 0 w 151"/>
                  <a:gd name="T37" fmla="*/ 0 h 1518"/>
                  <a:gd name="T38" fmla="*/ 0 w 151"/>
                  <a:gd name="T39" fmla="*/ 0 h 1518"/>
                  <a:gd name="T40" fmla="*/ 0 w 151"/>
                  <a:gd name="T41" fmla="*/ 0 h 15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1"/>
                  <a:gd name="T64" fmla="*/ 0 h 1518"/>
                  <a:gd name="T65" fmla="*/ 151 w 151"/>
                  <a:gd name="T66" fmla="*/ 1518 h 15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1" h="1518">
                    <a:moveTo>
                      <a:pt x="36" y="0"/>
                    </a:moveTo>
                    <a:lnTo>
                      <a:pt x="36" y="241"/>
                    </a:lnTo>
                    <a:lnTo>
                      <a:pt x="25" y="241"/>
                    </a:lnTo>
                    <a:lnTo>
                      <a:pt x="25" y="482"/>
                    </a:lnTo>
                    <a:lnTo>
                      <a:pt x="14" y="482"/>
                    </a:lnTo>
                    <a:lnTo>
                      <a:pt x="14" y="708"/>
                    </a:lnTo>
                    <a:lnTo>
                      <a:pt x="7" y="708"/>
                    </a:lnTo>
                    <a:lnTo>
                      <a:pt x="7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151" y="1518"/>
                    </a:lnTo>
                    <a:lnTo>
                      <a:pt x="151" y="1011"/>
                    </a:lnTo>
                    <a:lnTo>
                      <a:pt x="144" y="1011"/>
                    </a:lnTo>
                    <a:lnTo>
                      <a:pt x="143" y="707"/>
                    </a:lnTo>
                    <a:lnTo>
                      <a:pt x="135" y="707"/>
                    </a:lnTo>
                    <a:lnTo>
                      <a:pt x="135" y="482"/>
                    </a:lnTo>
                    <a:lnTo>
                      <a:pt x="125" y="482"/>
                    </a:lnTo>
                    <a:lnTo>
                      <a:pt x="125" y="241"/>
                    </a:lnTo>
                    <a:lnTo>
                      <a:pt x="114" y="241"/>
                    </a:lnTo>
                    <a:lnTo>
                      <a:pt x="114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3801" tIns="36900" rIns="73801" bIns="369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888194"/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37" name="Group 436"/>
            <p:cNvGrpSpPr>
              <a:grpSpLocks/>
            </p:cNvGrpSpPr>
            <p:nvPr/>
          </p:nvGrpSpPr>
          <p:grpSpPr bwMode="auto">
            <a:xfrm>
              <a:off x="4412" y="3765"/>
              <a:ext cx="32" cy="33"/>
              <a:chOff x="4412" y="3765"/>
              <a:chExt cx="32" cy="33"/>
            </a:xfrm>
          </p:grpSpPr>
          <p:grpSp>
            <p:nvGrpSpPr>
              <p:cNvPr id="2425" name="Group 437"/>
              <p:cNvGrpSpPr>
                <a:grpSpLocks/>
              </p:cNvGrpSpPr>
              <p:nvPr/>
            </p:nvGrpSpPr>
            <p:grpSpPr bwMode="auto">
              <a:xfrm>
                <a:off x="4412" y="3765"/>
                <a:ext cx="32" cy="33"/>
                <a:chOff x="4412" y="3765"/>
                <a:chExt cx="32" cy="33"/>
              </a:xfrm>
            </p:grpSpPr>
            <p:grpSp>
              <p:nvGrpSpPr>
                <p:cNvPr id="2430" name="Group 438"/>
                <p:cNvGrpSpPr>
                  <a:grpSpLocks/>
                </p:cNvGrpSpPr>
                <p:nvPr/>
              </p:nvGrpSpPr>
              <p:grpSpPr bwMode="auto">
                <a:xfrm>
                  <a:off x="4419" y="3765"/>
                  <a:ext cx="10" cy="16"/>
                  <a:chOff x="4419" y="3765"/>
                  <a:chExt cx="10" cy="16"/>
                </a:xfrm>
              </p:grpSpPr>
              <p:sp>
                <p:nvSpPr>
                  <p:cNvPr id="2434" name="Rectangle 439"/>
                  <p:cNvSpPr>
                    <a:spLocks noChangeArrowheads="1"/>
                  </p:cNvSpPr>
                  <p:nvPr/>
                </p:nvSpPr>
                <p:spPr bwMode="auto">
                  <a:xfrm>
                    <a:off x="4421" y="3765"/>
                    <a:ext cx="6" cy="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35" name="Rectangle 440"/>
                  <p:cNvSpPr>
                    <a:spLocks noChangeArrowheads="1"/>
                  </p:cNvSpPr>
                  <p:nvPr/>
                </p:nvSpPr>
                <p:spPr bwMode="auto">
                  <a:xfrm>
                    <a:off x="4419" y="3767"/>
                    <a:ext cx="10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431" name="Group 441"/>
                <p:cNvGrpSpPr>
                  <a:grpSpLocks/>
                </p:cNvGrpSpPr>
                <p:nvPr/>
              </p:nvGrpSpPr>
              <p:grpSpPr bwMode="auto">
                <a:xfrm>
                  <a:off x="4412" y="3780"/>
                  <a:ext cx="32" cy="18"/>
                  <a:chOff x="4412" y="3780"/>
                  <a:chExt cx="32" cy="18"/>
                </a:xfrm>
              </p:grpSpPr>
              <p:sp>
                <p:nvSpPr>
                  <p:cNvPr id="2432" name="Rectangle 442"/>
                  <p:cNvSpPr>
                    <a:spLocks noChangeArrowheads="1"/>
                  </p:cNvSpPr>
                  <p:nvPr/>
                </p:nvSpPr>
                <p:spPr bwMode="auto">
                  <a:xfrm>
                    <a:off x="441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33" name="Rectangle 443"/>
                  <p:cNvSpPr>
                    <a:spLocks noChangeArrowheads="1"/>
                  </p:cNvSpPr>
                  <p:nvPr/>
                </p:nvSpPr>
                <p:spPr bwMode="auto">
                  <a:xfrm>
                    <a:off x="4412" y="3780"/>
                    <a:ext cx="32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426" name="Group 444"/>
              <p:cNvGrpSpPr>
                <a:grpSpLocks/>
              </p:cNvGrpSpPr>
              <p:nvPr/>
            </p:nvGrpSpPr>
            <p:grpSpPr bwMode="auto">
              <a:xfrm>
                <a:off x="4415" y="3784"/>
                <a:ext cx="25" cy="11"/>
                <a:chOff x="4415" y="3784"/>
                <a:chExt cx="25" cy="11"/>
              </a:xfrm>
            </p:grpSpPr>
            <p:sp>
              <p:nvSpPr>
                <p:cNvPr id="2427" name="Rectangle 445"/>
                <p:cNvSpPr>
                  <a:spLocks noChangeArrowheads="1"/>
                </p:cNvSpPr>
                <p:nvPr/>
              </p:nvSpPr>
              <p:spPr bwMode="auto">
                <a:xfrm>
                  <a:off x="4415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28" name="Rectangle 446"/>
                <p:cNvSpPr>
                  <a:spLocks noChangeArrowheads="1"/>
                </p:cNvSpPr>
                <p:nvPr/>
              </p:nvSpPr>
              <p:spPr bwMode="auto">
                <a:xfrm>
                  <a:off x="4433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29" name="Rectangle 447"/>
                <p:cNvSpPr>
                  <a:spLocks noChangeArrowheads="1"/>
                </p:cNvSpPr>
                <p:nvPr/>
              </p:nvSpPr>
              <p:spPr bwMode="auto">
                <a:xfrm>
                  <a:off x="4424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338" name="Group 448"/>
            <p:cNvGrpSpPr>
              <a:grpSpLocks/>
            </p:cNvGrpSpPr>
            <p:nvPr/>
          </p:nvGrpSpPr>
          <p:grpSpPr bwMode="auto">
            <a:xfrm>
              <a:off x="4262" y="3774"/>
              <a:ext cx="33" cy="24"/>
              <a:chOff x="4262" y="3774"/>
              <a:chExt cx="33" cy="24"/>
            </a:xfrm>
          </p:grpSpPr>
          <p:grpSp>
            <p:nvGrpSpPr>
              <p:cNvPr id="2416" name="Group 449"/>
              <p:cNvGrpSpPr>
                <a:grpSpLocks/>
              </p:cNvGrpSpPr>
              <p:nvPr/>
            </p:nvGrpSpPr>
            <p:grpSpPr bwMode="auto">
              <a:xfrm>
                <a:off x="4262" y="3774"/>
                <a:ext cx="33" cy="24"/>
                <a:chOff x="4262" y="3774"/>
                <a:chExt cx="33" cy="24"/>
              </a:xfrm>
            </p:grpSpPr>
            <p:sp>
              <p:nvSpPr>
                <p:cNvPr id="2421" name="Rectangle 450"/>
                <p:cNvSpPr>
                  <a:spLocks noChangeArrowheads="1"/>
                </p:cNvSpPr>
                <p:nvPr/>
              </p:nvSpPr>
              <p:spPr bwMode="auto">
                <a:xfrm>
                  <a:off x="4281" y="3774"/>
                  <a:ext cx="10" cy="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2422" name="Group 451"/>
                <p:cNvGrpSpPr>
                  <a:grpSpLocks/>
                </p:cNvGrpSpPr>
                <p:nvPr/>
              </p:nvGrpSpPr>
              <p:grpSpPr bwMode="auto">
                <a:xfrm>
                  <a:off x="4262" y="3780"/>
                  <a:ext cx="33" cy="18"/>
                  <a:chOff x="4262" y="3780"/>
                  <a:chExt cx="33" cy="18"/>
                </a:xfrm>
              </p:grpSpPr>
              <p:sp>
                <p:nvSpPr>
                  <p:cNvPr id="2423" name="Rectangle 452"/>
                  <p:cNvSpPr>
                    <a:spLocks noChangeArrowheads="1"/>
                  </p:cNvSpPr>
                  <p:nvPr/>
                </p:nvSpPr>
                <p:spPr bwMode="auto">
                  <a:xfrm>
                    <a:off x="426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24" name="Rectangle 453"/>
                  <p:cNvSpPr>
                    <a:spLocks noChangeArrowheads="1"/>
                  </p:cNvSpPr>
                  <p:nvPr/>
                </p:nvSpPr>
                <p:spPr bwMode="auto">
                  <a:xfrm>
                    <a:off x="4262" y="3780"/>
                    <a:ext cx="33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417" name="Group 454"/>
              <p:cNvGrpSpPr>
                <a:grpSpLocks/>
              </p:cNvGrpSpPr>
              <p:nvPr/>
            </p:nvGrpSpPr>
            <p:grpSpPr bwMode="auto">
              <a:xfrm>
                <a:off x="4265" y="3784"/>
                <a:ext cx="26" cy="11"/>
                <a:chOff x="4265" y="3784"/>
                <a:chExt cx="26" cy="11"/>
              </a:xfrm>
            </p:grpSpPr>
            <p:sp>
              <p:nvSpPr>
                <p:cNvPr id="2418" name="Rectangle 455"/>
                <p:cNvSpPr>
                  <a:spLocks noChangeArrowheads="1"/>
                </p:cNvSpPr>
                <p:nvPr/>
              </p:nvSpPr>
              <p:spPr bwMode="auto">
                <a:xfrm>
                  <a:off x="4284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9" name="Rectangle 456"/>
                <p:cNvSpPr>
                  <a:spLocks noChangeArrowheads="1"/>
                </p:cNvSpPr>
                <p:nvPr/>
              </p:nvSpPr>
              <p:spPr bwMode="auto">
                <a:xfrm>
                  <a:off x="4265" y="3784"/>
                  <a:ext cx="8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20" name="Rectangle 457"/>
                <p:cNvSpPr>
                  <a:spLocks noChangeArrowheads="1"/>
                </p:cNvSpPr>
                <p:nvPr/>
              </p:nvSpPr>
              <p:spPr bwMode="auto">
                <a:xfrm>
                  <a:off x="4275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339" name="Group 458"/>
            <p:cNvGrpSpPr>
              <a:grpSpLocks/>
            </p:cNvGrpSpPr>
            <p:nvPr/>
          </p:nvGrpSpPr>
          <p:grpSpPr bwMode="auto">
            <a:xfrm>
              <a:off x="4290" y="3745"/>
              <a:ext cx="125" cy="56"/>
              <a:chOff x="4290" y="3745"/>
              <a:chExt cx="125" cy="56"/>
            </a:xfrm>
          </p:grpSpPr>
          <p:grpSp>
            <p:nvGrpSpPr>
              <p:cNvPr id="2340" name="Group 459"/>
              <p:cNvGrpSpPr>
                <a:grpSpLocks/>
              </p:cNvGrpSpPr>
              <p:nvPr/>
            </p:nvGrpSpPr>
            <p:grpSpPr bwMode="auto">
              <a:xfrm>
                <a:off x="4290" y="3745"/>
                <a:ext cx="125" cy="56"/>
                <a:chOff x="4290" y="3745"/>
                <a:chExt cx="125" cy="56"/>
              </a:xfrm>
            </p:grpSpPr>
            <p:sp>
              <p:nvSpPr>
                <p:cNvPr id="2411" name="Rectangle 460"/>
                <p:cNvSpPr>
                  <a:spLocks noChangeArrowheads="1"/>
                </p:cNvSpPr>
                <p:nvPr/>
              </p:nvSpPr>
              <p:spPr bwMode="auto">
                <a:xfrm>
                  <a:off x="4292" y="3754"/>
                  <a:ext cx="121" cy="47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2" name="Rectangle 461"/>
                <p:cNvSpPr>
                  <a:spLocks noChangeArrowheads="1"/>
                </p:cNvSpPr>
                <p:nvPr/>
              </p:nvSpPr>
              <p:spPr bwMode="auto">
                <a:xfrm>
                  <a:off x="4322" y="3746"/>
                  <a:ext cx="9" cy="6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3" name="Rectangle 462"/>
                <p:cNvSpPr>
                  <a:spLocks noChangeArrowheads="1"/>
                </p:cNvSpPr>
                <p:nvPr/>
              </p:nvSpPr>
              <p:spPr bwMode="auto">
                <a:xfrm>
                  <a:off x="4344" y="3745"/>
                  <a:ext cx="12" cy="8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4" name="Rectangle 463"/>
                <p:cNvSpPr>
                  <a:spLocks noChangeArrowheads="1"/>
                </p:cNvSpPr>
                <p:nvPr/>
              </p:nvSpPr>
              <p:spPr bwMode="auto">
                <a:xfrm>
                  <a:off x="4290" y="3751"/>
                  <a:ext cx="125" cy="4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5" name="Rectangle 464"/>
                <p:cNvSpPr>
                  <a:spLocks noChangeArrowheads="1"/>
                </p:cNvSpPr>
                <p:nvPr/>
              </p:nvSpPr>
              <p:spPr bwMode="auto">
                <a:xfrm>
                  <a:off x="4292" y="3776"/>
                  <a:ext cx="121" cy="2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341" name="Group 465"/>
              <p:cNvGrpSpPr>
                <a:grpSpLocks/>
              </p:cNvGrpSpPr>
              <p:nvPr/>
            </p:nvGrpSpPr>
            <p:grpSpPr bwMode="auto">
              <a:xfrm>
                <a:off x="4294" y="3758"/>
                <a:ext cx="115" cy="38"/>
                <a:chOff x="4294" y="3758"/>
                <a:chExt cx="115" cy="38"/>
              </a:xfrm>
            </p:grpSpPr>
            <p:grpSp>
              <p:nvGrpSpPr>
                <p:cNvPr id="2346" name="Group 466"/>
                <p:cNvGrpSpPr>
                  <a:grpSpLocks/>
                </p:cNvGrpSpPr>
                <p:nvPr/>
              </p:nvGrpSpPr>
              <p:grpSpPr bwMode="auto">
                <a:xfrm>
                  <a:off x="4311" y="3781"/>
                  <a:ext cx="15" cy="15"/>
                  <a:chOff x="4311" y="3781"/>
                  <a:chExt cx="15" cy="15"/>
                </a:xfrm>
              </p:grpSpPr>
              <p:sp>
                <p:nvSpPr>
                  <p:cNvPr id="2407" name="Rectangle 467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08" name="Rectangle 468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09" name="Line 469"/>
                  <p:cNvSpPr>
                    <a:spLocks noChangeShapeType="1"/>
                  </p:cNvSpPr>
                  <p:nvPr/>
                </p:nvSpPr>
                <p:spPr bwMode="auto">
                  <a:xfrm>
                    <a:off x="431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10" name="Line 470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347" name="Group 471"/>
                <p:cNvGrpSpPr>
                  <a:grpSpLocks/>
                </p:cNvGrpSpPr>
                <p:nvPr/>
              </p:nvGrpSpPr>
              <p:grpSpPr bwMode="auto">
                <a:xfrm>
                  <a:off x="4328" y="3781"/>
                  <a:ext cx="15" cy="15"/>
                  <a:chOff x="4328" y="3781"/>
                  <a:chExt cx="15" cy="15"/>
                </a:xfrm>
              </p:grpSpPr>
              <p:sp>
                <p:nvSpPr>
                  <p:cNvPr id="2403" name="Rectangle 472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04" name="Rectangle 473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05" name="Line 474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06" name="Line 475"/>
                  <p:cNvSpPr>
                    <a:spLocks noChangeShapeType="1"/>
                  </p:cNvSpPr>
                  <p:nvPr/>
                </p:nvSpPr>
                <p:spPr bwMode="auto">
                  <a:xfrm>
                    <a:off x="432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348" name="Group 476"/>
                <p:cNvGrpSpPr>
                  <a:grpSpLocks/>
                </p:cNvGrpSpPr>
                <p:nvPr/>
              </p:nvGrpSpPr>
              <p:grpSpPr bwMode="auto">
                <a:xfrm>
                  <a:off x="4394" y="3781"/>
                  <a:ext cx="15" cy="15"/>
                  <a:chOff x="4394" y="3781"/>
                  <a:chExt cx="15" cy="15"/>
                </a:xfrm>
              </p:grpSpPr>
              <p:sp>
                <p:nvSpPr>
                  <p:cNvPr id="2399" name="Rectangle 477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00" name="Rectangle 478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01" name="Line 479"/>
                  <p:cNvSpPr>
                    <a:spLocks noChangeShapeType="1"/>
                  </p:cNvSpPr>
                  <p:nvPr/>
                </p:nvSpPr>
                <p:spPr bwMode="auto">
                  <a:xfrm>
                    <a:off x="4401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02" name="Line 480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349" name="Group 481"/>
                <p:cNvGrpSpPr>
                  <a:grpSpLocks/>
                </p:cNvGrpSpPr>
                <p:nvPr/>
              </p:nvGrpSpPr>
              <p:grpSpPr bwMode="auto">
                <a:xfrm>
                  <a:off x="4294" y="3781"/>
                  <a:ext cx="15" cy="15"/>
                  <a:chOff x="4294" y="3781"/>
                  <a:chExt cx="15" cy="15"/>
                </a:xfrm>
              </p:grpSpPr>
              <p:sp>
                <p:nvSpPr>
                  <p:cNvPr id="2395" name="Rectangle 482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96" name="Rectangle 483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97" name="Line 484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98" name="Line 485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350" name="Group 486"/>
                <p:cNvGrpSpPr>
                  <a:grpSpLocks/>
                </p:cNvGrpSpPr>
                <p:nvPr/>
              </p:nvGrpSpPr>
              <p:grpSpPr bwMode="auto">
                <a:xfrm>
                  <a:off x="4344" y="3758"/>
                  <a:ext cx="16" cy="15"/>
                  <a:chOff x="4344" y="3758"/>
                  <a:chExt cx="16" cy="15"/>
                </a:xfrm>
              </p:grpSpPr>
              <p:sp>
                <p:nvSpPr>
                  <p:cNvPr id="2391" name="Rectangle 487"/>
                  <p:cNvSpPr>
                    <a:spLocks noChangeArrowheads="1"/>
                  </p:cNvSpPr>
                  <p:nvPr/>
                </p:nvSpPr>
                <p:spPr bwMode="auto">
                  <a:xfrm>
                    <a:off x="434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92" name="Rectangle 488"/>
                  <p:cNvSpPr>
                    <a:spLocks noChangeArrowheads="1"/>
                  </p:cNvSpPr>
                  <p:nvPr/>
                </p:nvSpPr>
                <p:spPr bwMode="auto">
                  <a:xfrm>
                    <a:off x="434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93" name="Line 489"/>
                  <p:cNvSpPr>
                    <a:spLocks noChangeShapeType="1"/>
                  </p:cNvSpPr>
                  <p:nvPr/>
                </p:nvSpPr>
                <p:spPr bwMode="auto">
                  <a:xfrm>
                    <a:off x="435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94" name="Line 490"/>
                  <p:cNvSpPr>
                    <a:spLocks noChangeShapeType="1"/>
                  </p:cNvSpPr>
                  <p:nvPr/>
                </p:nvSpPr>
                <p:spPr bwMode="auto">
                  <a:xfrm>
                    <a:off x="434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351" name="Group 491"/>
                <p:cNvGrpSpPr>
                  <a:grpSpLocks/>
                </p:cNvGrpSpPr>
                <p:nvPr/>
              </p:nvGrpSpPr>
              <p:grpSpPr bwMode="auto">
                <a:xfrm>
                  <a:off x="4361" y="3781"/>
                  <a:ext cx="15" cy="15"/>
                  <a:chOff x="4361" y="3781"/>
                  <a:chExt cx="15" cy="15"/>
                </a:xfrm>
              </p:grpSpPr>
              <p:sp>
                <p:nvSpPr>
                  <p:cNvPr id="2387" name="Rectangle 492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88" name="Rectangle 49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89" name="Line 49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90" name="Line 49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352" name="Group 496"/>
                <p:cNvGrpSpPr>
                  <a:grpSpLocks/>
                </p:cNvGrpSpPr>
                <p:nvPr/>
              </p:nvGrpSpPr>
              <p:grpSpPr bwMode="auto">
                <a:xfrm>
                  <a:off x="4377" y="3781"/>
                  <a:ext cx="15" cy="15"/>
                  <a:chOff x="4377" y="3781"/>
                  <a:chExt cx="15" cy="15"/>
                </a:xfrm>
              </p:grpSpPr>
              <p:sp>
                <p:nvSpPr>
                  <p:cNvPr id="2383" name="Rectangle 49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84" name="Rectangle 49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85" name="Line 49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86" name="Line 50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353" name="Group 501"/>
                <p:cNvGrpSpPr>
                  <a:grpSpLocks/>
                </p:cNvGrpSpPr>
                <p:nvPr/>
              </p:nvGrpSpPr>
              <p:grpSpPr bwMode="auto">
                <a:xfrm>
                  <a:off x="4311" y="3758"/>
                  <a:ext cx="15" cy="15"/>
                  <a:chOff x="4311" y="3758"/>
                  <a:chExt cx="15" cy="15"/>
                </a:xfrm>
              </p:grpSpPr>
              <p:sp>
                <p:nvSpPr>
                  <p:cNvPr id="2379" name="Rectangle 502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80" name="Rectangle 503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81" name="Line 504"/>
                  <p:cNvSpPr>
                    <a:spLocks noChangeShapeType="1"/>
                  </p:cNvSpPr>
                  <p:nvPr/>
                </p:nvSpPr>
                <p:spPr bwMode="auto">
                  <a:xfrm>
                    <a:off x="4319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82" name="Line 505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354" name="Group 506"/>
                <p:cNvGrpSpPr>
                  <a:grpSpLocks/>
                </p:cNvGrpSpPr>
                <p:nvPr/>
              </p:nvGrpSpPr>
              <p:grpSpPr bwMode="auto">
                <a:xfrm>
                  <a:off x="4328" y="3758"/>
                  <a:ext cx="15" cy="15"/>
                  <a:chOff x="4328" y="3758"/>
                  <a:chExt cx="15" cy="15"/>
                </a:xfrm>
              </p:grpSpPr>
              <p:sp>
                <p:nvSpPr>
                  <p:cNvPr id="2375" name="Rectangle 507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76" name="Rectangle 508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77" name="Line 509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78" name="Line 510"/>
                  <p:cNvSpPr>
                    <a:spLocks noChangeShapeType="1"/>
                  </p:cNvSpPr>
                  <p:nvPr/>
                </p:nvSpPr>
                <p:spPr bwMode="auto">
                  <a:xfrm>
                    <a:off x="4329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355" name="Group 511"/>
                <p:cNvGrpSpPr>
                  <a:grpSpLocks/>
                </p:cNvGrpSpPr>
                <p:nvPr/>
              </p:nvGrpSpPr>
              <p:grpSpPr bwMode="auto">
                <a:xfrm>
                  <a:off x="4394" y="3758"/>
                  <a:ext cx="15" cy="15"/>
                  <a:chOff x="4394" y="3758"/>
                  <a:chExt cx="15" cy="15"/>
                </a:xfrm>
              </p:grpSpPr>
              <p:sp>
                <p:nvSpPr>
                  <p:cNvPr id="2371" name="Rectangle 512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72" name="Rectangle 513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73" name="Line 514"/>
                  <p:cNvSpPr>
                    <a:spLocks noChangeShapeType="1"/>
                  </p:cNvSpPr>
                  <p:nvPr/>
                </p:nvSpPr>
                <p:spPr bwMode="auto">
                  <a:xfrm>
                    <a:off x="44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74" name="Line 515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356" name="Group 516"/>
                <p:cNvGrpSpPr>
                  <a:grpSpLocks/>
                </p:cNvGrpSpPr>
                <p:nvPr/>
              </p:nvGrpSpPr>
              <p:grpSpPr bwMode="auto">
                <a:xfrm>
                  <a:off x="4294" y="3758"/>
                  <a:ext cx="16" cy="15"/>
                  <a:chOff x="4294" y="3758"/>
                  <a:chExt cx="16" cy="15"/>
                </a:xfrm>
              </p:grpSpPr>
              <p:sp>
                <p:nvSpPr>
                  <p:cNvPr id="2367" name="Rectangle 517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68" name="Rectangle 518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69" name="Line 519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70" name="Line 520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357" name="Group 521"/>
                <p:cNvGrpSpPr>
                  <a:grpSpLocks/>
                </p:cNvGrpSpPr>
                <p:nvPr/>
              </p:nvGrpSpPr>
              <p:grpSpPr bwMode="auto">
                <a:xfrm>
                  <a:off x="4361" y="3758"/>
                  <a:ext cx="15" cy="15"/>
                  <a:chOff x="4361" y="3758"/>
                  <a:chExt cx="15" cy="15"/>
                </a:xfrm>
              </p:grpSpPr>
              <p:sp>
                <p:nvSpPr>
                  <p:cNvPr id="2363" name="Rectangle 522"/>
                  <p:cNvSpPr>
                    <a:spLocks noChangeArrowheads="1"/>
                  </p:cNvSpPr>
                  <p:nvPr/>
                </p:nvSpPr>
                <p:spPr bwMode="auto">
                  <a:xfrm>
                    <a:off x="436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64" name="Rectangle 52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65" name="Line 52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66" name="Line 52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358" name="Group 526"/>
                <p:cNvGrpSpPr>
                  <a:grpSpLocks/>
                </p:cNvGrpSpPr>
                <p:nvPr/>
              </p:nvGrpSpPr>
              <p:grpSpPr bwMode="auto">
                <a:xfrm>
                  <a:off x="4377" y="3758"/>
                  <a:ext cx="16" cy="15"/>
                  <a:chOff x="4377" y="3758"/>
                  <a:chExt cx="16" cy="15"/>
                </a:xfrm>
              </p:grpSpPr>
              <p:sp>
                <p:nvSpPr>
                  <p:cNvPr id="2359" name="Rectangle 52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60" name="Rectangle 52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61" name="Line 52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62" name="Line 53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342" name="Group 531"/>
              <p:cNvGrpSpPr>
                <a:grpSpLocks/>
              </p:cNvGrpSpPr>
              <p:nvPr/>
            </p:nvGrpSpPr>
            <p:grpSpPr bwMode="auto">
              <a:xfrm>
                <a:off x="4345" y="3779"/>
                <a:ext cx="14" cy="21"/>
                <a:chOff x="4345" y="3779"/>
                <a:chExt cx="14" cy="21"/>
              </a:xfrm>
            </p:grpSpPr>
            <p:sp>
              <p:nvSpPr>
                <p:cNvPr id="2343" name="Rectangle 532"/>
                <p:cNvSpPr>
                  <a:spLocks noChangeArrowheads="1"/>
                </p:cNvSpPr>
                <p:nvPr/>
              </p:nvSpPr>
              <p:spPr bwMode="auto">
                <a:xfrm>
                  <a:off x="4345" y="3779"/>
                  <a:ext cx="14" cy="21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44" name="Rectangle 533"/>
                <p:cNvSpPr>
                  <a:spLocks noChangeArrowheads="1"/>
                </p:cNvSpPr>
                <p:nvPr/>
              </p:nvSpPr>
              <p:spPr bwMode="auto">
                <a:xfrm>
                  <a:off x="4346" y="3782"/>
                  <a:ext cx="11" cy="1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45" name="Oval 534"/>
                <p:cNvSpPr>
                  <a:spLocks noChangeArrowheads="1"/>
                </p:cNvSpPr>
                <p:nvPr/>
              </p:nvSpPr>
              <p:spPr bwMode="auto">
                <a:xfrm>
                  <a:off x="4355" y="3790"/>
                  <a:ext cx="1" cy="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2438" name="Group 431"/>
          <p:cNvGrpSpPr>
            <a:grpSpLocks noChangeAspect="1"/>
          </p:cNvGrpSpPr>
          <p:nvPr/>
        </p:nvGrpSpPr>
        <p:grpSpPr bwMode="auto">
          <a:xfrm>
            <a:off x="3219071" y="5056665"/>
            <a:ext cx="372299" cy="241885"/>
            <a:chOff x="4262" y="3704"/>
            <a:chExt cx="182" cy="97"/>
          </a:xfrm>
        </p:grpSpPr>
        <p:sp>
          <p:nvSpPr>
            <p:cNvPr id="2439" name="AutoShape 432"/>
            <p:cNvSpPr>
              <a:spLocks noChangeAspect="1" noChangeArrowheads="1" noTextEdit="1"/>
            </p:cNvSpPr>
            <p:nvPr/>
          </p:nvSpPr>
          <p:spPr bwMode="auto">
            <a:xfrm>
              <a:off x="4262" y="3704"/>
              <a:ext cx="182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defTabSz="888194"/>
              <a:endParaRPr lang="ru-RU">
                <a:solidFill>
                  <a:prstClr val="black"/>
                </a:solidFill>
              </a:endParaRPr>
            </a:p>
          </p:txBody>
        </p:sp>
        <p:grpSp>
          <p:nvGrpSpPr>
            <p:cNvPr id="2440" name="Group 433"/>
            <p:cNvGrpSpPr>
              <a:grpSpLocks/>
            </p:cNvGrpSpPr>
            <p:nvPr/>
          </p:nvGrpSpPr>
          <p:grpSpPr bwMode="auto">
            <a:xfrm>
              <a:off x="4397" y="3705"/>
              <a:ext cx="19" cy="75"/>
              <a:chOff x="4397" y="3705"/>
              <a:chExt cx="19" cy="75"/>
            </a:xfrm>
          </p:grpSpPr>
          <p:sp>
            <p:nvSpPr>
              <p:cNvPr id="2540" name="Freeform 434"/>
              <p:cNvSpPr>
                <a:spLocks/>
              </p:cNvSpPr>
              <p:nvPr/>
            </p:nvSpPr>
            <p:spPr bwMode="auto">
              <a:xfrm>
                <a:off x="4397" y="3705"/>
                <a:ext cx="7" cy="75"/>
              </a:xfrm>
              <a:custGeom>
                <a:avLst/>
                <a:gdLst>
                  <a:gd name="T0" fmla="*/ 0 w 145"/>
                  <a:gd name="T1" fmla="*/ 0 h 1518"/>
                  <a:gd name="T2" fmla="*/ 0 w 145"/>
                  <a:gd name="T3" fmla="*/ 0 h 1518"/>
                  <a:gd name="T4" fmla="*/ 0 w 145"/>
                  <a:gd name="T5" fmla="*/ 0 h 1518"/>
                  <a:gd name="T6" fmla="*/ 0 w 145"/>
                  <a:gd name="T7" fmla="*/ 0 h 1518"/>
                  <a:gd name="T8" fmla="*/ 0 w 145"/>
                  <a:gd name="T9" fmla="*/ 0 h 1518"/>
                  <a:gd name="T10" fmla="*/ 0 w 145"/>
                  <a:gd name="T11" fmla="*/ 0 h 1518"/>
                  <a:gd name="T12" fmla="*/ 0 w 145"/>
                  <a:gd name="T13" fmla="*/ 0 h 1518"/>
                  <a:gd name="T14" fmla="*/ 0 w 145"/>
                  <a:gd name="T15" fmla="*/ 0 h 1518"/>
                  <a:gd name="T16" fmla="*/ 0 w 145"/>
                  <a:gd name="T17" fmla="*/ 0 h 1518"/>
                  <a:gd name="T18" fmla="*/ 0 w 145"/>
                  <a:gd name="T19" fmla="*/ 0 h 1518"/>
                  <a:gd name="T20" fmla="*/ 0 w 145"/>
                  <a:gd name="T21" fmla="*/ 0 h 1518"/>
                  <a:gd name="T22" fmla="*/ 0 w 145"/>
                  <a:gd name="T23" fmla="*/ 0 h 1518"/>
                  <a:gd name="T24" fmla="*/ 0 w 145"/>
                  <a:gd name="T25" fmla="*/ 0 h 1518"/>
                  <a:gd name="T26" fmla="*/ 0 w 145"/>
                  <a:gd name="T27" fmla="*/ 0 h 1518"/>
                  <a:gd name="T28" fmla="*/ 0 w 145"/>
                  <a:gd name="T29" fmla="*/ 0 h 1518"/>
                  <a:gd name="T30" fmla="*/ 0 w 145"/>
                  <a:gd name="T31" fmla="*/ 0 h 1518"/>
                  <a:gd name="T32" fmla="*/ 0 w 145"/>
                  <a:gd name="T33" fmla="*/ 0 h 1518"/>
                  <a:gd name="T34" fmla="*/ 0 w 145"/>
                  <a:gd name="T35" fmla="*/ 0 h 1518"/>
                  <a:gd name="T36" fmla="*/ 0 w 145"/>
                  <a:gd name="T37" fmla="*/ 0 h 1518"/>
                  <a:gd name="T38" fmla="*/ 0 w 145"/>
                  <a:gd name="T39" fmla="*/ 0 h 15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5"/>
                  <a:gd name="T61" fmla="*/ 0 h 1518"/>
                  <a:gd name="T62" fmla="*/ 145 w 145"/>
                  <a:gd name="T63" fmla="*/ 1518 h 151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5" h="1518">
                    <a:moveTo>
                      <a:pt x="38" y="0"/>
                    </a:moveTo>
                    <a:lnTo>
                      <a:pt x="38" y="241"/>
                    </a:lnTo>
                    <a:lnTo>
                      <a:pt x="27" y="241"/>
                    </a:lnTo>
                    <a:lnTo>
                      <a:pt x="27" y="482"/>
                    </a:lnTo>
                    <a:lnTo>
                      <a:pt x="15" y="482"/>
                    </a:lnTo>
                    <a:lnTo>
                      <a:pt x="15" y="708"/>
                    </a:lnTo>
                    <a:lnTo>
                      <a:pt x="8" y="708"/>
                    </a:lnTo>
                    <a:lnTo>
                      <a:pt x="8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79" y="1518"/>
                    </a:lnTo>
                    <a:lnTo>
                      <a:pt x="145" y="1008"/>
                    </a:lnTo>
                    <a:lnTo>
                      <a:pt x="145" y="707"/>
                    </a:lnTo>
                    <a:lnTo>
                      <a:pt x="137" y="707"/>
                    </a:lnTo>
                    <a:lnTo>
                      <a:pt x="137" y="482"/>
                    </a:lnTo>
                    <a:lnTo>
                      <a:pt x="128" y="482"/>
                    </a:lnTo>
                    <a:lnTo>
                      <a:pt x="128" y="241"/>
                    </a:lnTo>
                    <a:lnTo>
                      <a:pt x="116" y="241"/>
                    </a:lnTo>
                    <a:lnTo>
                      <a:pt x="116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3801" tIns="36900" rIns="73801" bIns="369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888194"/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541" name="Freeform 435"/>
              <p:cNvSpPr>
                <a:spLocks/>
              </p:cNvSpPr>
              <p:nvPr/>
            </p:nvSpPr>
            <p:spPr bwMode="auto">
              <a:xfrm>
                <a:off x="4409" y="3705"/>
                <a:ext cx="7" cy="75"/>
              </a:xfrm>
              <a:custGeom>
                <a:avLst/>
                <a:gdLst>
                  <a:gd name="T0" fmla="*/ 0 w 151"/>
                  <a:gd name="T1" fmla="*/ 0 h 1518"/>
                  <a:gd name="T2" fmla="*/ 0 w 151"/>
                  <a:gd name="T3" fmla="*/ 0 h 1518"/>
                  <a:gd name="T4" fmla="*/ 0 w 151"/>
                  <a:gd name="T5" fmla="*/ 0 h 1518"/>
                  <a:gd name="T6" fmla="*/ 0 w 151"/>
                  <a:gd name="T7" fmla="*/ 0 h 1518"/>
                  <a:gd name="T8" fmla="*/ 0 w 151"/>
                  <a:gd name="T9" fmla="*/ 0 h 1518"/>
                  <a:gd name="T10" fmla="*/ 0 w 151"/>
                  <a:gd name="T11" fmla="*/ 0 h 1518"/>
                  <a:gd name="T12" fmla="*/ 0 w 151"/>
                  <a:gd name="T13" fmla="*/ 0 h 1518"/>
                  <a:gd name="T14" fmla="*/ 0 w 151"/>
                  <a:gd name="T15" fmla="*/ 0 h 1518"/>
                  <a:gd name="T16" fmla="*/ 0 w 151"/>
                  <a:gd name="T17" fmla="*/ 0 h 1518"/>
                  <a:gd name="T18" fmla="*/ 0 w 151"/>
                  <a:gd name="T19" fmla="*/ 0 h 1518"/>
                  <a:gd name="T20" fmla="*/ 0 w 151"/>
                  <a:gd name="T21" fmla="*/ 0 h 1518"/>
                  <a:gd name="T22" fmla="*/ 0 w 151"/>
                  <a:gd name="T23" fmla="*/ 0 h 1518"/>
                  <a:gd name="T24" fmla="*/ 0 w 151"/>
                  <a:gd name="T25" fmla="*/ 0 h 1518"/>
                  <a:gd name="T26" fmla="*/ 0 w 151"/>
                  <a:gd name="T27" fmla="*/ 0 h 1518"/>
                  <a:gd name="T28" fmla="*/ 0 w 151"/>
                  <a:gd name="T29" fmla="*/ 0 h 1518"/>
                  <a:gd name="T30" fmla="*/ 0 w 151"/>
                  <a:gd name="T31" fmla="*/ 0 h 1518"/>
                  <a:gd name="T32" fmla="*/ 0 w 151"/>
                  <a:gd name="T33" fmla="*/ 0 h 1518"/>
                  <a:gd name="T34" fmla="*/ 0 w 151"/>
                  <a:gd name="T35" fmla="*/ 0 h 1518"/>
                  <a:gd name="T36" fmla="*/ 0 w 151"/>
                  <a:gd name="T37" fmla="*/ 0 h 1518"/>
                  <a:gd name="T38" fmla="*/ 0 w 151"/>
                  <a:gd name="T39" fmla="*/ 0 h 1518"/>
                  <a:gd name="T40" fmla="*/ 0 w 151"/>
                  <a:gd name="T41" fmla="*/ 0 h 15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1"/>
                  <a:gd name="T64" fmla="*/ 0 h 1518"/>
                  <a:gd name="T65" fmla="*/ 151 w 151"/>
                  <a:gd name="T66" fmla="*/ 1518 h 15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1" h="1518">
                    <a:moveTo>
                      <a:pt x="36" y="0"/>
                    </a:moveTo>
                    <a:lnTo>
                      <a:pt x="36" y="241"/>
                    </a:lnTo>
                    <a:lnTo>
                      <a:pt x="25" y="241"/>
                    </a:lnTo>
                    <a:lnTo>
                      <a:pt x="25" y="482"/>
                    </a:lnTo>
                    <a:lnTo>
                      <a:pt x="14" y="482"/>
                    </a:lnTo>
                    <a:lnTo>
                      <a:pt x="14" y="708"/>
                    </a:lnTo>
                    <a:lnTo>
                      <a:pt x="7" y="708"/>
                    </a:lnTo>
                    <a:lnTo>
                      <a:pt x="7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151" y="1518"/>
                    </a:lnTo>
                    <a:lnTo>
                      <a:pt x="151" y="1011"/>
                    </a:lnTo>
                    <a:lnTo>
                      <a:pt x="144" y="1011"/>
                    </a:lnTo>
                    <a:lnTo>
                      <a:pt x="143" y="707"/>
                    </a:lnTo>
                    <a:lnTo>
                      <a:pt x="135" y="707"/>
                    </a:lnTo>
                    <a:lnTo>
                      <a:pt x="135" y="482"/>
                    </a:lnTo>
                    <a:lnTo>
                      <a:pt x="125" y="482"/>
                    </a:lnTo>
                    <a:lnTo>
                      <a:pt x="125" y="241"/>
                    </a:lnTo>
                    <a:lnTo>
                      <a:pt x="114" y="241"/>
                    </a:lnTo>
                    <a:lnTo>
                      <a:pt x="114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3801" tIns="36900" rIns="73801" bIns="369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888194"/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41" name="Group 436"/>
            <p:cNvGrpSpPr>
              <a:grpSpLocks/>
            </p:cNvGrpSpPr>
            <p:nvPr/>
          </p:nvGrpSpPr>
          <p:grpSpPr bwMode="auto">
            <a:xfrm>
              <a:off x="4412" y="3765"/>
              <a:ext cx="32" cy="33"/>
              <a:chOff x="4412" y="3765"/>
              <a:chExt cx="32" cy="33"/>
            </a:xfrm>
          </p:grpSpPr>
          <p:grpSp>
            <p:nvGrpSpPr>
              <p:cNvPr id="2529" name="Group 437"/>
              <p:cNvGrpSpPr>
                <a:grpSpLocks/>
              </p:cNvGrpSpPr>
              <p:nvPr/>
            </p:nvGrpSpPr>
            <p:grpSpPr bwMode="auto">
              <a:xfrm>
                <a:off x="4412" y="3765"/>
                <a:ext cx="32" cy="33"/>
                <a:chOff x="4412" y="3765"/>
                <a:chExt cx="32" cy="33"/>
              </a:xfrm>
            </p:grpSpPr>
            <p:grpSp>
              <p:nvGrpSpPr>
                <p:cNvPr id="2534" name="Group 438"/>
                <p:cNvGrpSpPr>
                  <a:grpSpLocks/>
                </p:cNvGrpSpPr>
                <p:nvPr/>
              </p:nvGrpSpPr>
              <p:grpSpPr bwMode="auto">
                <a:xfrm>
                  <a:off x="4419" y="3765"/>
                  <a:ext cx="10" cy="16"/>
                  <a:chOff x="4419" y="3765"/>
                  <a:chExt cx="10" cy="16"/>
                </a:xfrm>
              </p:grpSpPr>
              <p:sp>
                <p:nvSpPr>
                  <p:cNvPr id="2538" name="Rectangle 439"/>
                  <p:cNvSpPr>
                    <a:spLocks noChangeArrowheads="1"/>
                  </p:cNvSpPr>
                  <p:nvPr/>
                </p:nvSpPr>
                <p:spPr bwMode="auto">
                  <a:xfrm>
                    <a:off x="4421" y="3765"/>
                    <a:ext cx="6" cy="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39" name="Rectangle 440"/>
                  <p:cNvSpPr>
                    <a:spLocks noChangeArrowheads="1"/>
                  </p:cNvSpPr>
                  <p:nvPr/>
                </p:nvSpPr>
                <p:spPr bwMode="auto">
                  <a:xfrm>
                    <a:off x="4419" y="3767"/>
                    <a:ext cx="10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535" name="Group 441"/>
                <p:cNvGrpSpPr>
                  <a:grpSpLocks/>
                </p:cNvGrpSpPr>
                <p:nvPr/>
              </p:nvGrpSpPr>
              <p:grpSpPr bwMode="auto">
                <a:xfrm>
                  <a:off x="4412" y="3780"/>
                  <a:ext cx="32" cy="18"/>
                  <a:chOff x="4412" y="3780"/>
                  <a:chExt cx="32" cy="18"/>
                </a:xfrm>
              </p:grpSpPr>
              <p:sp>
                <p:nvSpPr>
                  <p:cNvPr id="2536" name="Rectangle 442"/>
                  <p:cNvSpPr>
                    <a:spLocks noChangeArrowheads="1"/>
                  </p:cNvSpPr>
                  <p:nvPr/>
                </p:nvSpPr>
                <p:spPr bwMode="auto">
                  <a:xfrm>
                    <a:off x="441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37" name="Rectangle 443"/>
                  <p:cNvSpPr>
                    <a:spLocks noChangeArrowheads="1"/>
                  </p:cNvSpPr>
                  <p:nvPr/>
                </p:nvSpPr>
                <p:spPr bwMode="auto">
                  <a:xfrm>
                    <a:off x="4412" y="3780"/>
                    <a:ext cx="32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530" name="Group 444"/>
              <p:cNvGrpSpPr>
                <a:grpSpLocks/>
              </p:cNvGrpSpPr>
              <p:nvPr/>
            </p:nvGrpSpPr>
            <p:grpSpPr bwMode="auto">
              <a:xfrm>
                <a:off x="4415" y="3784"/>
                <a:ext cx="25" cy="11"/>
                <a:chOff x="4415" y="3784"/>
                <a:chExt cx="25" cy="11"/>
              </a:xfrm>
            </p:grpSpPr>
            <p:sp>
              <p:nvSpPr>
                <p:cNvPr id="2531" name="Rectangle 445"/>
                <p:cNvSpPr>
                  <a:spLocks noChangeArrowheads="1"/>
                </p:cNvSpPr>
                <p:nvPr/>
              </p:nvSpPr>
              <p:spPr bwMode="auto">
                <a:xfrm>
                  <a:off x="4415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2" name="Rectangle 446"/>
                <p:cNvSpPr>
                  <a:spLocks noChangeArrowheads="1"/>
                </p:cNvSpPr>
                <p:nvPr/>
              </p:nvSpPr>
              <p:spPr bwMode="auto">
                <a:xfrm>
                  <a:off x="4433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3" name="Rectangle 447"/>
                <p:cNvSpPr>
                  <a:spLocks noChangeArrowheads="1"/>
                </p:cNvSpPr>
                <p:nvPr/>
              </p:nvSpPr>
              <p:spPr bwMode="auto">
                <a:xfrm>
                  <a:off x="4424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442" name="Group 448"/>
            <p:cNvGrpSpPr>
              <a:grpSpLocks/>
            </p:cNvGrpSpPr>
            <p:nvPr/>
          </p:nvGrpSpPr>
          <p:grpSpPr bwMode="auto">
            <a:xfrm>
              <a:off x="4262" y="3774"/>
              <a:ext cx="33" cy="24"/>
              <a:chOff x="4262" y="3774"/>
              <a:chExt cx="33" cy="24"/>
            </a:xfrm>
          </p:grpSpPr>
          <p:grpSp>
            <p:nvGrpSpPr>
              <p:cNvPr id="2520" name="Group 449"/>
              <p:cNvGrpSpPr>
                <a:grpSpLocks/>
              </p:cNvGrpSpPr>
              <p:nvPr/>
            </p:nvGrpSpPr>
            <p:grpSpPr bwMode="auto">
              <a:xfrm>
                <a:off x="4262" y="3774"/>
                <a:ext cx="33" cy="24"/>
                <a:chOff x="4262" y="3774"/>
                <a:chExt cx="33" cy="24"/>
              </a:xfrm>
            </p:grpSpPr>
            <p:sp>
              <p:nvSpPr>
                <p:cNvPr id="2525" name="Rectangle 450"/>
                <p:cNvSpPr>
                  <a:spLocks noChangeArrowheads="1"/>
                </p:cNvSpPr>
                <p:nvPr/>
              </p:nvSpPr>
              <p:spPr bwMode="auto">
                <a:xfrm>
                  <a:off x="4281" y="3774"/>
                  <a:ext cx="10" cy="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2526" name="Group 451"/>
                <p:cNvGrpSpPr>
                  <a:grpSpLocks/>
                </p:cNvGrpSpPr>
                <p:nvPr/>
              </p:nvGrpSpPr>
              <p:grpSpPr bwMode="auto">
                <a:xfrm>
                  <a:off x="4262" y="3780"/>
                  <a:ext cx="33" cy="18"/>
                  <a:chOff x="4262" y="3780"/>
                  <a:chExt cx="33" cy="18"/>
                </a:xfrm>
              </p:grpSpPr>
              <p:sp>
                <p:nvSpPr>
                  <p:cNvPr id="2527" name="Rectangle 452"/>
                  <p:cNvSpPr>
                    <a:spLocks noChangeArrowheads="1"/>
                  </p:cNvSpPr>
                  <p:nvPr/>
                </p:nvSpPr>
                <p:spPr bwMode="auto">
                  <a:xfrm>
                    <a:off x="426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28" name="Rectangle 453"/>
                  <p:cNvSpPr>
                    <a:spLocks noChangeArrowheads="1"/>
                  </p:cNvSpPr>
                  <p:nvPr/>
                </p:nvSpPr>
                <p:spPr bwMode="auto">
                  <a:xfrm>
                    <a:off x="4262" y="3780"/>
                    <a:ext cx="33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521" name="Group 454"/>
              <p:cNvGrpSpPr>
                <a:grpSpLocks/>
              </p:cNvGrpSpPr>
              <p:nvPr/>
            </p:nvGrpSpPr>
            <p:grpSpPr bwMode="auto">
              <a:xfrm>
                <a:off x="4265" y="3784"/>
                <a:ext cx="26" cy="11"/>
                <a:chOff x="4265" y="3784"/>
                <a:chExt cx="26" cy="11"/>
              </a:xfrm>
            </p:grpSpPr>
            <p:sp>
              <p:nvSpPr>
                <p:cNvPr id="2522" name="Rectangle 455"/>
                <p:cNvSpPr>
                  <a:spLocks noChangeArrowheads="1"/>
                </p:cNvSpPr>
                <p:nvPr/>
              </p:nvSpPr>
              <p:spPr bwMode="auto">
                <a:xfrm>
                  <a:off x="4284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3" name="Rectangle 456"/>
                <p:cNvSpPr>
                  <a:spLocks noChangeArrowheads="1"/>
                </p:cNvSpPr>
                <p:nvPr/>
              </p:nvSpPr>
              <p:spPr bwMode="auto">
                <a:xfrm>
                  <a:off x="4265" y="3784"/>
                  <a:ext cx="8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4" name="Rectangle 457"/>
                <p:cNvSpPr>
                  <a:spLocks noChangeArrowheads="1"/>
                </p:cNvSpPr>
                <p:nvPr/>
              </p:nvSpPr>
              <p:spPr bwMode="auto">
                <a:xfrm>
                  <a:off x="4275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443" name="Group 458"/>
            <p:cNvGrpSpPr>
              <a:grpSpLocks/>
            </p:cNvGrpSpPr>
            <p:nvPr/>
          </p:nvGrpSpPr>
          <p:grpSpPr bwMode="auto">
            <a:xfrm>
              <a:off x="4290" y="3745"/>
              <a:ext cx="125" cy="56"/>
              <a:chOff x="4290" y="3745"/>
              <a:chExt cx="125" cy="56"/>
            </a:xfrm>
          </p:grpSpPr>
          <p:grpSp>
            <p:nvGrpSpPr>
              <p:cNvPr id="2444" name="Group 459"/>
              <p:cNvGrpSpPr>
                <a:grpSpLocks/>
              </p:cNvGrpSpPr>
              <p:nvPr/>
            </p:nvGrpSpPr>
            <p:grpSpPr bwMode="auto">
              <a:xfrm>
                <a:off x="4290" y="3745"/>
                <a:ext cx="125" cy="56"/>
                <a:chOff x="4290" y="3745"/>
                <a:chExt cx="125" cy="56"/>
              </a:xfrm>
            </p:grpSpPr>
            <p:sp>
              <p:nvSpPr>
                <p:cNvPr id="2515" name="Rectangle 460"/>
                <p:cNvSpPr>
                  <a:spLocks noChangeArrowheads="1"/>
                </p:cNvSpPr>
                <p:nvPr/>
              </p:nvSpPr>
              <p:spPr bwMode="auto">
                <a:xfrm>
                  <a:off x="4292" y="3754"/>
                  <a:ext cx="121" cy="47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6" name="Rectangle 461"/>
                <p:cNvSpPr>
                  <a:spLocks noChangeArrowheads="1"/>
                </p:cNvSpPr>
                <p:nvPr/>
              </p:nvSpPr>
              <p:spPr bwMode="auto">
                <a:xfrm>
                  <a:off x="4322" y="3746"/>
                  <a:ext cx="9" cy="6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7" name="Rectangle 462"/>
                <p:cNvSpPr>
                  <a:spLocks noChangeArrowheads="1"/>
                </p:cNvSpPr>
                <p:nvPr/>
              </p:nvSpPr>
              <p:spPr bwMode="auto">
                <a:xfrm>
                  <a:off x="4344" y="3745"/>
                  <a:ext cx="12" cy="8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8" name="Rectangle 463"/>
                <p:cNvSpPr>
                  <a:spLocks noChangeArrowheads="1"/>
                </p:cNvSpPr>
                <p:nvPr/>
              </p:nvSpPr>
              <p:spPr bwMode="auto">
                <a:xfrm>
                  <a:off x="4290" y="3751"/>
                  <a:ext cx="125" cy="4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9" name="Rectangle 464"/>
                <p:cNvSpPr>
                  <a:spLocks noChangeArrowheads="1"/>
                </p:cNvSpPr>
                <p:nvPr/>
              </p:nvSpPr>
              <p:spPr bwMode="auto">
                <a:xfrm>
                  <a:off x="4292" y="3776"/>
                  <a:ext cx="121" cy="2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445" name="Group 465"/>
              <p:cNvGrpSpPr>
                <a:grpSpLocks/>
              </p:cNvGrpSpPr>
              <p:nvPr/>
            </p:nvGrpSpPr>
            <p:grpSpPr bwMode="auto">
              <a:xfrm>
                <a:off x="4294" y="3758"/>
                <a:ext cx="115" cy="38"/>
                <a:chOff x="4294" y="3758"/>
                <a:chExt cx="115" cy="38"/>
              </a:xfrm>
            </p:grpSpPr>
            <p:grpSp>
              <p:nvGrpSpPr>
                <p:cNvPr id="2450" name="Group 466"/>
                <p:cNvGrpSpPr>
                  <a:grpSpLocks/>
                </p:cNvGrpSpPr>
                <p:nvPr/>
              </p:nvGrpSpPr>
              <p:grpSpPr bwMode="auto">
                <a:xfrm>
                  <a:off x="4311" y="3781"/>
                  <a:ext cx="15" cy="15"/>
                  <a:chOff x="4311" y="3781"/>
                  <a:chExt cx="15" cy="15"/>
                </a:xfrm>
              </p:grpSpPr>
              <p:sp>
                <p:nvSpPr>
                  <p:cNvPr id="2511" name="Rectangle 467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12" name="Rectangle 468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13" name="Line 469"/>
                  <p:cNvSpPr>
                    <a:spLocks noChangeShapeType="1"/>
                  </p:cNvSpPr>
                  <p:nvPr/>
                </p:nvSpPr>
                <p:spPr bwMode="auto">
                  <a:xfrm>
                    <a:off x="431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14" name="Line 470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451" name="Group 471"/>
                <p:cNvGrpSpPr>
                  <a:grpSpLocks/>
                </p:cNvGrpSpPr>
                <p:nvPr/>
              </p:nvGrpSpPr>
              <p:grpSpPr bwMode="auto">
                <a:xfrm>
                  <a:off x="4328" y="3781"/>
                  <a:ext cx="15" cy="15"/>
                  <a:chOff x="4328" y="3781"/>
                  <a:chExt cx="15" cy="15"/>
                </a:xfrm>
              </p:grpSpPr>
              <p:sp>
                <p:nvSpPr>
                  <p:cNvPr id="2507" name="Rectangle 472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08" name="Rectangle 473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09" name="Line 474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10" name="Line 475"/>
                  <p:cNvSpPr>
                    <a:spLocks noChangeShapeType="1"/>
                  </p:cNvSpPr>
                  <p:nvPr/>
                </p:nvSpPr>
                <p:spPr bwMode="auto">
                  <a:xfrm>
                    <a:off x="432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452" name="Group 476"/>
                <p:cNvGrpSpPr>
                  <a:grpSpLocks/>
                </p:cNvGrpSpPr>
                <p:nvPr/>
              </p:nvGrpSpPr>
              <p:grpSpPr bwMode="auto">
                <a:xfrm>
                  <a:off x="4394" y="3781"/>
                  <a:ext cx="15" cy="15"/>
                  <a:chOff x="4394" y="3781"/>
                  <a:chExt cx="15" cy="15"/>
                </a:xfrm>
              </p:grpSpPr>
              <p:sp>
                <p:nvSpPr>
                  <p:cNvPr id="2503" name="Rectangle 477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04" name="Rectangle 478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05" name="Line 479"/>
                  <p:cNvSpPr>
                    <a:spLocks noChangeShapeType="1"/>
                  </p:cNvSpPr>
                  <p:nvPr/>
                </p:nvSpPr>
                <p:spPr bwMode="auto">
                  <a:xfrm>
                    <a:off x="4401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06" name="Line 480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453" name="Group 481"/>
                <p:cNvGrpSpPr>
                  <a:grpSpLocks/>
                </p:cNvGrpSpPr>
                <p:nvPr/>
              </p:nvGrpSpPr>
              <p:grpSpPr bwMode="auto">
                <a:xfrm>
                  <a:off x="4294" y="3781"/>
                  <a:ext cx="15" cy="15"/>
                  <a:chOff x="4294" y="3781"/>
                  <a:chExt cx="15" cy="15"/>
                </a:xfrm>
              </p:grpSpPr>
              <p:sp>
                <p:nvSpPr>
                  <p:cNvPr id="2499" name="Rectangle 482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00" name="Rectangle 483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01" name="Line 484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02" name="Line 485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454" name="Group 486"/>
                <p:cNvGrpSpPr>
                  <a:grpSpLocks/>
                </p:cNvGrpSpPr>
                <p:nvPr/>
              </p:nvGrpSpPr>
              <p:grpSpPr bwMode="auto">
                <a:xfrm>
                  <a:off x="4344" y="3758"/>
                  <a:ext cx="16" cy="15"/>
                  <a:chOff x="4344" y="3758"/>
                  <a:chExt cx="16" cy="15"/>
                </a:xfrm>
              </p:grpSpPr>
              <p:sp>
                <p:nvSpPr>
                  <p:cNvPr id="2495" name="Rectangle 487"/>
                  <p:cNvSpPr>
                    <a:spLocks noChangeArrowheads="1"/>
                  </p:cNvSpPr>
                  <p:nvPr/>
                </p:nvSpPr>
                <p:spPr bwMode="auto">
                  <a:xfrm>
                    <a:off x="434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96" name="Rectangle 488"/>
                  <p:cNvSpPr>
                    <a:spLocks noChangeArrowheads="1"/>
                  </p:cNvSpPr>
                  <p:nvPr/>
                </p:nvSpPr>
                <p:spPr bwMode="auto">
                  <a:xfrm>
                    <a:off x="434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97" name="Line 489"/>
                  <p:cNvSpPr>
                    <a:spLocks noChangeShapeType="1"/>
                  </p:cNvSpPr>
                  <p:nvPr/>
                </p:nvSpPr>
                <p:spPr bwMode="auto">
                  <a:xfrm>
                    <a:off x="435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98" name="Line 490"/>
                  <p:cNvSpPr>
                    <a:spLocks noChangeShapeType="1"/>
                  </p:cNvSpPr>
                  <p:nvPr/>
                </p:nvSpPr>
                <p:spPr bwMode="auto">
                  <a:xfrm>
                    <a:off x="434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455" name="Group 491"/>
                <p:cNvGrpSpPr>
                  <a:grpSpLocks/>
                </p:cNvGrpSpPr>
                <p:nvPr/>
              </p:nvGrpSpPr>
              <p:grpSpPr bwMode="auto">
                <a:xfrm>
                  <a:off x="4361" y="3781"/>
                  <a:ext cx="15" cy="15"/>
                  <a:chOff x="4361" y="3781"/>
                  <a:chExt cx="15" cy="15"/>
                </a:xfrm>
              </p:grpSpPr>
              <p:sp>
                <p:nvSpPr>
                  <p:cNvPr id="2491" name="Rectangle 492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92" name="Rectangle 49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93" name="Line 49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94" name="Line 49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456" name="Group 496"/>
                <p:cNvGrpSpPr>
                  <a:grpSpLocks/>
                </p:cNvGrpSpPr>
                <p:nvPr/>
              </p:nvGrpSpPr>
              <p:grpSpPr bwMode="auto">
                <a:xfrm>
                  <a:off x="4377" y="3781"/>
                  <a:ext cx="15" cy="15"/>
                  <a:chOff x="4377" y="3781"/>
                  <a:chExt cx="15" cy="15"/>
                </a:xfrm>
              </p:grpSpPr>
              <p:sp>
                <p:nvSpPr>
                  <p:cNvPr id="2487" name="Rectangle 49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88" name="Rectangle 49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89" name="Line 49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90" name="Line 50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457" name="Group 501"/>
                <p:cNvGrpSpPr>
                  <a:grpSpLocks/>
                </p:cNvGrpSpPr>
                <p:nvPr/>
              </p:nvGrpSpPr>
              <p:grpSpPr bwMode="auto">
                <a:xfrm>
                  <a:off x="4311" y="3758"/>
                  <a:ext cx="15" cy="15"/>
                  <a:chOff x="4311" y="3758"/>
                  <a:chExt cx="15" cy="15"/>
                </a:xfrm>
              </p:grpSpPr>
              <p:sp>
                <p:nvSpPr>
                  <p:cNvPr id="2483" name="Rectangle 502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84" name="Rectangle 503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85" name="Line 504"/>
                  <p:cNvSpPr>
                    <a:spLocks noChangeShapeType="1"/>
                  </p:cNvSpPr>
                  <p:nvPr/>
                </p:nvSpPr>
                <p:spPr bwMode="auto">
                  <a:xfrm>
                    <a:off x="4319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86" name="Line 505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458" name="Group 506"/>
                <p:cNvGrpSpPr>
                  <a:grpSpLocks/>
                </p:cNvGrpSpPr>
                <p:nvPr/>
              </p:nvGrpSpPr>
              <p:grpSpPr bwMode="auto">
                <a:xfrm>
                  <a:off x="4328" y="3758"/>
                  <a:ext cx="15" cy="15"/>
                  <a:chOff x="4328" y="3758"/>
                  <a:chExt cx="15" cy="15"/>
                </a:xfrm>
              </p:grpSpPr>
              <p:sp>
                <p:nvSpPr>
                  <p:cNvPr id="2479" name="Rectangle 507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80" name="Rectangle 508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81" name="Line 509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82" name="Line 510"/>
                  <p:cNvSpPr>
                    <a:spLocks noChangeShapeType="1"/>
                  </p:cNvSpPr>
                  <p:nvPr/>
                </p:nvSpPr>
                <p:spPr bwMode="auto">
                  <a:xfrm>
                    <a:off x="4329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459" name="Group 511"/>
                <p:cNvGrpSpPr>
                  <a:grpSpLocks/>
                </p:cNvGrpSpPr>
                <p:nvPr/>
              </p:nvGrpSpPr>
              <p:grpSpPr bwMode="auto">
                <a:xfrm>
                  <a:off x="4394" y="3758"/>
                  <a:ext cx="15" cy="15"/>
                  <a:chOff x="4394" y="3758"/>
                  <a:chExt cx="15" cy="15"/>
                </a:xfrm>
              </p:grpSpPr>
              <p:sp>
                <p:nvSpPr>
                  <p:cNvPr id="2475" name="Rectangle 512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76" name="Rectangle 513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77" name="Line 514"/>
                  <p:cNvSpPr>
                    <a:spLocks noChangeShapeType="1"/>
                  </p:cNvSpPr>
                  <p:nvPr/>
                </p:nvSpPr>
                <p:spPr bwMode="auto">
                  <a:xfrm>
                    <a:off x="44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78" name="Line 515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460" name="Group 516"/>
                <p:cNvGrpSpPr>
                  <a:grpSpLocks/>
                </p:cNvGrpSpPr>
                <p:nvPr/>
              </p:nvGrpSpPr>
              <p:grpSpPr bwMode="auto">
                <a:xfrm>
                  <a:off x="4294" y="3758"/>
                  <a:ext cx="16" cy="15"/>
                  <a:chOff x="4294" y="3758"/>
                  <a:chExt cx="16" cy="15"/>
                </a:xfrm>
              </p:grpSpPr>
              <p:sp>
                <p:nvSpPr>
                  <p:cNvPr id="2471" name="Rectangle 517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72" name="Rectangle 518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73" name="Line 519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74" name="Line 520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461" name="Group 521"/>
                <p:cNvGrpSpPr>
                  <a:grpSpLocks/>
                </p:cNvGrpSpPr>
                <p:nvPr/>
              </p:nvGrpSpPr>
              <p:grpSpPr bwMode="auto">
                <a:xfrm>
                  <a:off x="4361" y="3758"/>
                  <a:ext cx="15" cy="15"/>
                  <a:chOff x="4361" y="3758"/>
                  <a:chExt cx="15" cy="15"/>
                </a:xfrm>
              </p:grpSpPr>
              <p:sp>
                <p:nvSpPr>
                  <p:cNvPr id="2467" name="Rectangle 522"/>
                  <p:cNvSpPr>
                    <a:spLocks noChangeArrowheads="1"/>
                  </p:cNvSpPr>
                  <p:nvPr/>
                </p:nvSpPr>
                <p:spPr bwMode="auto">
                  <a:xfrm>
                    <a:off x="436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68" name="Rectangle 52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69" name="Line 52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70" name="Line 52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462" name="Group 526"/>
                <p:cNvGrpSpPr>
                  <a:grpSpLocks/>
                </p:cNvGrpSpPr>
                <p:nvPr/>
              </p:nvGrpSpPr>
              <p:grpSpPr bwMode="auto">
                <a:xfrm>
                  <a:off x="4377" y="3758"/>
                  <a:ext cx="16" cy="15"/>
                  <a:chOff x="4377" y="3758"/>
                  <a:chExt cx="16" cy="15"/>
                </a:xfrm>
              </p:grpSpPr>
              <p:sp>
                <p:nvSpPr>
                  <p:cNvPr id="2463" name="Rectangle 52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64" name="Rectangle 52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65" name="Line 52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66" name="Line 53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446" name="Group 531"/>
              <p:cNvGrpSpPr>
                <a:grpSpLocks/>
              </p:cNvGrpSpPr>
              <p:nvPr/>
            </p:nvGrpSpPr>
            <p:grpSpPr bwMode="auto">
              <a:xfrm>
                <a:off x="4345" y="3779"/>
                <a:ext cx="14" cy="21"/>
                <a:chOff x="4345" y="3779"/>
                <a:chExt cx="14" cy="21"/>
              </a:xfrm>
            </p:grpSpPr>
            <p:sp>
              <p:nvSpPr>
                <p:cNvPr id="2447" name="Rectangle 532"/>
                <p:cNvSpPr>
                  <a:spLocks noChangeArrowheads="1"/>
                </p:cNvSpPr>
                <p:nvPr/>
              </p:nvSpPr>
              <p:spPr bwMode="auto">
                <a:xfrm>
                  <a:off x="4345" y="3779"/>
                  <a:ext cx="14" cy="21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8" name="Rectangle 533"/>
                <p:cNvSpPr>
                  <a:spLocks noChangeArrowheads="1"/>
                </p:cNvSpPr>
                <p:nvPr/>
              </p:nvSpPr>
              <p:spPr bwMode="auto">
                <a:xfrm>
                  <a:off x="4346" y="3782"/>
                  <a:ext cx="11" cy="1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9" name="Oval 534"/>
                <p:cNvSpPr>
                  <a:spLocks noChangeArrowheads="1"/>
                </p:cNvSpPr>
                <p:nvPr/>
              </p:nvSpPr>
              <p:spPr bwMode="auto">
                <a:xfrm>
                  <a:off x="4355" y="3790"/>
                  <a:ext cx="1" cy="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2542" name="Group 431"/>
          <p:cNvGrpSpPr>
            <a:grpSpLocks noChangeAspect="1"/>
          </p:cNvGrpSpPr>
          <p:nvPr/>
        </p:nvGrpSpPr>
        <p:grpSpPr bwMode="auto">
          <a:xfrm>
            <a:off x="3346469" y="4825352"/>
            <a:ext cx="372299" cy="241885"/>
            <a:chOff x="4262" y="3704"/>
            <a:chExt cx="182" cy="97"/>
          </a:xfrm>
        </p:grpSpPr>
        <p:sp>
          <p:nvSpPr>
            <p:cNvPr id="2543" name="AutoShape 432"/>
            <p:cNvSpPr>
              <a:spLocks noChangeAspect="1" noChangeArrowheads="1" noTextEdit="1"/>
            </p:cNvSpPr>
            <p:nvPr/>
          </p:nvSpPr>
          <p:spPr bwMode="auto">
            <a:xfrm>
              <a:off x="4262" y="3704"/>
              <a:ext cx="182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defTabSz="888194"/>
              <a:endParaRPr lang="ru-RU">
                <a:solidFill>
                  <a:prstClr val="black"/>
                </a:solidFill>
              </a:endParaRPr>
            </a:p>
          </p:txBody>
        </p:sp>
        <p:grpSp>
          <p:nvGrpSpPr>
            <p:cNvPr id="2544" name="Group 433"/>
            <p:cNvGrpSpPr>
              <a:grpSpLocks/>
            </p:cNvGrpSpPr>
            <p:nvPr/>
          </p:nvGrpSpPr>
          <p:grpSpPr bwMode="auto">
            <a:xfrm>
              <a:off x="4397" y="3705"/>
              <a:ext cx="19" cy="75"/>
              <a:chOff x="4397" y="3705"/>
              <a:chExt cx="19" cy="75"/>
            </a:xfrm>
          </p:grpSpPr>
          <p:sp>
            <p:nvSpPr>
              <p:cNvPr id="2644" name="Freeform 434"/>
              <p:cNvSpPr>
                <a:spLocks/>
              </p:cNvSpPr>
              <p:nvPr/>
            </p:nvSpPr>
            <p:spPr bwMode="auto">
              <a:xfrm>
                <a:off x="4397" y="3705"/>
                <a:ext cx="7" cy="75"/>
              </a:xfrm>
              <a:custGeom>
                <a:avLst/>
                <a:gdLst>
                  <a:gd name="T0" fmla="*/ 0 w 145"/>
                  <a:gd name="T1" fmla="*/ 0 h 1518"/>
                  <a:gd name="T2" fmla="*/ 0 w 145"/>
                  <a:gd name="T3" fmla="*/ 0 h 1518"/>
                  <a:gd name="T4" fmla="*/ 0 w 145"/>
                  <a:gd name="T5" fmla="*/ 0 h 1518"/>
                  <a:gd name="T6" fmla="*/ 0 w 145"/>
                  <a:gd name="T7" fmla="*/ 0 h 1518"/>
                  <a:gd name="T8" fmla="*/ 0 w 145"/>
                  <a:gd name="T9" fmla="*/ 0 h 1518"/>
                  <a:gd name="T10" fmla="*/ 0 w 145"/>
                  <a:gd name="T11" fmla="*/ 0 h 1518"/>
                  <a:gd name="T12" fmla="*/ 0 w 145"/>
                  <a:gd name="T13" fmla="*/ 0 h 1518"/>
                  <a:gd name="T14" fmla="*/ 0 w 145"/>
                  <a:gd name="T15" fmla="*/ 0 h 1518"/>
                  <a:gd name="T16" fmla="*/ 0 w 145"/>
                  <a:gd name="T17" fmla="*/ 0 h 1518"/>
                  <a:gd name="T18" fmla="*/ 0 w 145"/>
                  <a:gd name="T19" fmla="*/ 0 h 1518"/>
                  <a:gd name="T20" fmla="*/ 0 w 145"/>
                  <a:gd name="T21" fmla="*/ 0 h 1518"/>
                  <a:gd name="T22" fmla="*/ 0 w 145"/>
                  <a:gd name="T23" fmla="*/ 0 h 1518"/>
                  <a:gd name="T24" fmla="*/ 0 w 145"/>
                  <a:gd name="T25" fmla="*/ 0 h 1518"/>
                  <a:gd name="T26" fmla="*/ 0 w 145"/>
                  <a:gd name="T27" fmla="*/ 0 h 1518"/>
                  <a:gd name="T28" fmla="*/ 0 w 145"/>
                  <a:gd name="T29" fmla="*/ 0 h 1518"/>
                  <a:gd name="T30" fmla="*/ 0 w 145"/>
                  <a:gd name="T31" fmla="*/ 0 h 1518"/>
                  <a:gd name="T32" fmla="*/ 0 w 145"/>
                  <a:gd name="T33" fmla="*/ 0 h 1518"/>
                  <a:gd name="T34" fmla="*/ 0 w 145"/>
                  <a:gd name="T35" fmla="*/ 0 h 1518"/>
                  <a:gd name="T36" fmla="*/ 0 w 145"/>
                  <a:gd name="T37" fmla="*/ 0 h 1518"/>
                  <a:gd name="T38" fmla="*/ 0 w 145"/>
                  <a:gd name="T39" fmla="*/ 0 h 15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5"/>
                  <a:gd name="T61" fmla="*/ 0 h 1518"/>
                  <a:gd name="T62" fmla="*/ 145 w 145"/>
                  <a:gd name="T63" fmla="*/ 1518 h 151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5" h="1518">
                    <a:moveTo>
                      <a:pt x="38" y="0"/>
                    </a:moveTo>
                    <a:lnTo>
                      <a:pt x="38" y="241"/>
                    </a:lnTo>
                    <a:lnTo>
                      <a:pt x="27" y="241"/>
                    </a:lnTo>
                    <a:lnTo>
                      <a:pt x="27" y="482"/>
                    </a:lnTo>
                    <a:lnTo>
                      <a:pt x="15" y="482"/>
                    </a:lnTo>
                    <a:lnTo>
                      <a:pt x="15" y="708"/>
                    </a:lnTo>
                    <a:lnTo>
                      <a:pt x="8" y="708"/>
                    </a:lnTo>
                    <a:lnTo>
                      <a:pt x="8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79" y="1518"/>
                    </a:lnTo>
                    <a:lnTo>
                      <a:pt x="145" y="1008"/>
                    </a:lnTo>
                    <a:lnTo>
                      <a:pt x="145" y="707"/>
                    </a:lnTo>
                    <a:lnTo>
                      <a:pt x="137" y="707"/>
                    </a:lnTo>
                    <a:lnTo>
                      <a:pt x="137" y="482"/>
                    </a:lnTo>
                    <a:lnTo>
                      <a:pt x="128" y="482"/>
                    </a:lnTo>
                    <a:lnTo>
                      <a:pt x="128" y="241"/>
                    </a:lnTo>
                    <a:lnTo>
                      <a:pt x="116" y="241"/>
                    </a:lnTo>
                    <a:lnTo>
                      <a:pt x="116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3801" tIns="36900" rIns="73801" bIns="369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888194"/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645" name="Freeform 435"/>
              <p:cNvSpPr>
                <a:spLocks/>
              </p:cNvSpPr>
              <p:nvPr/>
            </p:nvSpPr>
            <p:spPr bwMode="auto">
              <a:xfrm>
                <a:off x="4409" y="3705"/>
                <a:ext cx="7" cy="75"/>
              </a:xfrm>
              <a:custGeom>
                <a:avLst/>
                <a:gdLst>
                  <a:gd name="T0" fmla="*/ 0 w 151"/>
                  <a:gd name="T1" fmla="*/ 0 h 1518"/>
                  <a:gd name="T2" fmla="*/ 0 w 151"/>
                  <a:gd name="T3" fmla="*/ 0 h 1518"/>
                  <a:gd name="T4" fmla="*/ 0 w 151"/>
                  <a:gd name="T5" fmla="*/ 0 h 1518"/>
                  <a:gd name="T6" fmla="*/ 0 w 151"/>
                  <a:gd name="T7" fmla="*/ 0 h 1518"/>
                  <a:gd name="T8" fmla="*/ 0 w 151"/>
                  <a:gd name="T9" fmla="*/ 0 h 1518"/>
                  <a:gd name="T10" fmla="*/ 0 w 151"/>
                  <a:gd name="T11" fmla="*/ 0 h 1518"/>
                  <a:gd name="T12" fmla="*/ 0 w 151"/>
                  <a:gd name="T13" fmla="*/ 0 h 1518"/>
                  <a:gd name="T14" fmla="*/ 0 w 151"/>
                  <a:gd name="T15" fmla="*/ 0 h 1518"/>
                  <a:gd name="T16" fmla="*/ 0 w 151"/>
                  <a:gd name="T17" fmla="*/ 0 h 1518"/>
                  <a:gd name="T18" fmla="*/ 0 w 151"/>
                  <a:gd name="T19" fmla="*/ 0 h 1518"/>
                  <a:gd name="T20" fmla="*/ 0 w 151"/>
                  <a:gd name="T21" fmla="*/ 0 h 1518"/>
                  <a:gd name="T22" fmla="*/ 0 w 151"/>
                  <a:gd name="T23" fmla="*/ 0 h 1518"/>
                  <a:gd name="T24" fmla="*/ 0 w 151"/>
                  <a:gd name="T25" fmla="*/ 0 h 1518"/>
                  <a:gd name="T26" fmla="*/ 0 w 151"/>
                  <a:gd name="T27" fmla="*/ 0 h 1518"/>
                  <a:gd name="T28" fmla="*/ 0 w 151"/>
                  <a:gd name="T29" fmla="*/ 0 h 1518"/>
                  <a:gd name="T30" fmla="*/ 0 w 151"/>
                  <a:gd name="T31" fmla="*/ 0 h 1518"/>
                  <a:gd name="T32" fmla="*/ 0 w 151"/>
                  <a:gd name="T33" fmla="*/ 0 h 1518"/>
                  <a:gd name="T34" fmla="*/ 0 w 151"/>
                  <a:gd name="T35" fmla="*/ 0 h 1518"/>
                  <a:gd name="T36" fmla="*/ 0 w 151"/>
                  <a:gd name="T37" fmla="*/ 0 h 1518"/>
                  <a:gd name="T38" fmla="*/ 0 w 151"/>
                  <a:gd name="T39" fmla="*/ 0 h 1518"/>
                  <a:gd name="T40" fmla="*/ 0 w 151"/>
                  <a:gd name="T41" fmla="*/ 0 h 15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1"/>
                  <a:gd name="T64" fmla="*/ 0 h 1518"/>
                  <a:gd name="T65" fmla="*/ 151 w 151"/>
                  <a:gd name="T66" fmla="*/ 1518 h 15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1" h="1518">
                    <a:moveTo>
                      <a:pt x="36" y="0"/>
                    </a:moveTo>
                    <a:lnTo>
                      <a:pt x="36" y="241"/>
                    </a:lnTo>
                    <a:lnTo>
                      <a:pt x="25" y="241"/>
                    </a:lnTo>
                    <a:lnTo>
                      <a:pt x="25" y="482"/>
                    </a:lnTo>
                    <a:lnTo>
                      <a:pt x="14" y="482"/>
                    </a:lnTo>
                    <a:lnTo>
                      <a:pt x="14" y="708"/>
                    </a:lnTo>
                    <a:lnTo>
                      <a:pt x="7" y="708"/>
                    </a:lnTo>
                    <a:lnTo>
                      <a:pt x="7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151" y="1518"/>
                    </a:lnTo>
                    <a:lnTo>
                      <a:pt x="151" y="1011"/>
                    </a:lnTo>
                    <a:lnTo>
                      <a:pt x="144" y="1011"/>
                    </a:lnTo>
                    <a:lnTo>
                      <a:pt x="143" y="707"/>
                    </a:lnTo>
                    <a:lnTo>
                      <a:pt x="135" y="707"/>
                    </a:lnTo>
                    <a:lnTo>
                      <a:pt x="135" y="482"/>
                    </a:lnTo>
                    <a:lnTo>
                      <a:pt x="125" y="482"/>
                    </a:lnTo>
                    <a:lnTo>
                      <a:pt x="125" y="241"/>
                    </a:lnTo>
                    <a:lnTo>
                      <a:pt x="114" y="241"/>
                    </a:lnTo>
                    <a:lnTo>
                      <a:pt x="114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3801" tIns="36900" rIns="73801" bIns="369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888194"/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45" name="Group 436"/>
            <p:cNvGrpSpPr>
              <a:grpSpLocks/>
            </p:cNvGrpSpPr>
            <p:nvPr/>
          </p:nvGrpSpPr>
          <p:grpSpPr bwMode="auto">
            <a:xfrm>
              <a:off x="4412" y="3765"/>
              <a:ext cx="32" cy="33"/>
              <a:chOff x="4412" y="3765"/>
              <a:chExt cx="32" cy="33"/>
            </a:xfrm>
          </p:grpSpPr>
          <p:grpSp>
            <p:nvGrpSpPr>
              <p:cNvPr id="2633" name="Group 437"/>
              <p:cNvGrpSpPr>
                <a:grpSpLocks/>
              </p:cNvGrpSpPr>
              <p:nvPr/>
            </p:nvGrpSpPr>
            <p:grpSpPr bwMode="auto">
              <a:xfrm>
                <a:off x="4412" y="3765"/>
                <a:ext cx="32" cy="33"/>
                <a:chOff x="4412" y="3765"/>
                <a:chExt cx="32" cy="33"/>
              </a:xfrm>
            </p:grpSpPr>
            <p:grpSp>
              <p:nvGrpSpPr>
                <p:cNvPr id="2638" name="Group 438"/>
                <p:cNvGrpSpPr>
                  <a:grpSpLocks/>
                </p:cNvGrpSpPr>
                <p:nvPr/>
              </p:nvGrpSpPr>
              <p:grpSpPr bwMode="auto">
                <a:xfrm>
                  <a:off x="4419" y="3765"/>
                  <a:ext cx="10" cy="16"/>
                  <a:chOff x="4419" y="3765"/>
                  <a:chExt cx="10" cy="16"/>
                </a:xfrm>
              </p:grpSpPr>
              <p:sp>
                <p:nvSpPr>
                  <p:cNvPr id="2642" name="Rectangle 439"/>
                  <p:cNvSpPr>
                    <a:spLocks noChangeArrowheads="1"/>
                  </p:cNvSpPr>
                  <p:nvPr/>
                </p:nvSpPr>
                <p:spPr bwMode="auto">
                  <a:xfrm>
                    <a:off x="4421" y="3765"/>
                    <a:ext cx="6" cy="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43" name="Rectangle 440"/>
                  <p:cNvSpPr>
                    <a:spLocks noChangeArrowheads="1"/>
                  </p:cNvSpPr>
                  <p:nvPr/>
                </p:nvSpPr>
                <p:spPr bwMode="auto">
                  <a:xfrm>
                    <a:off x="4419" y="3767"/>
                    <a:ext cx="10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639" name="Group 441"/>
                <p:cNvGrpSpPr>
                  <a:grpSpLocks/>
                </p:cNvGrpSpPr>
                <p:nvPr/>
              </p:nvGrpSpPr>
              <p:grpSpPr bwMode="auto">
                <a:xfrm>
                  <a:off x="4412" y="3780"/>
                  <a:ext cx="32" cy="18"/>
                  <a:chOff x="4412" y="3780"/>
                  <a:chExt cx="32" cy="18"/>
                </a:xfrm>
              </p:grpSpPr>
              <p:sp>
                <p:nvSpPr>
                  <p:cNvPr id="2640" name="Rectangle 442"/>
                  <p:cNvSpPr>
                    <a:spLocks noChangeArrowheads="1"/>
                  </p:cNvSpPr>
                  <p:nvPr/>
                </p:nvSpPr>
                <p:spPr bwMode="auto">
                  <a:xfrm>
                    <a:off x="441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41" name="Rectangle 443"/>
                  <p:cNvSpPr>
                    <a:spLocks noChangeArrowheads="1"/>
                  </p:cNvSpPr>
                  <p:nvPr/>
                </p:nvSpPr>
                <p:spPr bwMode="auto">
                  <a:xfrm>
                    <a:off x="4412" y="3780"/>
                    <a:ext cx="32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634" name="Group 444"/>
              <p:cNvGrpSpPr>
                <a:grpSpLocks/>
              </p:cNvGrpSpPr>
              <p:nvPr/>
            </p:nvGrpSpPr>
            <p:grpSpPr bwMode="auto">
              <a:xfrm>
                <a:off x="4415" y="3784"/>
                <a:ext cx="25" cy="11"/>
                <a:chOff x="4415" y="3784"/>
                <a:chExt cx="25" cy="11"/>
              </a:xfrm>
            </p:grpSpPr>
            <p:sp>
              <p:nvSpPr>
                <p:cNvPr id="2635" name="Rectangle 445"/>
                <p:cNvSpPr>
                  <a:spLocks noChangeArrowheads="1"/>
                </p:cNvSpPr>
                <p:nvPr/>
              </p:nvSpPr>
              <p:spPr bwMode="auto">
                <a:xfrm>
                  <a:off x="4415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6" name="Rectangle 446"/>
                <p:cNvSpPr>
                  <a:spLocks noChangeArrowheads="1"/>
                </p:cNvSpPr>
                <p:nvPr/>
              </p:nvSpPr>
              <p:spPr bwMode="auto">
                <a:xfrm>
                  <a:off x="4433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7" name="Rectangle 447"/>
                <p:cNvSpPr>
                  <a:spLocks noChangeArrowheads="1"/>
                </p:cNvSpPr>
                <p:nvPr/>
              </p:nvSpPr>
              <p:spPr bwMode="auto">
                <a:xfrm>
                  <a:off x="4424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546" name="Group 448"/>
            <p:cNvGrpSpPr>
              <a:grpSpLocks/>
            </p:cNvGrpSpPr>
            <p:nvPr/>
          </p:nvGrpSpPr>
          <p:grpSpPr bwMode="auto">
            <a:xfrm>
              <a:off x="4262" y="3774"/>
              <a:ext cx="33" cy="24"/>
              <a:chOff x="4262" y="3774"/>
              <a:chExt cx="33" cy="24"/>
            </a:xfrm>
          </p:grpSpPr>
          <p:grpSp>
            <p:nvGrpSpPr>
              <p:cNvPr id="2624" name="Group 449"/>
              <p:cNvGrpSpPr>
                <a:grpSpLocks/>
              </p:cNvGrpSpPr>
              <p:nvPr/>
            </p:nvGrpSpPr>
            <p:grpSpPr bwMode="auto">
              <a:xfrm>
                <a:off x="4262" y="3774"/>
                <a:ext cx="33" cy="24"/>
                <a:chOff x="4262" y="3774"/>
                <a:chExt cx="33" cy="24"/>
              </a:xfrm>
            </p:grpSpPr>
            <p:sp>
              <p:nvSpPr>
                <p:cNvPr id="2629" name="Rectangle 450"/>
                <p:cNvSpPr>
                  <a:spLocks noChangeArrowheads="1"/>
                </p:cNvSpPr>
                <p:nvPr/>
              </p:nvSpPr>
              <p:spPr bwMode="auto">
                <a:xfrm>
                  <a:off x="4281" y="3774"/>
                  <a:ext cx="10" cy="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2630" name="Group 451"/>
                <p:cNvGrpSpPr>
                  <a:grpSpLocks/>
                </p:cNvGrpSpPr>
                <p:nvPr/>
              </p:nvGrpSpPr>
              <p:grpSpPr bwMode="auto">
                <a:xfrm>
                  <a:off x="4262" y="3780"/>
                  <a:ext cx="33" cy="18"/>
                  <a:chOff x="4262" y="3780"/>
                  <a:chExt cx="33" cy="18"/>
                </a:xfrm>
              </p:grpSpPr>
              <p:sp>
                <p:nvSpPr>
                  <p:cNvPr id="2631" name="Rectangle 452"/>
                  <p:cNvSpPr>
                    <a:spLocks noChangeArrowheads="1"/>
                  </p:cNvSpPr>
                  <p:nvPr/>
                </p:nvSpPr>
                <p:spPr bwMode="auto">
                  <a:xfrm>
                    <a:off x="426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32" name="Rectangle 453"/>
                  <p:cNvSpPr>
                    <a:spLocks noChangeArrowheads="1"/>
                  </p:cNvSpPr>
                  <p:nvPr/>
                </p:nvSpPr>
                <p:spPr bwMode="auto">
                  <a:xfrm>
                    <a:off x="4262" y="3780"/>
                    <a:ext cx="33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625" name="Group 454"/>
              <p:cNvGrpSpPr>
                <a:grpSpLocks/>
              </p:cNvGrpSpPr>
              <p:nvPr/>
            </p:nvGrpSpPr>
            <p:grpSpPr bwMode="auto">
              <a:xfrm>
                <a:off x="4265" y="3784"/>
                <a:ext cx="26" cy="11"/>
                <a:chOff x="4265" y="3784"/>
                <a:chExt cx="26" cy="11"/>
              </a:xfrm>
            </p:grpSpPr>
            <p:sp>
              <p:nvSpPr>
                <p:cNvPr id="2626" name="Rectangle 455"/>
                <p:cNvSpPr>
                  <a:spLocks noChangeArrowheads="1"/>
                </p:cNvSpPr>
                <p:nvPr/>
              </p:nvSpPr>
              <p:spPr bwMode="auto">
                <a:xfrm>
                  <a:off x="4284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7" name="Rectangle 456"/>
                <p:cNvSpPr>
                  <a:spLocks noChangeArrowheads="1"/>
                </p:cNvSpPr>
                <p:nvPr/>
              </p:nvSpPr>
              <p:spPr bwMode="auto">
                <a:xfrm>
                  <a:off x="4265" y="3784"/>
                  <a:ext cx="8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8" name="Rectangle 457"/>
                <p:cNvSpPr>
                  <a:spLocks noChangeArrowheads="1"/>
                </p:cNvSpPr>
                <p:nvPr/>
              </p:nvSpPr>
              <p:spPr bwMode="auto">
                <a:xfrm>
                  <a:off x="4275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547" name="Group 458"/>
            <p:cNvGrpSpPr>
              <a:grpSpLocks/>
            </p:cNvGrpSpPr>
            <p:nvPr/>
          </p:nvGrpSpPr>
          <p:grpSpPr bwMode="auto">
            <a:xfrm>
              <a:off x="4290" y="3745"/>
              <a:ext cx="125" cy="56"/>
              <a:chOff x="4290" y="3745"/>
              <a:chExt cx="125" cy="56"/>
            </a:xfrm>
          </p:grpSpPr>
          <p:grpSp>
            <p:nvGrpSpPr>
              <p:cNvPr id="2548" name="Group 459"/>
              <p:cNvGrpSpPr>
                <a:grpSpLocks/>
              </p:cNvGrpSpPr>
              <p:nvPr/>
            </p:nvGrpSpPr>
            <p:grpSpPr bwMode="auto">
              <a:xfrm>
                <a:off x="4290" y="3745"/>
                <a:ext cx="125" cy="56"/>
                <a:chOff x="4290" y="3745"/>
                <a:chExt cx="125" cy="56"/>
              </a:xfrm>
            </p:grpSpPr>
            <p:sp>
              <p:nvSpPr>
                <p:cNvPr id="2619" name="Rectangle 460"/>
                <p:cNvSpPr>
                  <a:spLocks noChangeArrowheads="1"/>
                </p:cNvSpPr>
                <p:nvPr/>
              </p:nvSpPr>
              <p:spPr bwMode="auto">
                <a:xfrm>
                  <a:off x="4292" y="3754"/>
                  <a:ext cx="121" cy="47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0" name="Rectangle 461"/>
                <p:cNvSpPr>
                  <a:spLocks noChangeArrowheads="1"/>
                </p:cNvSpPr>
                <p:nvPr/>
              </p:nvSpPr>
              <p:spPr bwMode="auto">
                <a:xfrm>
                  <a:off x="4322" y="3746"/>
                  <a:ext cx="9" cy="6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1" name="Rectangle 462"/>
                <p:cNvSpPr>
                  <a:spLocks noChangeArrowheads="1"/>
                </p:cNvSpPr>
                <p:nvPr/>
              </p:nvSpPr>
              <p:spPr bwMode="auto">
                <a:xfrm>
                  <a:off x="4344" y="3745"/>
                  <a:ext cx="12" cy="8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2" name="Rectangle 463"/>
                <p:cNvSpPr>
                  <a:spLocks noChangeArrowheads="1"/>
                </p:cNvSpPr>
                <p:nvPr/>
              </p:nvSpPr>
              <p:spPr bwMode="auto">
                <a:xfrm>
                  <a:off x="4290" y="3751"/>
                  <a:ext cx="125" cy="4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3" name="Rectangle 464"/>
                <p:cNvSpPr>
                  <a:spLocks noChangeArrowheads="1"/>
                </p:cNvSpPr>
                <p:nvPr/>
              </p:nvSpPr>
              <p:spPr bwMode="auto">
                <a:xfrm>
                  <a:off x="4292" y="3776"/>
                  <a:ext cx="121" cy="2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549" name="Group 465"/>
              <p:cNvGrpSpPr>
                <a:grpSpLocks/>
              </p:cNvGrpSpPr>
              <p:nvPr/>
            </p:nvGrpSpPr>
            <p:grpSpPr bwMode="auto">
              <a:xfrm>
                <a:off x="4294" y="3758"/>
                <a:ext cx="115" cy="38"/>
                <a:chOff x="4294" y="3758"/>
                <a:chExt cx="115" cy="38"/>
              </a:xfrm>
            </p:grpSpPr>
            <p:grpSp>
              <p:nvGrpSpPr>
                <p:cNvPr id="2554" name="Group 466"/>
                <p:cNvGrpSpPr>
                  <a:grpSpLocks/>
                </p:cNvGrpSpPr>
                <p:nvPr/>
              </p:nvGrpSpPr>
              <p:grpSpPr bwMode="auto">
                <a:xfrm>
                  <a:off x="4311" y="3781"/>
                  <a:ext cx="15" cy="15"/>
                  <a:chOff x="4311" y="3781"/>
                  <a:chExt cx="15" cy="15"/>
                </a:xfrm>
              </p:grpSpPr>
              <p:sp>
                <p:nvSpPr>
                  <p:cNvPr id="2615" name="Rectangle 467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16" name="Rectangle 468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17" name="Line 469"/>
                  <p:cNvSpPr>
                    <a:spLocks noChangeShapeType="1"/>
                  </p:cNvSpPr>
                  <p:nvPr/>
                </p:nvSpPr>
                <p:spPr bwMode="auto">
                  <a:xfrm>
                    <a:off x="431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18" name="Line 470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555" name="Group 471"/>
                <p:cNvGrpSpPr>
                  <a:grpSpLocks/>
                </p:cNvGrpSpPr>
                <p:nvPr/>
              </p:nvGrpSpPr>
              <p:grpSpPr bwMode="auto">
                <a:xfrm>
                  <a:off x="4328" y="3781"/>
                  <a:ext cx="15" cy="15"/>
                  <a:chOff x="4328" y="3781"/>
                  <a:chExt cx="15" cy="15"/>
                </a:xfrm>
              </p:grpSpPr>
              <p:sp>
                <p:nvSpPr>
                  <p:cNvPr id="2611" name="Rectangle 472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12" name="Rectangle 473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13" name="Line 474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14" name="Line 475"/>
                  <p:cNvSpPr>
                    <a:spLocks noChangeShapeType="1"/>
                  </p:cNvSpPr>
                  <p:nvPr/>
                </p:nvSpPr>
                <p:spPr bwMode="auto">
                  <a:xfrm>
                    <a:off x="432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556" name="Group 476"/>
                <p:cNvGrpSpPr>
                  <a:grpSpLocks/>
                </p:cNvGrpSpPr>
                <p:nvPr/>
              </p:nvGrpSpPr>
              <p:grpSpPr bwMode="auto">
                <a:xfrm>
                  <a:off x="4394" y="3781"/>
                  <a:ext cx="15" cy="15"/>
                  <a:chOff x="4394" y="3781"/>
                  <a:chExt cx="15" cy="15"/>
                </a:xfrm>
              </p:grpSpPr>
              <p:sp>
                <p:nvSpPr>
                  <p:cNvPr id="2607" name="Rectangle 477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08" name="Rectangle 478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09" name="Line 479"/>
                  <p:cNvSpPr>
                    <a:spLocks noChangeShapeType="1"/>
                  </p:cNvSpPr>
                  <p:nvPr/>
                </p:nvSpPr>
                <p:spPr bwMode="auto">
                  <a:xfrm>
                    <a:off x="4401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10" name="Line 480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557" name="Group 481"/>
                <p:cNvGrpSpPr>
                  <a:grpSpLocks/>
                </p:cNvGrpSpPr>
                <p:nvPr/>
              </p:nvGrpSpPr>
              <p:grpSpPr bwMode="auto">
                <a:xfrm>
                  <a:off x="4294" y="3781"/>
                  <a:ext cx="15" cy="15"/>
                  <a:chOff x="4294" y="3781"/>
                  <a:chExt cx="15" cy="15"/>
                </a:xfrm>
              </p:grpSpPr>
              <p:sp>
                <p:nvSpPr>
                  <p:cNvPr id="2603" name="Rectangle 482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04" name="Rectangle 483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05" name="Line 484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06" name="Line 485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558" name="Group 486"/>
                <p:cNvGrpSpPr>
                  <a:grpSpLocks/>
                </p:cNvGrpSpPr>
                <p:nvPr/>
              </p:nvGrpSpPr>
              <p:grpSpPr bwMode="auto">
                <a:xfrm>
                  <a:off x="4344" y="3758"/>
                  <a:ext cx="16" cy="15"/>
                  <a:chOff x="4344" y="3758"/>
                  <a:chExt cx="16" cy="15"/>
                </a:xfrm>
              </p:grpSpPr>
              <p:sp>
                <p:nvSpPr>
                  <p:cNvPr id="2599" name="Rectangle 487"/>
                  <p:cNvSpPr>
                    <a:spLocks noChangeArrowheads="1"/>
                  </p:cNvSpPr>
                  <p:nvPr/>
                </p:nvSpPr>
                <p:spPr bwMode="auto">
                  <a:xfrm>
                    <a:off x="434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00" name="Rectangle 488"/>
                  <p:cNvSpPr>
                    <a:spLocks noChangeArrowheads="1"/>
                  </p:cNvSpPr>
                  <p:nvPr/>
                </p:nvSpPr>
                <p:spPr bwMode="auto">
                  <a:xfrm>
                    <a:off x="434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01" name="Line 489"/>
                  <p:cNvSpPr>
                    <a:spLocks noChangeShapeType="1"/>
                  </p:cNvSpPr>
                  <p:nvPr/>
                </p:nvSpPr>
                <p:spPr bwMode="auto">
                  <a:xfrm>
                    <a:off x="435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02" name="Line 490"/>
                  <p:cNvSpPr>
                    <a:spLocks noChangeShapeType="1"/>
                  </p:cNvSpPr>
                  <p:nvPr/>
                </p:nvSpPr>
                <p:spPr bwMode="auto">
                  <a:xfrm>
                    <a:off x="434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559" name="Group 491"/>
                <p:cNvGrpSpPr>
                  <a:grpSpLocks/>
                </p:cNvGrpSpPr>
                <p:nvPr/>
              </p:nvGrpSpPr>
              <p:grpSpPr bwMode="auto">
                <a:xfrm>
                  <a:off x="4361" y="3781"/>
                  <a:ext cx="15" cy="15"/>
                  <a:chOff x="4361" y="3781"/>
                  <a:chExt cx="15" cy="15"/>
                </a:xfrm>
              </p:grpSpPr>
              <p:sp>
                <p:nvSpPr>
                  <p:cNvPr id="2595" name="Rectangle 492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96" name="Rectangle 49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97" name="Line 49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98" name="Line 49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560" name="Group 496"/>
                <p:cNvGrpSpPr>
                  <a:grpSpLocks/>
                </p:cNvGrpSpPr>
                <p:nvPr/>
              </p:nvGrpSpPr>
              <p:grpSpPr bwMode="auto">
                <a:xfrm>
                  <a:off x="4377" y="3781"/>
                  <a:ext cx="15" cy="15"/>
                  <a:chOff x="4377" y="3781"/>
                  <a:chExt cx="15" cy="15"/>
                </a:xfrm>
              </p:grpSpPr>
              <p:sp>
                <p:nvSpPr>
                  <p:cNvPr id="2591" name="Rectangle 49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92" name="Rectangle 49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93" name="Line 49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94" name="Line 50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561" name="Group 501"/>
                <p:cNvGrpSpPr>
                  <a:grpSpLocks/>
                </p:cNvGrpSpPr>
                <p:nvPr/>
              </p:nvGrpSpPr>
              <p:grpSpPr bwMode="auto">
                <a:xfrm>
                  <a:off x="4311" y="3758"/>
                  <a:ext cx="15" cy="15"/>
                  <a:chOff x="4311" y="3758"/>
                  <a:chExt cx="15" cy="15"/>
                </a:xfrm>
              </p:grpSpPr>
              <p:sp>
                <p:nvSpPr>
                  <p:cNvPr id="2587" name="Rectangle 502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88" name="Rectangle 503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89" name="Line 504"/>
                  <p:cNvSpPr>
                    <a:spLocks noChangeShapeType="1"/>
                  </p:cNvSpPr>
                  <p:nvPr/>
                </p:nvSpPr>
                <p:spPr bwMode="auto">
                  <a:xfrm>
                    <a:off x="4319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90" name="Line 505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562" name="Group 506"/>
                <p:cNvGrpSpPr>
                  <a:grpSpLocks/>
                </p:cNvGrpSpPr>
                <p:nvPr/>
              </p:nvGrpSpPr>
              <p:grpSpPr bwMode="auto">
                <a:xfrm>
                  <a:off x="4328" y="3758"/>
                  <a:ext cx="15" cy="15"/>
                  <a:chOff x="4328" y="3758"/>
                  <a:chExt cx="15" cy="15"/>
                </a:xfrm>
              </p:grpSpPr>
              <p:sp>
                <p:nvSpPr>
                  <p:cNvPr id="2583" name="Rectangle 507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84" name="Rectangle 508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85" name="Line 509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86" name="Line 510"/>
                  <p:cNvSpPr>
                    <a:spLocks noChangeShapeType="1"/>
                  </p:cNvSpPr>
                  <p:nvPr/>
                </p:nvSpPr>
                <p:spPr bwMode="auto">
                  <a:xfrm>
                    <a:off x="4329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563" name="Group 511"/>
                <p:cNvGrpSpPr>
                  <a:grpSpLocks/>
                </p:cNvGrpSpPr>
                <p:nvPr/>
              </p:nvGrpSpPr>
              <p:grpSpPr bwMode="auto">
                <a:xfrm>
                  <a:off x="4394" y="3758"/>
                  <a:ext cx="15" cy="15"/>
                  <a:chOff x="4394" y="3758"/>
                  <a:chExt cx="15" cy="15"/>
                </a:xfrm>
              </p:grpSpPr>
              <p:sp>
                <p:nvSpPr>
                  <p:cNvPr id="2579" name="Rectangle 512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80" name="Rectangle 513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81" name="Line 514"/>
                  <p:cNvSpPr>
                    <a:spLocks noChangeShapeType="1"/>
                  </p:cNvSpPr>
                  <p:nvPr/>
                </p:nvSpPr>
                <p:spPr bwMode="auto">
                  <a:xfrm>
                    <a:off x="44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82" name="Line 515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564" name="Group 516"/>
                <p:cNvGrpSpPr>
                  <a:grpSpLocks/>
                </p:cNvGrpSpPr>
                <p:nvPr/>
              </p:nvGrpSpPr>
              <p:grpSpPr bwMode="auto">
                <a:xfrm>
                  <a:off x="4294" y="3758"/>
                  <a:ext cx="16" cy="15"/>
                  <a:chOff x="4294" y="3758"/>
                  <a:chExt cx="16" cy="15"/>
                </a:xfrm>
              </p:grpSpPr>
              <p:sp>
                <p:nvSpPr>
                  <p:cNvPr id="2575" name="Rectangle 517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76" name="Rectangle 518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77" name="Line 519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78" name="Line 520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565" name="Group 521"/>
                <p:cNvGrpSpPr>
                  <a:grpSpLocks/>
                </p:cNvGrpSpPr>
                <p:nvPr/>
              </p:nvGrpSpPr>
              <p:grpSpPr bwMode="auto">
                <a:xfrm>
                  <a:off x="4361" y="3758"/>
                  <a:ext cx="15" cy="15"/>
                  <a:chOff x="4361" y="3758"/>
                  <a:chExt cx="15" cy="15"/>
                </a:xfrm>
              </p:grpSpPr>
              <p:sp>
                <p:nvSpPr>
                  <p:cNvPr id="2571" name="Rectangle 522"/>
                  <p:cNvSpPr>
                    <a:spLocks noChangeArrowheads="1"/>
                  </p:cNvSpPr>
                  <p:nvPr/>
                </p:nvSpPr>
                <p:spPr bwMode="auto">
                  <a:xfrm>
                    <a:off x="436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72" name="Rectangle 52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73" name="Line 52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74" name="Line 52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566" name="Group 526"/>
                <p:cNvGrpSpPr>
                  <a:grpSpLocks/>
                </p:cNvGrpSpPr>
                <p:nvPr/>
              </p:nvGrpSpPr>
              <p:grpSpPr bwMode="auto">
                <a:xfrm>
                  <a:off x="4377" y="3758"/>
                  <a:ext cx="16" cy="15"/>
                  <a:chOff x="4377" y="3758"/>
                  <a:chExt cx="16" cy="15"/>
                </a:xfrm>
              </p:grpSpPr>
              <p:sp>
                <p:nvSpPr>
                  <p:cNvPr id="2567" name="Rectangle 52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68" name="Rectangle 52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69" name="Line 52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70" name="Line 53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550" name="Group 531"/>
              <p:cNvGrpSpPr>
                <a:grpSpLocks/>
              </p:cNvGrpSpPr>
              <p:nvPr/>
            </p:nvGrpSpPr>
            <p:grpSpPr bwMode="auto">
              <a:xfrm>
                <a:off x="4345" y="3779"/>
                <a:ext cx="14" cy="21"/>
                <a:chOff x="4345" y="3779"/>
                <a:chExt cx="14" cy="21"/>
              </a:xfrm>
            </p:grpSpPr>
            <p:sp>
              <p:nvSpPr>
                <p:cNvPr id="2551" name="Rectangle 532"/>
                <p:cNvSpPr>
                  <a:spLocks noChangeArrowheads="1"/>
                </p:cNvSpPr>
                <p:nvPr/>
              </p:nvSpPr>
              <p:spPr bwMode="auto">
                <a:xfrm>
                  <a:off x="4345" y="3779"/>
                  <a:ext cx="14" cy="21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52" name="Rectangle 533"/>
                <p:cNvSpPr>
                  <a:spLocks noChangeArrowheads="1"/>
                </p:cNvSpPr>
                <p:nvPr/>
              </p:nvSpPr>
              <p:spPr bwMode="auto">
                <a:xfrm>
                  <a:off x="4346" y="3782"/>
                  <a:ext cx="11" cy="1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53" name="Oval 534"/>
                <p:cNvSpPr>
                  <a:spLocks noChangeArrowheads="1"/>
                </p:cNvSpPr>
                <p:nvPr/>
              </p:nvSpPr>
              <p:spPr bwMode="auto">
                <a:xfrm>
                  <a:off x="4355" y="3790"/>
                  <a:ext cx="1" cy="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646" name="AutoShape 108"/>
          <p:cNvSpPr>
            <a:spLocks noChangeArrowheads="1"/>
          </p:cNvSpPr>
          <p:nvPr/>
        </p:nvSpPr>
        <p:spPr bwMode="auto">
          <a:xfrm>
            <a:off x="1908591" y="4876606"/>
            <a:ext cx="930479" cy="278946"/>
          </a:xfrm>
          <a:prstGeom prst="wedgeRectCallout">
            <a:avLst>
              <a:gd name="adj1" fmla="val 103729"/>
              <a:gd name="adj2" fmla="val -13439"/>
            </a:avLst>
          </a:prstGeom>
          <a:solidFill>
            <a:srgbClr val="FFFF00">
              <a:alpha val="7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ООО </a:t>
            </a:r>
            <a:r>
              <a:rPr lang="ru-RU" b="1" u="sng" dirty="0" smtClean="0"/>
              <a:t>НМТ</a:t>
            </a:r>
            <a:endParaRPr lang="ru-RU" i="1" dirty="0"/>
          </a:p>
        </p:txBody>
      </p:sp>
      <p:sp>
        <p:nvSpPr>
          <p:cNvPr id="2647" name="AutoShape 108"/>
          <p:cNvSpPr>
            <a:spLocks noChangeArrowheads="1"/>
          </p:cNvSpPr>
          <p:nvPr/>
        </p:nvSpPr>
        <p:spPr bwMode="auto">
          <a:xfrm>
            <a:off x="1951674" y="5212561"/>
            <a:ext cx="983044" cy="278946"/>
          </a:xfrm>
          <a:prstGeom prst="wedgeRectCallout">
            <a:avLst>
              <a:gd name="adj1" fmla="val 83445"/>
              <a:gd name="adj2" fmla="val -49006"/>
            </a:avLst>
          </a:prstGeom>
          <a:solidFill>
            <a:srgbClr val="FFFF00">
              <a:alpha val="7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АО </a:t>
            </a:r>
            <a:r>
              <a:rPr lang="ru-RU" b="1" u="sng" dirty="0" smtClean="0"/>
              <a:t>ИПП</a:t>
            </a:r>
            <a:endParaRPr lang="ru-RU" i="1" dirty="0"/>
          </a:p>
        </p:txBody>
      </p:sp>
      <p:grpSp>
        <p:nvGrpSpPr>
          <p:cNvPr id="2648" name="Group 47"/>
          <p:cNvGrpSpPr>
            <a:grpSpLocks/>
          </p:cNvGrpSpPr>
          <p:nvPr/>
        </p:nvGrpSpPr>
        <p:grpSpPr bwMode="auto">
          <a:xfrm>
            <a:off x="1118139" y="3200023"/>
            <a:ext cx="315963" cy="183419"/>
            <a:chOff x="0" y="25"/>
            <a:chExt cx="19081" cy="19975"/>
          </a:xfrm>
          <a:solidFill>
            <a:schemeClr val="bg1">
              <a:alpha val="50000"/>
            </a:schemeClr>
          </a:solidFill>
        </p:grpSpPr>
        <p:sp>
          <p:nvSpPr>
            <p:cNvPr id="2649" name="Line 48"/>
            <p:cNvSpPr>
              <a:spLocks noChangeShapeType="1"/>
            </p:cNvSpPr>
            <p:nvPr/>
          </p:nvSpPr>
          <p:spPr bwMode="auto">
            <a:xfrm>
              <a:off x="0" y="19682"/>
              <a:ext cx="14535" cy="318"/>
            </a:xfrm>
            <a:prstGeom prst="line">
              <a:avLst/>
            </a:prstGeom>
            <a:grp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>
                <a:defRPr/>
              </a:pPr>
              <a:endParaRPr lang="ru-RU" sz="110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650" name="Group 49"/>
            <p:cNvGrpSpPr>
              <a:grpSpLocks/>
            </p:cNvGrpSpPr>
            <p:nvPr/>
          </p:nvGrpSpPr>
          <p:grpSpPr bwMode="auto">
            <a:xfrm>
              <a:off x="4099" y="25"/>
              <a:ext cx="14982" cy="19398"/>
              <a:chOff x="213" y="2"/>
              <a:chExt cx="18506" cy="19998"/>
            </a:xfrm>
            <a:grpFill/>
          </p:grpSpPr>
          <p:sp>
            <p:nvSpPr>
              <p:cNvPr id="2651" name="Line 50"/>
              <p:cNvSpPr>
                <a:spLocks noChangeShapeType="1"/>
              </p:cNvSpPr>
              <p:nvPr/>
            </p:nvSpPr>
            <p:spPr bwMode="auto">
              <a:xfrm>
                <a:off x="213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52" name="Line 51"/>
              <p:cNvSpPr>
                <a:spLocks noChangeShapeType="1"/>
              </p:cNvSpPr>
              <p:nvPr/>
            </p:nvSpPr>
            <p:spPr bwMode="auto">
              <a:xfrm>
                <a:off x="9244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53" name="Arc 52"/>
              <p:cNvSpPr>
                <a:spLocks/>
              </p:cNvSpPr>
              <p:nvPr/>
            </p:nvSpPr>
            <p:spPr bwMode="auto">
              <a:xfrm flipH="1">
                <a:off x="424" y="2"/>
                <a:ext cx="3186" cy="45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54" name="Arc 53"/>
              <p:cNvSpPr>
                <a:spLocks/>
              </p:cNvSpPr>
              <p:nvPr/>
            </p:nvSpPr>
            <p:spPr bwMode="auto">
              <a:xfrm>
                <a:off x="4222" y="2"/>
                <a:ext cx="4663" cy="50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55" name="Rectangle 54"/>
              <p:cNvSpPr>
                <a:spLocks noChangeArrowheads="1"/>
              </p:cNvSpPr>
              <p:nvPr/>
            </p:nvSpPr>
            <p:spPr bwMode="auto">
              <a:xfrm>
                <a:off x="411" y="8657"/>
                <a:ext cx="9938" cy="8375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300" b="1" dirty="0"/>
                  <a:t>АЗС</a:t>
                </a:r>
                <a:endParaRPr lang="ru-RU" sz="700" dirty="0"/>
              </a:p>
            </p:txBody>
          </p:sp>
          <p:sp>
            <p:nvSpPr>
              <p:cNvPr id="2656" name="Rectangle 55"/>
              <p:cNvSpPr>
                <a:spLocks noChangeArrowheads="1"/>
              </p:cNvSpPr>
              <p:nvPr/>
            </p:nvSpPr>
            <p:spPr bwMode="auto">
              <a:xfrm>
                <a:off x="10257" y="8639"/>
                <a:ext cx="8462" cy="8970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400" b="1" dirty="0">
                    <a:latin typeface="Calibri" pitchFamily="34" charset="0"/>
                    <a:cs typeface="Arial" pitchFamily="34" charset="0"/>
                  </a:rPr>
                  <a:t>50</a:t>
                </a:r>
                <a:endParaRPr lang="ru-RU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657" name="Group 47"/>
          <p:cNvGrpSpPr>
            <a:grpSpLocks/>
          </p:cNvGrpSpPr>
          <p:nvPr/>
        </p:nvGrpSpPr>
        <p:grpSpPr bwMode="auto">
          <a:xfrm>
            <a:off x="8592086" y="5083298"/>
            <a:ext cx="315963" cy="183419"/>
            <a:chOff x="0" y="25"/>
            <a:chExt cx="19081" cy="19975"/>
          </a:xfrm>
          <a:solidFill>
            <a:schemeClr val="bg1">
              <a:alpha val="50000"/>
            </a:schemeClr>
          </a:solidFill>
        </p:grpSpPr>
        <p:sp>
          <p:nvSpPr>
            <p:cNvPr id="2658" name="Line 48"/>
            <p:cNvSpPr>
              <a:spLocks noChangeShapeType="1"/>
            </p:cNvSpPr>
            <p:nvPr/>
          </p:nvSpPr>
          <p:spPr bwMode="auto">
            <a:xfrm>
              <a:off x="0" y="19682"/>
              <a:ext cx="14535" cy="318"/>
            </a:xfrm>
            <a:prstGeom prst="line">
              <a:avLst/>
            </a:prstGeom>
            <a:grp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>
                <a:defRPr/>
              </a:pPr>
              <a:endParaRPr lang="ru-RU" sz="110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659" name="Group 49"/>
            <p:cNvGrpSpPr>
              <a:grpSpLocks/>
            </p:cNvGrpSpPr>
            <p:nvPr/>
          </p:nvGrpSpPr>
          <p:grpSpPr bwMode="auto">
            <a:xfrm>
              <a:off x="4099" y="25"/>
              <a:ext cx="14982" cy="19398"/>
              <a:chOff x="213" y="2"/>
              <a:chExt cx="18506" cy="19998"/>
            </a:xfrm>
            <a:grpFill/>
          </p:grpSpPr>
          <p:sp>
            <p:nvSpPr>
              <p:cNvPr id="2660" name="Line 50"/>
              <p:cNvSpPr>
                <a:spLocks noChangeShapeType="1"/>
              </p:cNvSpPr>
              <p:nvPr/>
            </p:nvSpPr>
            <p:spPr bwMode="auto">
              <a:xfrm>
                <a:off x="213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61" name="Line 51"/>
              <p:cNvSpPr>
                <a:spLocks noChangeShapeType="1"/>
              </p:cNvSpPr>
              <p:nvPr/>
            </p:nvSpPr>
            <p:spPr bwMode="auto">
              <a:xfrm>
                <a:off x="9244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62" name="Arc 52"/>
              <p:cNvSpPr>
                <a:spLocks/>
              </p:cNvSpPr>
              <p:nvPr/>
            </p:nvSpPr>
            <p:spPr bwMode="auto">
              <a:xfrm flipH="1">
                <a:off x="424" y="2"/>
                <a:ext cx="3186" cy="45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63" name="Arc 53"/>
              <p:cNvSpPr>
                <a:spLocks/>
              </p:cNvSpPr>
              <p:nvPr/>
            </p:nvSpPr>
            <p:spPr bwMode="auto">
              <a:xfrm>
                <a:off x="4222" y="2"/>
                <a:ext cx="4663" cy="50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64" name="Rectangle 54"/>
              <p:cNvSpPr>
                <a:spLocks noChangeArrowheads="1"/>
              </p:cNvSpPr>
              <p:nvPr/>
            </p:nvSpPr>
            <p:spPr bwMode="auto">
              <a:xfrm>
                <a:off x="411" y="8657"/>
                <a:ext cx="9938" cy="8375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300" b="1" dirty="0"/>
                  <a:t>АЗС</a:t>
                </a:r>
                <a:endParaRPr lang="ru-RU" sz="700" dirty="0"/>
              </a:p>
            </p:txBody>
          </p:sp>
          <p:sp>
            <p:nvSpPr>
              <p:cNvPr id="2665" name="Rectangle 55"/>
              <p:cNvSpPr>
                <a:spLocks noChangeArrowheads="1"/>
              </p:cNvSpPr>
              <p:nvPr/>
            </p:nvSpPr>
            <p:spPr bwMode="auto">
              <a:xfrm>
                <a:off x="10257" y="8639"/>
                <a:ext cx="8462" cy="8970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400" b="1" dirty="0">
                    <a:latin typeface="Calibri" pitchFamily="34" charset="0"/>
                    <a:cs typeface="Arial" pitchFamily="34" charset="0"/>
                  </a:rPr>
                  <a:t>50</a:t>
                </a:r>
                <a:endParaRPr lang="ru-RU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2666" name="AutoShape 204"/>
          <p:cNvSpPr>
            <a:spLocks noChangeArrowheads="1"/>
          </p:cNvSpPr>
          <p:nvPr/>
        </p:nvSpPr>
        <p:spPr bwMode="auto">
          <a:xfrm>
            <a:off x="7598594" y="5296474"/>
            <a:ext cx="942294" cy="413954"/>
          </a:xfrm>
          <a:prstGeom prst="wedgeRectCallout">
            <a:avLst>
              <a:gd name="adj1" fmla="val 70363"/>
              <a:gd name="adj2" fmla="val -53213"/>
            </a:avLst>
          </a:prstGeom>
          <a:solidFill>
            <a:srgbClr val="FFFF00">
              <a:alpha val="7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АЗС «Роснефть»</a:t>
            </a:r>
            <a:endParaRPr lang="ru-RU" b="1" dirty="0"/>
          </a:p>
        </p:txBody>
      </p:sp>
      <p:sp>
        <p:nvSpPr>
          <p:cNvPr id="2667" name="AutoShape 204"/>
          <p:cNvSpPr>
            <a:spLocks noChangeArrowheads="1"/>
          </p:cNvSpPr>
          <p:nvPr/>
        </p:nvSpPr>
        <p:spPr bwMode="auto">
          <a:xfrm>
            <a:off x="45508" y="3434840"/>
            <a:ext cx="984214" cy="382170"/>
          </a:xfrm>
          <a:prstGeom prst="wedgeRectCallout">
            <a:avLst>
              <a:gd name="adj1" fmla="val 70624"/>
              <a:gd name="adj2" fmla="val -81373"/>
            </a:avLst>
          </a:prstGeom>
          <a:solidFill>
            <a:srgbClr val="FFFF00">
              <a:alpha val="7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АЗС «</a:t>
            </a:r>
            <a:r>
              <a:rPr lang="ru-RU" b="1" u="sng" dirty="0" smtClean="0"/>
              <a:t>Роснефть</a:t>
            </a:r>
            <a:endParaRPr lang="ru-RU" i="1" dirty="0"/>
          </a:p>
        </p:txBody>
      </p:sp>
      <p:sp>
        <p:nvSpPr>
          <p:cNvPr id="1426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75391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СХЕМА РАСПОЛОЖЕНИЯ СЗО ВОСТОЧНОГО РАЙОНА Г. НОВОРОССИЙСКА, </a:t>
            </a:r>
          </a:p>
          <a:p>
            <a:r>
              <a:rPr lang="ru-RU" dirty="0" smtClean="0"/>
              <a:t>ПОПАДАЮЩИХ В ЗОНУ ОТКЛЮЧЕНИЯ ЭЛЕКТРОЭНЕРГИИ ПРИ НАИХУДШЕМ СЦЕНАРИИ</a:t>
            </a:r>
            <a:endParaRPr lang="ru-RU" dirty="0"/>
          </a:p>
        </p:txBody>
      </p:sp>
      <p:pic>
        <p:nvPicPr>
          <p:cNvPr id="1427" name="Рисунок 14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" y="92157"/>
            <a:ext cx="568919" cy="455049"/>
          </a:xfrm>
          <a:prstGeom prst="rect">
            <a:avLst/>
          </a:prstGeom>
        </p:spPr>
      </p:pic>
      <p:pic>
        <p:nvPicPr>
          <p:cNvPr id="1428" name="Рисунок 14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225" y="101233"/>
            <a:ext cx="789545" cy="399507"/>
          </a:xfrm>
          <a:prstGeom prst="rect">
            <a:avLst/>
          </a:prstGeom>
        </p:spPr>
      </p:pic>
      <p:grpSp>
        <p:nvGrpSpPr>
          <p:cNvPr id="1429" name="Группа 1428"/>
          <p:cNvGrpSpPr/>
          <p:nvPr/>
        </p:nvGrpSpPr>
        <p:grpSpPr>
          <a:xfrm>
            <a:off x="6363106" y="1798339"/>
            <a:ext cx="2775165" cy="932236"/>
            <a:chOff x="6426568" y="5063264"/>
            <a:chExt cx="2610938" cy="521909"/>
          </a:xfrm>
        </p:grpSpPr>
        <p:sp>
          <p:nvSpPr>
            <p:cNvPr id="1430" name="Rectangle 84"/>
            <p:cNvSpPr>
              <a:spLocks noChangeArrowheads="1"/>
            </p:cNvSpPr>
            <p:nvPr/>
          </p:nvSpPr>
          <p:spPr bwMode="auto">
            <a:xfrm>
              <a:off x="6426568" y="5063264"/>
              <a:ext cx="2608288" cy="22467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ru-RU" sz="1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наихудшему сценарию в зону отключения попадают</a:t>
              </a:r>
              <a:r>
                <a:rPr lang="ru-RU" sz="1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1" name="Text Box 830"/>
            <p:cNvSpPr txBox="1">
              <a:spLocks noChangeArrowheads="1"/>
            </p:cNvSpPr>
            <p:nvPr/>
          </p:nvSpPr>
          <p:spPr bwMode="auto">
            <a:xfrm>
              <a:off x="6429219" y="5274692"/>
              <a:ext cx="2608287" cy="31048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171450" indent="-171450" defTabSz="1277785">
                <a:buFontTx/>
                <a:buChar char="-"/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12;</a:t>
              </a:r>
            </a:p>
            <a:p>
              <a:pPr marL="171450" indent="-171450" defTabSz="1277785">
                <a:buFontTx/>
                <a:buChar char="-"/>
                <a:defRPr/>
              </a:pP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41 104 чел;</a:t>
              </a:r>
              <a:endParaRPr lang="ru-RU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дома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4 846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432" name="Группа 1431"/>
          <p:cNvGrpSpPr/>
          <p:nvPr/>
        </p:nvGrpSpPr>
        <p:grpSpPr>
          <a:xfrm>
            <a:off x="6361111" y="753913"/>
            <a:ext cx="2775165" cy="975432"/>
            <a:chOff x="6426568" y="5043085"/>
            <a:chExt cx="2610938" cy="546092"/>
          </a:xfrm>
        </p:grpSpPr>
        <p:sp>
          <p:nvSpPr>
            <p:cNvPr id="1433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24677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ru-RU" sz="1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</a:t>
              </a:r>
              <a:r>
                <a:rPr lang="ru-RU" sz="1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наиболее вероятному </a:t>
              </a:r>
              <a:r>
                <a:rPr lang="ru-RU" sz="1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сценарию в зону отключения попадают</a:t>
              </a:r>
              <a:r>
                <a:rPr lang="ru-RU" sz="1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4" name="Text Box 830"/>
            <p:cNvSpPr txBox="1">
              <a:spLocks noChangeArrowheads="1"/>
            </p:cNvSpPr>
            <p:nvPr/>
          </p:nvSpPr>
          <p:spPr bwMode="auto">
            <a:xfrm>
              <a:off x="6429219" y="5270080"/>
              <a:ext cx="2608287" cy="319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СЗО– 4</a:t>
              </a:r>
              <a:r>
                <a:rPr lang="ru-RU" sz="1000" i="1" dirty="0"/>
                <a:t>;</a:t>
              </a:r>
            </a:p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13 701 чел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дома –1 615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aphicFrame>
        <p:nvGraphicFramePr>
          <p:cNvPr id="1443" name="Таблица 14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387780"/>
              </p:ext>
            </p:extLst>
          </p:nvPr>
        </p:nvGraphicFramePr>
        <p:xfrm>
          <a:off x="-17055" y="1099861"/>
          <a:ext cx="2519089" cy="1740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42"/>
                <a:gridCol w="1120990"/>
                <a:gridCol w="585536"/>
                <a:gridCol w="473721"/>
              </a:tblGrid>
              <a:tr h="373808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№ п/п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dirty="0" smtClean="0"/>
                    </a:p>
                    <a:p>
                      <a:r>
                        <a:rPr lang="ru-RU" sz="800" dirty="0" smtClean="0"/>
                        <a:t>Принадлежность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Кол-во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err="1" smtClean="0"/>
                        <a:t>Мощ-ность</a:t>
                      </a:r>
                      <a:r>
                        <a:rPr lang="ru-RU" sz="800" dirty="0" smtClean="0"/>
                        <a:t>,</a:t>
                      </a:r>
                      <a:r>
                        <a:rPr lang="ru-RU" sz="800" baseline="0" dirty="0" smtClean="0"/>
                        <a:t> кВт</a:t>
                      </a:r>
                      <a:endParaRPr lang="ru-RU" sz="800" dirty="0"/>
                    </a:p>
                  </a:txBody>
                  <a:tcPr/>
                </a:tc>
              </a:tr>
              <a:tr h="213805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Администрация МО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8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950</a:t>
                      </a:r>
                      <a:endParaRPr lang="ru-RU" sz="800" dirty="0"/>
                    </a:p>
                  </a:txBody>
                  <a:tcPr/>
                </a:tc>
              </a:tr>
              <a:tr h="213805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Водоканал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18</a:t>
                      </a:r>
                      <a:endParaRPr lang="ru-RU" sz="800" dirty="0"/>
                    </a:p>
                  </a:txBody>
                  <a:tcPr/>
                </a:tc>
              </a:tr>
              <a:tr h="213805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ОАО «АТЭК»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21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1049,8</a:t>
                      </a:r>
                      <a:endParaRPr lang="ru-RU" sz="800" dirty="0"/>
                    </a:p>
                  </a:txBody>
                  <a:tcPr/>
                </a:tc>
              </a:tr>
              <a:tr h="213805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4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ОАО «НЭСК»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30</a:t>
                      </a:r>
                    </a:p>
                  </a:txBody>
                  <a:tcPr/>
                </a:tc>
              </a:tr>
              <a:tr h="213805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5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dirty="0" smtClean="0"/>
                        <a:t>ОАО</a:t>
                      </a:r>
                      <a:r>
                        <a:rPr lang="ru-RU" sz="800" baseline="0" dirty="0" smtClean="0"/>
                        <a:t> «Кубаньэнерго»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360</a:t>
                      </a:r>
                    </a:p>
                  </a:txBody>
                  <a:tcPr/>
                </a:tc>
              </a:tr>
              <a:tr h="213805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dirty="0" smtClean="0"/>
                        <a:t>Итого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36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2407,8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44" name="TextBox 1443"/>
          <p:cNvSpPr txBox="1"/>
          <p:nvPr/>
        </p:nvSpPr>
        <p:spPr>
          <a:xfrm>
            <a:off x="-17055" y="736868"/>
            <a:ext cx="2514326" cy="3973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ctr" defTabSz="1493205" fontAlgn="base">
              <a:spcBef>
                <a:spcPct val="0"/>
              </a:spcBef>
              <a:spcAft>
                <a:spcPct val="0"/>
              </a:spcAft>
              <a:defRPr sz="1000" b="1" u="sng">
                <a:latin typeface="Times New Roman" pitchFamily="18" charset="0"/>
                <a:cs typeface="Times New Roman" pitchFamily="18" charset="0"/>
              </a:defRPr>
            </a:lvl1pPr>
            <a:lvl2pPr marL="377825" indent="79375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2pPr>
            <a:lvl3pPr marL="755650" indent="158750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3pPr>
            <a:lvl4pPr marL="1135063" indent="236538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4pPr>
            <a:lvl5pPr marL="1512888" indent="315913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5pPr>
            <a:lvl6pPr>
              <a:defRPr sz="1000">
                <a:latin typeface="Times New Roman" pitchFamily="18" charset="0"/>
                <a:cs typeface="Times New Roman" pitchFamily="18" charset="0"/>
              </a:defRPr>
            </a:lvl6pPr>
            <a:lvl7pPr>
              <a:defRPr sz="1000">
                <a:latin typeface="Times New Roman" pitchFamily="18" charset="0"/>
                <a:cs typeface="Times New Roman" pitchFamily="18" charset="0"/>
              </a:defRPr>
            </a:lvl7pPr>
            <a:lvl8pPr>
              <a:defRPr sz="1000">
                <a:latin typeface="Times New Roman" pitchFamily="18" charset="0"/>
                <a:cs typeface="Times New Roman" pitchFamily="18" charset="0"/>
              </a:defRPr>
            </a:lvl8pPr>
            <a:lvl9pPr>
              <a:defRPr sz="1000"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u="none" dirty="0"/>
              <a:t>Резервные </a:t>
            </a:r>
            <a:r>
              <a:rPr lang="ru-RU" u="none" dirty="0" smtClean="0"/>
              <a:t>передвижные</a:t>
            </a:r>
          </a:p>
          <a:p>
            <a:r>
              <a:rPr lang="ru-RU" u="none" dirty="0" smtClean="0"/>
              <a:t>источники </a:t>
            </a:r>
            <a:r>
              <a:rPr lang="ru-RU" u="none" dirty="0"/>
              <a:t>питания</a:t>
            </a:r>
          </a:p>
        </p:txBody>
      </p:sp>
      <p:grpSp>
        <p:nvGrpSpPr>
          <p:cNvPr id="1445" name="Group 253"/>
          <p:cNvGrpSpPr>
            <a:grpSpLocks/>
          </p:cNvGrpSpPr>
          <p:nvPr/>
        </p:nvGrpSpPr>
        <p:grpSpPr bwMode="auto">
          <a:xfrm>
            <a:off x="4246778" y="2990478"/>
            <a:ext cx="213179" cy="240429"/>
            <a:chOff x="476" y="3248"/>
            <a:chExt cx="408" cy="411"/>
          </a:xfrm>
        </p:grpSpPr>
        <p:sp>
          <p:nvSpPr>
            <p:cNvPr id="1446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447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448" name="Группа 1447"/>
          <p:cNvGrpSpPr/>
          <p:nvPr/>
        </p:nvGrpSpPr>
        <p:grpSpPr>
          <a:xfrm>
            <a:off x="5211672" y="6014644"/>
            <a:ext cx="1134357" cy="482411"/>
            <a:chOff x="2319112" y="3750101"/>
            <a:chExt cx="1134357" cy="229362"/>
          </a:xfrm>
        </p:grpSpPr>
        <p:sp>
          <p:nvSpPr>
            <p:cNvPr id="1449" name="Прямоугольник 1448"/>
            <p:cNvSpPr/>
            <p:nvPr/>
          </p:nvSpPr>
          <p:spPr>
            <a:xfrm>
              <a:off x="2319112" y="3750101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СВ, 9 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50" name="Прямая со стрелкой 1449"/>
            <p:cNvCxnSpPr/>
            <p:nvPr/>
          </p:nvCxnSpPr>
          <p:spPr>
            <a:xfrm flipH="1">
              <a:off x="3007832" y="3806242"/>
              <a:ext cx="342636" cy="10794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51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342" y="5774390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5095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1217" t="10029" r="50000" b="7301"/>
          <a:stretch/>
        </p:blipFill>
        <p:spPr>
          <a:xfrm>
            <a:off x="0" y="753914"/>
            <a:ext cx="9163168" cy="6097646"/>
          </a:xfrm>
          <a:prstGeom prst="rect">
            <a:avLst/>
          </a:prstGeom>
        </p:spPr>
      </p:pic>
      <p:sp>
        <p:nvSpPr>
          <p:cNvPr id="5" name="Text Box 335"/>
          <p:cNvSpPr txBox="1">
            <a:spLocks noChangeArrowheads="1"/>
          </p:cNvSpPr>
          <p:nvPr/>
        </p:nvSpPr>
        <p:spPr bwMode="auto">
          <a:xfrm>
            <a:off x="8507640" y="39815"/>
            <a:ext cx="611188" cy="21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 algn="r" defTabSz="913837">
              <a:spcBef>
                <a:spcPct val="50000"/>
              </a:spcBef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п. 3.1.1.</a:t>
            </a:r>
          </a:p>
        </p:txBody>
      </p:sp>
      <p:sp>
        <p:nvSpPr>
          <p:cNvPr id="702" name="AutoShape 108"/>
          <p:cNvSpPr>
            <a:spLocks noChangeArrowheads="1"/>
          </p:cNvSpPr>
          <p:nvPr/>
        </p:nvSpPr>
        <p:spPr bwMode="auto">
          <a:xfrm>
            <a:off x="4101256" y="2497909"/>
            <a:ext cx="1223509" cy="278946"/>
          </a:xfrm>
          <a:prstGeom prst="wedgeRectCallout">
            <a:avLst>
              <a:gd name="adj1" fmla="val -299"/>
              <a:gd name="adj2" fmla="val 204405"/>
            </a:avLst>
          </a:prstGeom>
          <a:solidFill>
            <a:srgbClr val="FFFF00">
              <a:alpha val="84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УССТ </a:t>
            </a:r>
            <a:r>
              <a:rPr lang="ru-RU" b="1" u="sng" dirty="0" smtClean="0"/>
              <a:t>4</a:t>
            </a:r>
            <a:endParaRPr lang="ru-RU" i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6314531" y="4076027"/>
            <a:ext cx="308606" cy="15918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65" name="AutoShape 108"/>
          <p:cNvSpPr>
            <a:spLocks noChangeArrowheads="1"/>
          </p:cNvSpPr>
          <p:nvPr/>
        </p:nvSpPr>
        <p:spPr bwMode="auto">
          <a:xfrm>
            <a:off x="1866901" y="3561698"/>
            <a:ext cx="1360800" cy="278946"/>
          </a:xfrm>
          <a:prstGeom prst="wedgeRectCallout">
            <a:avLst>
              <a:gd name="adj1" fmla="val 115927"/>
              <a:gd name="adj2" fmla="val 23608"/>
            </a:avLst>
          </a:prstGeom>
          <a:solidFill>
            <a:srgbClr val="FFFF00">
              <a:alpha val="84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Администрация </a:t>
            </a:r>
            <a:r>
              <a:rPr lang="ru-RU" b="1" u="sng" dirty="0" smtClean="0"/>
              <a:t>НР</a:t>
            </a:r>
            <a:endParaRPr lang="ru-RU" i="1" dirty="0"/>
          </a:p>
        </p:txBody>
      </p:sp>
      <p:grpSp>
        <p:nvGrpSpPr>
          <p:cNvPr id="712" name="Группа 711"/>
          <p:cNvGrpSpPr>
            <a:grpSpLocks/>
          </p:cNvGrpSpPr>
          <p:nvPr/>
        </p:nvGrpSpPr>
        <p:grpSpPr bwMode="auto">
          <a:xfrm>
            <a:off x="6508172" y="5389990"/>
            <a:ext cx="581706" cy="291194"/>
            <a:chOff x="3857623" y="5286406"/>
            <a:chExt cx="582840" cy="291195"/>
          </a:xfrm>
        </p:grpSpPr>
        <p:grpSp>
          <p:nvGrpSpPr>
            <p:cNvPr id="713" name="Group 53"/>
            <p:cNvGrpSpPr>
              <a:grpSpLocks/>
            </p:cNvGrpSpPr>
            <p:nvPr/>
          </p:nvGrpSpPr>
          <p:grpSpPr bwMode="auto">
            <a:xfrm>
              <a:off x="3857623" y="5286406"/>
              <a:ext cx="582840" cy="281215"/>
              <a:chOff x="2290" y="4020"/>
              <a:chExt cx="768" cy="218"/>
            </a:xfrm>
          </p:grpSpPr>
          <p:sp>
            <p:nvSpPr>
              <p:cNvPr id="715" name="Rectangle 54"/>
              <p:cNvSpPr>
                <a:spLocks noChangeArrowheads="1"/>
              </p:cNvSpPr>
              <p:nvPr/>
            </p:nvSpPr>
            <p:spPr bwMode="auto">
              <a:xfrm>
                <a:off x="2653" y="4039"/>
                <a:ext cx="405" cy="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24844" tIns="24844" rIns="24844" bIns="24844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algn="ctr" defTabSz="1276650"/>
                <a:r>
                  <a:rPr lang="ru-RU" sz="800" b="1" u="sng"/>
                  <a:t>№</a:t>
                </a:r>
                <a:r>
                  <a:rPr lang="en-US" sz="800" b="1" u="sng"/>
                  <a:t>3</a:t>
                </a:r>
                <a:endParaRPr lang="ru-RU" sz="800" b="1" u="sng"/>
              </a:p>
              <a:p>
                <a:pPr algn="ctr" defTabSz="1276650"/>
                <a:r>
                  <a:rPr lang="ru-RU" sz="800" b="1"/>
                  <a:t> 1</a:t>
                </a:r>
                <a:r>
                  <a:rPr lang="en-US" sz="800" b="1"/>
                  <a:t>2</a:t>
                </a:r>
                <a:r>
                  <a:rPr lang="ru-RU" sz="800" b="1"/>
                  <a:t>5</a:t>
                </a:r>
                <a:endParaRPr lang="ru-RU" sz="2500" b="1"/>
              </a:p>
            </p:txBody>
          </p:sp>
          <p:grpSp>
            <p:nvGrpSpPr>
              <p:cNvPr id="716" name="Group 56"/>
              <p:cNvGrpSpPr>
                <a:grpSpLocks/>
              </p:cNvGrpSpPr>
              <p:nvPr/>
            </p:nvGrpSpPr>
            <p:grpSpPr bwMode="auto">
              <a:xfrm>
                <a:off x="2290" y="4020"/>
                <a:ext cx="361" cy="211"/>
                <a:chOff x="0" y="1"/>
                <a:chExt cx="20000" cy="19999"/>
              </a:xfrm>
            </p:grpSpPr>
            <p:sp>
              <p:nvSpPr>
                <p:cNvPr id="717" name="Rectangle 57"/>
                <p:cNvSpPr>
                  <a:spLocks noChangeArrowheads="1"/>
                </p:cNvSpPr>
                <p:nvPr/>
              </p:nvSpPr>
              <p:spPr bwMode="auto">
                <a:xfrm>
                  <a:off x="0" y="7756"/>
                  <a:ext cx="20000" cy="12244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178834" tIns="89416" rIns="178834" bIns="89416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6650"/>
                  <a:endParaRPr lang="ru-RU" sz="2500">
                    <a:latin typeface="Calibri" pitchFamily="34" charset="0"/>
                  </a:endParaRPr>
                </a:p>
              </p:txBody>
            </p:sp>
            <p:sp>
              <p:nvSpPr>
                <p:cNvPr id="718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161" y="1"/>
                  <a:ext cx="10170" cy="777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719" name="Line 59"/>
                <p:cNvSpPr>
                  <a:spLocks noChangeShapeType="1"/>
                </p:cNvSpPr>
                <p:nvPr/>
              </p:nvSpPr>
              <p:spPr bwMode="auto">
                <a:xfrm>
                  <a:off x="10475" y="1"/>
                  <a:ext cx="9364" cy="730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grpSp>
              <p:nvGrpSpPr>
                <p:cNvPr id="720" name="Group 60"/>
                <p:cNvGrpSpPr>
                  <a:grpSpLocks/>
                </p:cNvGrpSpPr>
                <p:nvPr/>
              </p:nvGrpSpPr>
              <p:grpSpPr bwMode="auto">
                <a:xfrm>
                  <a:off x="8652" y="3009"/>
                  <a:ext cx="3119" cy="3408"/>
                  <a:chOff x="-2659" y="0"/>
                  <a:chExt cx="26710" cy="20000"/>
                </a:xfrm>
              </p:grpSpPr>
              <p:sp>
                <p:nvSpPr>
                  <p:cNvPr id="721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9649" y="0"/>
                    <a:ext cx="137" cy="20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  <p:sp>
                <p:nvSpPr>
                  <p:cNvPr id="722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-2659" y="11007"/>
                    <a:ext cx="26710" cy="14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</p:grpSp>
          </p:grpSp>
        </p:grpSp>
        <p:sp>
          <p:nvSpPr>
            <p:cNvPr id="714" name="Rectangle 54"/>
            <p:cNvSpPr>
              <a:spLocks noChangeArrowheads="1"/>
            </p:cNvSpPr>
            <p:nvPr/>
          </p:nvSpPr>
          <p:spPr bwMode="auto">
            <a:xfrm>
              <a:off x="3907043" y="5404316"/>
              <a:ext cx="185186" cy="173285"/>
            </a:xfrm>
            <a:prstGeom prst="rect">
              <a:avLst/>
            </a:prstGeom>
            <a:solidFill>
              <a:schemeClr val="bg1">
                <a:alpha val="6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24844" tIns="24844" rIns="24844" bIns="24844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1276650"/>
              <a:r>
                <a:rPr lang="ru-RU" sz="800" b="1" dirty="0"/>
                <a:t>ВГ</a:t>
              </a:r>
              <a:endParaRPr lang="ru-RU" sz="2500" b="1" dirty="0"/>
            </a:p>
          </p:txBody>
        </p:sp>
      </p:grpSp>
      <p:sp>
        <p:nvSpPr>
          <p:cNvPr id="1156" name="Прямоугольник 1155"/>
          <p:cNvSpPr/>
          <p:nvPr/>
        </p:nvSpPr>
        <p:spPr>
          <a:xfrm>
            <a:off x="8200567" y="3628667"/>
            <a:ext cx="308606" cy="15918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1158" name="Group 47"/>
          <p:cNvGrpSpPr>
            <a:grpSpLocks/>
          </p:cNvGrpSpPr>
          <p:nvPr/>
        </p:nvGrpSpPr>
        <p:grpSpPr bwMode="auto">
          <a:xfrm>
            <a:off x="5244971" y="4326296"/>
            <a:ext cx="315963" cy="183419"/>
            <a:chOff x="0" y="25"/>
            <a:chExt cx="19081" cy="19975"/>
          </a:xfrm>
          <a:solidFill>
            <a:schemeClr val="bg1">
              <a:alpha val="50000"/>
            </a:schemeClr>
          </a:solidFill>
        </p:grpSpPr>
        <p:sp>
          <p:nvSpPr>
            <p:cNvPr id="1159" name="Line 48"/>
            <p:cNvSpPr>
              <a:spLocks noChangeShapeType="1"/>
            </p:cNvSpPr>
            <p:nvPr/>
          </p:nvSpPr>
          <p:spPr bwMode="auto">
            <a:xfrm>
              <a:off x="0" y="19682"/>
              <a:ext cx="14535" cy="318"/>
            </a:xfrm>
            <a:prstGeom prst="line">
              <a:avLst/>
            </a:prstGeom>
            <a:grp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>
                <a:defRPr/>
              </a:pPr>
              <a:endParaRPr lang="ru-RU" sz="110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160" name="Group 49"/>
            <p:cNvGrpSpPr>
              <a:grpSpLocks/>
            </p:cNvGrpSpPr>
            <p:nvPr/>
          </p:nvGrpSpPr>
          <p:grpSpPr bwMode="auto">
            <a:xfrm>
              <a:off x="4099" y="25"/>
              <a:ext cx="14982" cy="19398"/>
              <a:chOff x="213" y="2"/>
              <a:chExt cx="18506" cy="19998"/>
            </a:xfrm>
            <a:grpFill/>
          </p:grpSpPr>
          <p:sp>
            <p:nvSpPr>
              <p:cNvPr id="1161" name="Line 50"/>
              <p:cNvSpPr>
                <a:spLocks noChangeShapeType="1"/>
              </p:cNvSpPr>
              <p:nvPr/>
            </p:nvSpPr>
            <p:spPr bwMode="auto">
              <a:xfrm>
                <a:off x="213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62" name="Line 51"/>
              <p:cNvSpPr>
                <a:spLocks noChangeShapeType="1"/>
              </p:cNvSpPr>
              <p:nvPr/>
            </p:nvSpPr>
            <p:spPr bwMode="auto">
              <a:xfrm>
                <a:off x="9244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63" name="Arc 52"/>
              <p:cNvSpPr>
                <a:spLocks/>
              </p:cNvSpPr>
              <p:nvPr/>
            </p:nvSpPr>
            <p:spPr bwMode="auto">
              <a:xfrm flipH="1">
                <a:off x="424" y="2"/>
                <a:ext cx="3186" cy="45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64" name="Arc 53"/>
              <p:cNvSpPr>
                <a:spLocks/>
              </p:cNvSpPr>
              <p:nvPr/>
            </p:nvSpPr>
            <p:spPr bwMode="auto">
              <a:xfrm>
                <a:off x="4222" y="2"/>
                <a:ext cx="4663" cy="50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65" name="Rectangle 54"/>
              <p:cNvSpPr>
                <a:spLocks noChangeArrowheads="1"/>
              </p:cNvSpPr>
              <p:nvPr/>
            </p:nvSpPr>
            <p:spPr bwMode="auto">
              <a:xfrm>
                <a:off x="411" y="8657"/>
                <a:ext cx="9938" cy="8375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300" b="1" dirty="0"/>
                  <a:t>АЗС</a:t>
                </a:r>
                <a:endParaRPr lang="ru-RU" sz="700" dirty="0"/>
              </a:p>
            </p:txBody>
          </p:sp>
          <p:sp>
            <p:nvSpPr>
              <p:cNvPr id="1166" name="Rectangle 55"/>
              <p:cNvSpPr>
                <a:spLocks noChangeArrowheads="1"/>
              </p:cNvSpPr>
              <p:nvPr/>
            </p:nvSpPr>
            <p:spPr bwMode="auto">
              <a:xfrm>
                <a:off x="10257" y="8639"/>
                <a:ext cx="8462" cy="8970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400" b="1" dirty="0">
                    <a:latin typeface="Calibri" pitchFamily="34" charset="0"/>
                    <a:cs typeface="Arial" pitchFamily="34" charset="0"/>
                  </a:rPr>
                  <a:t>50</a:t>
                </a:r>
                <a:endParaRPr lang="ru-RU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167" name="AutoShape 204"/>
          <p:cNvSpPr>
            <a:spLocks noChangeArrowheads="1"/>
          </p:cNvSpPr>
          <p:nvPr/>
        </p:nvSpPr>
        <p:spPr bwMode="auto">
          <a:xfrm>
            <a:off x="4477314" y="4593232"/>
            <a:ext cx="1279126" cy="260804"/>
          </a:xfrm>
          <a:prstGeom prst="wedgeRectCallout">
            <a:avLst>
              <a:gd name="adj1" fmla="val 7191"/>
              <a:gd name="adj2" fmla="val -78573"/>
            </a:avLst>
          </a:prstGeom>
          <a:solidFill>
            <a:srgbClr val="FFFF00">
              <a:alpha val="84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АЗС «</a:t>
            </a:r>
            <a:r>
              <a:rPr lang="ru-RU" b="1" u="sng" dirty="0" smtClean="0"/>
              <a:t>ЛУКОЙЛ»</a:t>
            </a:r>
            <a:endParaRPr lang="ru-RU" i="1" dirty="0"/>
          </a:p>
        </p:txBody>
      </p:sp>
      <p:grpSp>
        <p:nvGrpSpPr>
          <p:cNvPr id="1168" name="Group 253"/>
          <p:cNvGrpSpPr>
            <a:grpSpLocks/>
          </p:cNvGrpSpPr>
          <p:nvPr/>
        </p:nvGrpSpPr>
        <p:grpSpPr bwMode="auto">
          <a:xfrm>
            <a:off x="8814217" y="3833091"/>
            <a:ext cx="213179" cy="240429"/>
            <a:chOff x="476" y="3248"/>
            <a:chExt cx="408" cy="411"/>
          </a:xfrm>
        </p:grpSpPr>
        <p:sp>
          <p:nvSpPr>
            <p:cNvPr id="1169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0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171" name="Group 253"/>
          <p:cNvGrpSpPr>
            <a:grpSpLocks/>
          </p:cNvGrpSpPr>
          <p:nvPr/>
        </p:nvGrpSpPr>
        <p:grpSpPr bwMode="auto">
          <a:xfrm>
            <a:off x="7286657" y="3753278"/>
            <a:ext cx="213179" cy="240429"/>
            <a:chOff x="476" y="3248"/>
            <a:chExt cx="408" cy="411"/>
          </a:xfrm>
        </p:grpSpPr>
        <p:sp>
          <p:nvSpPr>
            <p:cNvPr id="1172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3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174" name="Group 253"/>
          <p:cNvGrpSpPr>
            <a:grpSpLocks/>
          </p:cNvGrpSpPr>
          <p:nvPr/>
        </p:nvGrpSpPr>
        <p:grpSpPr bwMode="auto">
          <a:xfrm>
            <a:off x="5184667" y="4919353"/>
            <a:ext cx="213179" cy="240429"/>
            <a:chOff x="476" y="3248"/>
            <a:chExt cx="408" cy="411"/>
          </a:xfrm>
        </p:grpSpPr>
        <p:sp>
          <p:nvSpPr>
            <p:cNvPr id="1175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6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177" name="Group 253"/>
          <p:cNvGrpSpPr>
            <a:grpSpLocks/>
          </p:cNvGrpSpPr>
          <p:nvPr/>
        </p:nvGrpSpPr>
        <p:grpSpPr bwMode="auto">
          <a:xfrm>
            <a:off x="6096501" y="4392333"/>
            <a:ext cx="213179" cy="240429"/>
            <a:chOff x="476" y="3248"/>
            <a:chExt cx="408" cy="411"/>
          </a:xfrm>
        </p:grpSpPr>
        <p:sp>
          <p:nvSpPr>
            <p:cNvPr id="1178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9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sp>
        <p:nvSpPr>
          <p:cNvPr id="1180" name="Прямоугольник 1179"/>
          <p:cNvSpPr/>
          <p:nvPr/>
        </p:nvSpPr>
        <p:spPr>
          <a:xfrm>
            <a:off x="4045236" y="3634073"/>
            <a:ext cx="308606" cy="15918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1183" name="Группа 1182"/>
          <p:cNvGrpSpPr>
            <a:grpSpLocks/>
          </p:cNvGrpSpPr>
          <p:nvPr/>
        </p:nvGrpSpPr>
        <p:grpSpPr bwMode="auto">
          <a:xfrm>
            <a:off x="8785545" y="3568587"/>
            <a:ext cx="231429" cy="192768"/>
            <a:chOff x="3643306" y="357961"/>
            <a:chExt cx="324000" cy="324000"/>
          </a:xfrm>
        </p:grpSpPr>
        <p:cxnSp>
          <p:nvCxnSpPr>
            <p:cNvPr id="1184" name="Прямая соединительная линия 1183"/>
            <p:cNvCxnSpPr/>
            <p:nvPr/>
          </p:nvCxnSpPr>
          <p:spPr>
            <a:xfrm rot="5400000">
              <a:off x="3641329" y="519961"/>
              <a:ext cx="324000" cy="0"/>
            </a:xfrm>
            <a:prstGeom prst="line">
              <a:avLst/>
            </a:prstGeom>
            <a:ln w="603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5" name="Прямая соединительная линия 1184"/>
            <p:cNvCxnSpPr/>
            <p:nvPr/>
          </p:nvCxnSpPr>
          <p:spPr>
            <a:xfrm>
              <a:off x="3643306" y="519961"/>
              <a:ext cx="324000" cy="0"/>
            </a:xfrm>
            <a:prstGeom prst="line">
              <a:avLst/>
            </a:prstGeom>
            <a:ln w="603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6" name="Group 149"/>
          <p:cNvGrpSpPr>
            <a:grpSpLocks/>
          </p:cNvGrpSpPr>
          <p:nvPr/>
        </p:nvGrpSpPr>
        <p:grpSpPr bwMode="auto">
          <a:xfrm>
            <a:off x="7639852" y="3602578"/>
            <a:ext cx="281686" cy="239581"/>
            <a:chOff x="2018" y="2750"/>
            <a:chExt cx="361" cy="309"/>
          </a:xfrm>
        </p:grpSpPr>
        <p:sp>
          <p:nvSpPr>
            <p:cNvPr id="126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6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6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346" name="Group 149"/>
          <p:cNvGrpSpPr>
            <a:grpSpLocks/>
          </p:cNvGrpSpPr>
          <p:nvPr/>
        </p:nvGrpSpPr>
        <p:grpSpPr bwMode="auto">
          <a:xfrm>
            <a:off x="6560256" y="4323081"/>
            <a:ext cx="281686" cy="239581"/>
            <a:chOff x="2018" y="2750"/>
            <a:chExt cx="361" cy="309"/>
          </a:xfrm>
        </p:grpSpPr>
        <p:sp>
          <p:nvSpPr>
            <p:cNvPr id="134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1844" name="AutoShape 108"/>
          <p:cNvSpPr>
            <a:spLocks noChangeArrowheads="1"/>
          </p:cNvSpPr>
          <p:nvPr/>
        </p:nvSpPr>
        <p:spPr bwMode="auto">
          <a:xfrm>
            <a:off x="2499290" y="4593232"/>
            <a:ext cx="1210307" cy="278946"/>
          </a:xfrm>
          <a:prstGeom prst="wedgeRectCallout">
            <a:avLst>
              <a:gd name="adj1" fmla="val 17328"/>
              <a:gd name="adj2" fmla="val -113982"/>
            </a:avLst>
          </a:prstGeom>
          <a:solidFill>
            <a:srgbClr val="FFFF00">
              <a:alpha val="84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Птицефабрика</a:t>
            </a:r>
            <a:endParaRPr lang="ru-RU" i="1" dirty="0"/>
          </a:p>
        </p:txBody>
      </p:sp>
      <p:sp>
        <p:nvSpPr>
          <p:cNvPr id="1850" name="AutoShape 108"/>
          <p:cNvSpPr>
            <a:spLocks noChangeArrowheads="1"/>
          </p:cNvSpPr>
          <p:nvPr/>
        </p:nvSpPr>
        <p:spPr bwMode="auto">
          <a:xfrm>
            <a:off x="5492806" y="2382376"/>
            <a:ext cx="1533167" cy="278946"/>
          </a:xfrm>
          <a:prstGeom prst="wedgeRectCallout">
            <a:avLst>
              <a:gd name="adj1" fmla="val 23236"/>
              <a:gd name="adj2" fmla="val 586482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УВД </a:t>
            </a:r>
            <a:r>
              <a:rPr lang="ru-RU" b="1" u="sng" dirty="0" smtClean="0"/>
              <a:t>Новороссийска</a:t>
            </a:r>
            <a:endParaRPr lang="ru-RU" i="1" dirty="0"/>
          </a:p>
        </p:txBody>
      </p:sp>
      <p:sp>
        <p:nvSpPr>
          <p:cNvPr id="1851" name="AutoShape 108"/>
          <p:cNvSpPr>
            <a:spLocks noChangeArrowheads="1"/>
          </p:cNvSpPr>
          <p:nvPr/>
        </p:nvSpPr>
        <p:spPr bwMode="auto">
          <a:xfrm>
            <a:off x="8107130" y="4159231"/>
            <a:ext cx="1053616" cy="278946"/>
          </a:xfrm>
          <a:prstGeom prst="wedgeRectCallout">
            <a:avLst>
              <a:gd name="adj1" fmla="val 20673"/>
              <a:gd name="adj2" fmla="val -72903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 smtClean="0">
                <a:latin typeface="Times New Roman" pitchFamily="18" charset="0"/>
                <a:cs typeface="Times New Roman" pitchFamily="18" charset="0"/>
              </a:rPr>
              <a:t>Котельная</a:t>
            </a:r>
            <a:endParaRPr lang="ru-RU" sz="1000" b="1" u="sng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55" name="Group 149"/>
          <p:cNvGrpSpPr>
            <a:grpSpLocks/>
          </p:cNvGrpSpPr>
          <p:nvPr/>
        </p:nvGrpSpPr>
        <p:grpSpPr bwMode="auto">
          <a:xfrm>
            <a:off x="7944439" y="4015102"/>
            <a:ext cx="281686" cy="239581"/>
            <a:chOff x="2018" y="2750"/>
            <a:chExt cx="361" cy="309"/>
          </a:xfrm>
        </p:grpSpPr>
        <p:sp>
          <p:nvSpPr>
            <p:cNvPr id="1856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7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8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9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0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1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2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3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4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5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6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7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8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9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0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1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2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3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4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5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6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7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8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9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0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1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2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3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4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5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6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7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8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9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0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1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2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3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4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5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6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7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8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9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0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1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2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3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4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5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6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7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8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9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0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1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2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3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4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5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6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7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8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9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0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1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2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3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4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5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6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7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8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9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0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1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2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3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4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936" name="Group 149"/>
          <p:cNvGrpSpPr>
            <a:grpSpLocks/>
          </p:cNvGrpSpPr>
          <p:nvPr/>
        </p:nvGrpSpPr>
        <p:grpSpPr bwMode="auto">
          <a:xfrm>
            <a:off x="4350516" y="3602578"/>
            <a:ext cx="281686" cy="239581"/>
            <a:chOff x="2018" y="2750"/>
            <a:chExt cx="361" cy="309"/>
          </a:xfrm>
        </p:grpSpPr>
        <p:sp>
          <p:nvSpPr>
            <p:cNvPr id="193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2016" name="Group 149"/>
          <p:cNvGrpSpPr>
            <a:grpSpLocks/>
          </p:cNvGrpSpPr>
          <p:nvPr/>
        </p:nvGrpSpPr>
        <p:grpSpPr bwMode="auto">
          <a:xfrm>
            <a:off x="7169245" y="5336665"/>
            <a:ext cx="281686" cy="239581"/>
            <a:chOff x="2018" y="2750"/>
            <a:chExt cx="361" cy="309"/>
          </a:xfrm>
        </p:grpSpPr>
        <p:sp>
          <p:nvSpPr>
            <p:cNvPr id="201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31" name="Блок-схема: знак завершения 30"/>
          <p:cNvSpPr/>
          <p:nvPr/>
        </p:nvSpPr>
        <p:spPr>
          <a:xfrm>
            <a:off x="6841423" y="3900850"/>
            <a:ext cx="297692" cy="163099"/>
          </a:xfrm>
          <a:prstGeom prst="flowChartTerminator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/>
          </a:p>
        </p:txBody>
      </p:sp>
      <p:sp>
        <p:nvSpPr>
          <p:cNvPr id="2096" name="AutoShape 108"/>
          <p:cNvSpPr>
            <a:spLocks noChangeArrowheads="1"/>
          </p:cNvSpPr>
          <p:nvPr/>
        </p:nvSpPr>
        <p:spPr bwMode="auto">
          <a:xfrm>
            <a:off x="6888081" y="2521849"/>
            <a:ext cx="1223509" cy="278946"/>
          </a:xfrm>
          <a:prstGeom prst="wedgeRectCallout">
            <a:avLst>
              <a:gd name="adj1" fmla="val -2625"/>
              <a:gd name="adj2" fmla="val 42845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 smtClean="0">
                <a:latin typeface="Times New Roman" pitchFamily="18" charset="0"/>
                <a:cs typeface="Times New Roman" pitchFamily="18" charset="0"/>
              </a:rPr>
              <a:t>Котельная</a:t>
            </a:r>
            <a:endParaRPr lang="ru-RU" sz="1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97" name="AutoShape 108"/>
          <p:cNvSpPr>
            <a:spLocks noChangeArrowheads="1"/>
          </p:cNvSpPr>
          <p:nvPr/>
        </p:nvSpPr>
        <p:spPr bwMode="auto">
          <a:xfrm>
            <a:off x="3664328" y="4929571"/>
            <a:ext cx="1223509" cy="278946"/>
          </a:xfrm>
          <a:prstGeom prst="wedgeRectCallout">
            <a:avLst>
              <a:gd name="adj1" fmla="val 75889"/>
              <a:gd name="adj2" fmla="val 14365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 smtClean="0">
                <a:latin typeface="Times New Roman" pitchFamily="18" charset="0"/>
                <a:cs typeface="Times New Roman" pitchFamily="18" charset="0"/>
              </a:rPr>
              <a:t>Котельная</a:t>
            </a:r>
            <a:endParaRPr lang="ru-RU" sz="1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98" name="AutoShape 108"/>
          <p:cNvSpPr>
            <a:spLocks noChangeArrowheads="1"/>
          </p:cNvSpPr>
          <p:nvPr/>
        </p:nvSpPr>
        <p:spPr bwMode="auto">
          <a:xfrm>
            <a:off x="5119681" y="3959049"/>
            <a:ext cx="1223509" cy="278946"/>
          </a:xfrm>
          <a:prstGeom prst="wedgeRectCallout">
            <a:avLst>
              <a:gd name="adj1" fmla="val 33507"/>
              <a:gd name="adj2" fmla="val 169575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 smtClean="0">
                <a:latin typeface="Times New Roman" pitchFamily="18" charset="0"/>
                <a:cs typeface="Times New Roman" pitchFamily="18" charset="0"/>
              </a:rPr>
              <a:t>Котельная</a:t>
            </a:r>
            <a:endParaRPr lang="ru-RU" sz="1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99" name="AutoShape 108"/>
          <p:cNvSpPr>
            <a:spLocks noChangeArrowheads="1"/>
          </p:cNvSpPr>
          <p:nvPr/>
        </p:nvSpPr>
        <p:spPr bwMode="auto">
          <a:xfrm>
            <a:off x="4825716" y="3267537"/>
            <a:ext cx="1223509" cy="389990"/>
          </a:xfrm>
          <a:prstGeom prst="wedgeRectCallout">
            <a:avLst>
              <a:gd name="adj1" fmla="val 121759"/>
              <a:gd name="adj2" fmla="val 128904"/>
            </a:avLst>
          </a:prstGeom>
          <a:solidFill>
            <a:srgbClr val="FFFF00">
              <a:alpha val="84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Стадион </a:t>
            </a:r>
            <a:r>
              <a:rPr lang="ru-RU" b="1" u="sng" dirty="0" smtClean="0"/>
              <a:t>Строитель</a:t>
            </a:r>
            <a:endParaRPr lang="ru-RU" i="1" dirty="0"/>
          </a:p>
        </p:txBody>
      </p:sp>
      <p:sp>
        <p:nvSpPr>
          <p:cNvPr id="2102" name="AutoShape 108"/>
          <p:cNvSpPr>
            <a:spLocks noChangeArrowheads="1"/>
          </p:cNvSpPr>
          <p:nvPr/>
        </p:nvSpPr>
        <p:spPr bwMode="auto">
          <a:xfrm>
            <a:off x="7424335" y="4504213"/>
            <a:ext cx="1289386" cy="415140"/>
          </a:xfrm>
          <a:prstGeom prst="wedgeRectCallout">
            <a:avLst>
              <a:gd name="adj1" fmla="val -4100"/>
              <a:gd name="adj2" fmla="val -122245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err="1"/>
              <a:t>Гостинница</a:t>
            </a:r>
            <a:r>
              <a:rPr lang="ru-RU" b="1" u="sng" dirty="0"/>
              <a:t> </a:t>
            </a:r>
            <a:r>
              <a:rPr lang="ru-RU" b="1" u="sng" dirty="0" smtClean="0"/>
              <a:t>Бригантина</a:t>
            </a:r>
            <a:endParaRPr lang="ru-RU" i="1" dirty="0"/>
          </a:p>
        </p:txBody>
      </p:sp>
      <p:sp>
        <p:nvSpPr>
          <p:cNvPr id="2103" name="AutoShape 108"/>
          <p:cNvSpPr>
            <a:spLocks noChangeArrowheads="1"/>
          </p:cNvSpPr>
          <p:nvPr/>
        </p:nvSpPr>
        <p:spPr bwMode="auto">
          <a:xfrm>
            <a:off x="4602161" y="5571981"/>
            <a:ext cx="1522042" cy="278946"/>
          </a:xfrm>
          <a:prstGeom prst="wedgeRectCallout">
            <a:avLst>
              <a:gd name="adj1" fmla="val 73568"/>
              <a:gd name="adj2" fmla="val -27963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Военный </a:t>
            </a:r>
            <a:r>
              <a:rPr lang="ru-RU" b="1" u="sng" dirty="0" smtClean="0"/>
              <a:t>госпиталь</a:t>
            </a:r>
            <a:endParaRPr lang="ru-RU" i="1" dirty="0"/>
          </a:p>
        </p:txBody>
      </p:sp>
      <p:sp>
        <p:nvSpPr>
          <p:cNvPr id="2104" name="AutoShape 108"/>
          <p:cNvSpPr>
            <a:spLocks noChangeArrowheads="1"/>
          </p:cNvSpPr>
          <p:nvPr/>
        </p:nvSpPr>
        <p:spPr bwMode="auto">
          <a:xfrm>
            <a:off x="6730359" y="5844381"/>
            <a:ext cx="1223509" cy="278946"/>
          </a:xfrm>
          <a:prstGeom prst="wedgeRectCallout">
            <a:avLst>
              <a:gd name="adj1" fmla="val 449"/>
              <a:gd name="adj2" fmla="val -129031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Гимназия  №</a:t>
            </a:r>
            <a:r>
              <a:rPr lang="ru-RU" b="1" u="sng" dirty="0" smtClean="0"/>
              <a:t>4</a:t>
            </a:r>
            <a:endParaRPr lang="ru-RU" i="1" dirty="0"/>
          </a:p>
        </p:txBody>
      </p:sp>
      <p:sp>
        <p:nvSpPr>
          <p:cNvPr id="2106" name="AutoShape 108"/>
          <p:cNvSpPr>
            <a:spLocks noChangeArrowheads="1"/>
          </p:cNvSpPr>
          <p:nvPr/>
        </p:nvSpPr>
        <p:spPr bwMode="auto">
          <a:xfrm>
            <a:off x="6280369" y="5016556"/>
            <a:ext cx="1223509" cy="278946"/>
          </a:xfrm>
          <a:prstGeom prst="wedgeRectCallout">
            <a:avLst>
              <a:gd name="adj1" fmla="val -3294"/>
              <a:gd name="adj2" fmla="val -196810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Школа № </a:t>
            </a:r>
            <a:r>
              <a:rPr lang="ru-RU" b="1" u="sng" dirty="0" smtClean="0"/>
              <a:t>40</a:t>
            </a:r>
            <a:endParaRPr lang="ru-RU" i="1" dirty="0"/>
          </a:p>
        </p:txBody>
      </p:sp>
      <p:sp>
        <p:nvSpPr>
          <p:cNvPr id="2107" name="AutoShape 108"/>
          <p:cNvSpPr>
            <a:spLocks noChangeArrowheads="1"/>
          </p:cNvSpPr>
          <p:nvPr/>
        </p:nvSpPr>
        <p:spPr bwMode="auto">
          <a:xfrm>
            <a:off x="3812003" y="4118749"/>
            <a:ext cx="1223509" cy="278946"/>
          </a:xfrm>
          <a:prstGeom prst="wedgeRectCallout">
            <a:avLst>
              <a:gd name="adj1" fmla="val 10612"/>
              <a:gd name="adj2" fmla="val -143382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Школа №</a:t>
            </a:r>
            <a:r>
              <a:rPr lang="ru-RU" b="1" u="sng" dirty="0" smtClean="0"/>
              <a:t>28</a:t>
            </a:r>
            <a:endParaRPr lang="ru-RU" i="1" dirty="0"/>
          </a:p>
        </p:txBody>
      </p:sp>
      <p:sp>
        <p:nvSpPr>
          <p:cNvPr id="2108" name="AutoShape 108"/>
          <p:cNvSpPr>
            <a:spLocks noChangeArrowheads="1"/>
          </p:cNvSpPr>
          <p:nvPr/>
        </p:nvSpPr>
        <p:spPr bwMode="auto">
          <a:xfrm>
            <a:off x="7894227" y="3165238"/>
            <a:ext cx="1224602" cy="278946"/>
          </a:xfrm>
          <a:prstGeom prst="wedgeRectCallout">
            <a:avLst>
              <a:gd name="adj1" fmla="val 32916"/>
              <a:gd name="adj2" fmla="val 102558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Поликлиника №</a:t>
            </a:r>
            <a:r>
              <a:rPr lang="ru-RU" b="1" u="sng" dirty="0" smtClean="0"/>
              <a:t>4</a:t>
            </a:r>
            <a:endParaRPr lang="ru-RU" i="1" dirty="0"/>
          </a:p>
        </p:txBody>
      </p:sp>
      <p:sp>
        <p:nvSpPr>
          <p:cNvPr id="2109" name="AutoShape 108"/>
          <p:cNvSpPr>
            <a:spLocks noChangeArrowheads="1"/>
          </p:cNvSpPr>
          <p:nvPr/>
        </p:nvSpPr>
        <p:spPr bwMode="auto">
          <a:xfrm>
            <a:off x="1628775" y="3182007"/>
            <a:ext cx="1680937" cy="278946"/>
          </a:xfrm>
          <a:prstGeom prst="wedgeRectCallout">
            <a:avLst>
              <a:gd name="adj1" fmla="val 115251"/>
              <a:gd name="adj2" fmla="val 41391"/>
            </a:avLst>
          </a:prstGeom>
          <a:solidFill>
            <a:srgbClr val="FFFF00">
              <a:alpha val="84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Администрация </a:t>
            </a:r>
            <a:r>
              <a:rPr lang="ru-RU" b="1" u="sng" dirty="0" smtClean="0"/>
              <a:t>ПР</a:t>
            </a:r>
            <a:endParaRPr lang="ru-RU" i="1" dirty="0"/>
          </a:p>
        </p:txBody>
      </p:sp>
      <p:grpSp>
        <p:nvGrpSpPr>
          <p:cNvPr id="2110" name="Group 774"/>
          <p:cNvGrpSpPr>
            <a:grpSpLocks/>
          </p:cNvGrpSpPr>
          <p:nvPr/>
        </p:nvGrpSpPr>
        <p:grpSpPr bwMode="auto">
          <a:xfrm>
            <a:off x="3071482" y="4171034"/>
            <a:ext cx="262659" cy="261370"/>
            <a:chOff x="2953" y="3102"/>
            <a:chExt cx="455" cy="296"/>
          </a:xfrm>
        </p:grpSpPr>
        <p:grpSp>
          <p:nvGrpSpPr>
            <p:cNvPr id="2111" name="Group 775"/>
            <p:cNvGrpSpPr>
              <a:grpSpLocks/>
            </p:cNvGrpSpPr>
            <p:nvPr/>
          </p:nvGrpSpPr>
          <p:grpSpPr bwMode="auto">
            <a:xfrm>
              <a:off x="3061" y="3242"/>
              <a:ext cx="279" cy="50"/>
              <a:chOff x="2592" y="4464"/>
              <a:chExt cx="2302" cy="1152"/>
            </a:xfrm>
          </p:grpSpPr>
          <p:grpSp>
            <p:nvGrpSpPr>
              <p:cNvPr id="2124" name="Group 776"/>
              <p:cNvGrpSpPr>
                <a:grpSpLocks/>
              </p:cNvGrpSpPr>
              <p:nvPr/>
            </p:nvGrpSpPr>
            <p:grpSpPr bwMode="auto">
              <a:xfrm>
                <a:off x="2592" y="4464"/>
                <a:ext cx="864" cy="1152"/>
                <a:chOff x="2592" y="4464"/>
                <a:chExt cx="864" cy="1152"/>
              </a:xfrm>
            </p:grpSpPr>
            <p:sp>
              <p:nvSpPr>
                <p:cNvPr id="2127" name="Line 777"/>
                <p:cNvSpPr>
                  <a:spLocks noChangeShapeType="1"/>
                </p:cNvSpPr>
                <p:nvPr/>
              </p:nvSpPr>
              <p:spPr bwMode="auto">
                <a:xfrm>
                  <a:off x="2883" y="5044"/>
                  <a:ext cx="289" cy="0"/>
                </a:xfrm>
                <a:prstGeom prst="line">
                  <a:avLst/>
                </a:prstGeom>
                <a:noFill/>
                <a:ln w="444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108291" tIns="54145" rIns="108291" bIns="54145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>
                    <a:defRPr/>
                  </a:pPr>
                  <a:endParaRPr lang="ru-RU" sz="41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+mn-cs"/>
                  </a:endParaRPr>
                </a:p>
              </p:txBody>
            </p:sp>
            <p:grpSp>
              <p:nvGrpSpPr>
                <p:cNvPr id="2128" name="Group 778"/>
                <p:cNvGrpSpPr>
                  <a:grpSpLocks/>
                </p:cNvGrpSpPr>
                <p:nvPr/>
              </p:nvGrpSpPr>
              <p:grpSpPr bwMode="auto">
                <a:xfrm>
                  <a:off x="2592" y="4464"/>
                  <a:ext cx="864" cy="1152"/>
                  <a:chOff x="2592" y="4464"/>
                  <a:chExt cx="864" cy="1152"/>
                </a:xfrm>
              </p:grpSpPr>
              <p:grpSp>
                <p:nvGrpSpPr>
                  <p:cNvPr id="2129" name="Group 779"/>
                  <p:cNvGrpSpPr>
                    <a:grpSpLocks/>
                  </p:cNvGrpSpPr>
                  <p:nvPr/>
                </p:nvGrpSpPr>
                <p:grpSpPr bwMode="auto">
                  <a:xfrm>
                    <a:off x="2736" y="4752"/>
                    <a:ext cx="576" cy="864"/>
                    <a:chOff x="2736" y="4752"/>
                    <a:chExt cx="432" cy="864"/>
                  </a:xfrm>
                </p:grpSpPr>
                <p:sp>
                  <p:nvSpPr>
                    <p:cNvPr id="2131" name="AutoShape 7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6" y="4752"/>
                      <a:ext cx="144" cy="864"/>
                    </a:xfrm>
                    <a:prstGeom prst="flowChartOffpageConnector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212213" tIns="106104" rIns="212213" bIns="106104"/>
                    <a:lstStyle>
                      <a:defPPr>
                        <a:defRPr lang="ru-RU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1pPr>
                      <a:lvl2pPr marL="377825" indent="7937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2pPr>
                      <a:lvl3pPr marL="755650" indent="15875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3pPr>
                      <a:lvl4pPr marL="1135063" indent="23653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4pPr>
                      <a:lvl5pPr marL="1512888" indent="31591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5pPr>
                      <a:lvl6pPr marL="22860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6pPr>
                      <a:lvl7pPr marL="27432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7pPr>
                      <a:lvl8pPr marL="32004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8pPr>
                      <a:lvl9pPr marL="36576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9pPr>
                    </a:lstStyle>
                    <a:p>
                      <a:pPr defTabSz="1278918" eaLnBrk="0" hangingPunct="0"/>
                      <a:endParaRPr lang="ru-RU" sz="1500"/>
                    </a:p>
                  </p:txBody>
                </p:sp>
                <p:sp>
                  <p:nvSpPr>
                    <p:cNvPr id="2132" name="AutoShape 7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4" y="4752"/>
                      <a:ext cx="144" cy="864"/>
                    </a:xfrm>
                    <a:prstGeom prst="flowChartOffpageConnector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212213" tIns="106104" rIns="212213" bIns="106104"/>
                    <a:lstStyle>
                      <a:defPPr>
                        <a:defRPr lang="ru-RU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1pPr>
                      <a:lvl2pPr marL="377825" indent="7937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2pPr>
                      <a:lvl3pPr marL="755650" indent="15875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3pPr>
                      <a:lvl4pPr marL="1135063" indent="23653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4pPr>
                      <a:lvl5pPr marL="1512888" indent="31591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5pPr>
                      <a:lvl6pPr marL="22860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6pPr>
                      <a:lvl7pPr marL="27432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7pPr>
                      <a:lvl8pPr marL="32004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8pPr>
                      <a:lvl9pPr marL="36576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9pPr>
                    </a:lstStyle>
                    <a:p>
                      <a:pPr defTabSz="1278918" eaLnBrk="0" hangingPunct="0"/>
                      <a:endParaRPr lang="ru-RU" sz="1500"/>
                    </a:p>
                  </p:txBody>
                </p:sp>
              </p:grpSp>
              <p:sp>
                <p:nvSpPr>
                  <p:cNvPr id="2130" name="Rectangle 782"/>
                  <p:cNvSpPr>
                    <a:spLocks noChangeArrowheads="1"/>
                  </p:cNvSpPr>
                  <p:nvPr/>
                </p:nvSpPr>
                <p:spPr bwMode="auto">
                  <a:xfrm>
                    <a:off x="2592" y="4464"/>
                    <a:ext cx="864" cy="432"/>
                  </a:xfrm>
                  <a:prstGeom prst="rect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212213" tIns="106104" rIns="212213" bIns="106104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1278918" eaLnBrk="0" hangingPunct="0"/>
                    <a:endParaRPr lang="ru-RU" sz="1500"/>
                  </a:p>
                </p:txBody>
              </p:sp>
            </p:grpSp>
          </p:grpSp>
          <p:sp>
            <p:nvSpPr>
              <p:cNvPr id="2125" name="Line 783"/>
              <p:cNvSpPr>
                <a:spLocks noChangeShapeType="1"/>
              </p:cNvSpPr>
              <p:nvPr/>
            </p:nvSpPr>
            <p:spPr bwMode="auto">
              <a:xfrm>
                <a:off x="3461" y="4604"/>
                <a:ext cx="567" cy="0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108291" tIns="54145" rIns="108291" bIns="5414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4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26" name="Line 784"/>
              <p:cNvSpPr>
                <a:spLocks noChangeShapeType="1"/>
              </p:cNvSpPr>
              <p:nvPr/>
            </p:nvSpPr>
            <p:spPr bwMode="auto">
              <a:xfrm>
                <a:off x="3461" y="4759"/>
                <a:ext cx="1433" cy="0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108291" tIns="54145" rIns="108291" bIns="5414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4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112" name="Group 785"/>
            <p:cNvGrpSpPr>
              <a:grpSpLocks/>
            </p:cNvGrpSpPr>
            <p:nvPr/>
          </p:nvGrpSpPr>
          <p:grpSpPr bwMode="auto">
            <a:xfrm>
              <a:off x="2953" y="3102"/>
              <a:ext cx="455" cy="296"/>
              <a:chOff x="7776" y="1296"/>
              <a:chExt cx="3024" cy="3024"/>
            </a:xfrm>
          </p:grpSpPr>
          <p:grpSp>
            <p:nvGrpSpPr>
              <p:cNvPr id="2113" name="Group 786"/>
              <p:cNvGrpSpPr>
                <a:grpSpLocks/>
              </p:cNvGrpSpPr>
              <p:nvPr/>
            </p:nvGrpSpPr>
            <p:grpSpPr bwMode="auto">
              <a:xfrm>
                <a:off x="7776" y="1296"/>
                <a:ext cx="3024" cy="3024"/>
                <a:chOff x="7776" y="1296"/>
                <a:chExt cx="3024" cy="3024"/>
              </a:xfrm>
            </p:grpSpPr>
            <p:sp>
              <p:nvSpPr>
                <p:cNvPr id="2121" name="Freeform 787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9216" y="1296"/>
                  <a:ext cx="576" cy="2448"/>
                </a:xfrm>
                <a:custGeom>
                  <a:avLst/>
                  <a:gdLst>
                    <a:gd name="T0" fmla="*/ 0 w 1008"/>
                    <a:gd name="T1" fmla="*/ 2147483647 h 1728"/>
                    <a:gd name="T2" fmla="*/ 1 w 1008"/>
                    <a:gd name="T3" fmla="*/ 2147483647 h 1728"/>
                    <a:gd name="T4" fmla="*/ 1 w 1008"/>
                    <a:gd name="T5" fmla="*/ 2147483647 h 1728"/>
                    <a:gd name="T6" fmla="*/ 1 w 1008"/>
                    <a:gd name="T7" fmla="*/ 0 h 1728"/>
                    <a:gd name="T8" fmla="*/ 1 w 1008"/>
                    <a:gd name="T9" fmla="*/ 0 h 1728"/>
                    <a:gd name="T10" fmla="*/ 1 w 1008"/>
                    <a:gd name="T11" fmla="*/ 2147483647 h 1728"/>
                    <a:gd name="T12" fmla="*/ 1 w 1008"/>
                    <a:gd name="T13" fmla="*/ 2147483647 h 1728"/>
                    <a:gd name="T14" fmla="*/ 1 w 1008"/>
                    <a:gd name="T15" fmla="*/ 2147483647 h 1728"/>
                    <a:gd name="T16" fmla="*/ 0 w 1008"/>
                    <a:gd name="T17" fmla="*/ 2147483647 h 17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08"/>
                    <a:gd name="T28" fmla="*/ 0 h 1728"/>
                    <a:gd name="T29" fmla="*/ 1008 w 1008"/>
                    <a:gd name="T30" fmla="*/ 1728 h 172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08" h="1728">
                      <a:moveTo>
                        <a:pt x="0" y="1728"/>
                      </a:moveTo>
                      <a:lnTo>
                        <a:pt x="288" y="144"/>
                      </a:lnTo>
                      <a:lnTo>
                        <a:pt x="144" y="144"/>
                      </a:lnTo>
                      <a:lnTo>
                        <a:pt x="144" y="0"/>
                      </a:lnTo>
                      <a:lnTo>
                        <a:pt x="864" y="0"/>
                      </a:lnTo>
                      <a:lnTo>
                        <a:pt x="864" y="144"/>
                      </a:lnTo>
                      <a:lnTo>
                        <a:pt x="720" y="144"/>
                      </a:lnTo>
                      <a:lnTo>
                        <a:pt x="1008" y="1728"/>
                      </a:lnTo>
                      <a:lnTo>
                        <a:pt x="0" y="1728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2122" name="Freeform 788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9936" y="1920"/>
                  <a:ext cx="576" cy="1824"/>
                </a:xfrm>
                <a:custGeom>
                  <a:avLst/>
                  <a:gdLst>
                    <a:gd name="T0" fmla="*/ 0 w 1008"/>
                    <a:gd name="T1" fmla="*/ 190764 h 1728"/>
                    <a:gd name="T2" fmla="*/ 1 w 1008"/>
                    <a:gd name="T3" fmla="*/ 15785 h 1728"/>
                    <a:gd name="T4" fmla="*/ 1 w 1008"/>
                    <a:gd name="T5" fmla="*/ 15785 h 1728"/>
                    <a:gd name="T6" fmla="*/ 1 w 1008"/>
                    <a:gd name="T7" fmla="*/ 0 h 1728"/>
                    <a:gd name="T8" fmla="*/ 1 w 1008"/>
                    <a:gd name="T9" fmla="*/ 0 h 1728"/>
                    <a:gd name="T10" fmla="*/ 1 w 1008"/>
                    <a:gd name="T11" fmla="*/ 15785 h 1728"/>
                    <a:gd name="T12" fmla="*/ 1 w 1008"/>
                    <a:gd name="T13" fmla="*/ 15785 h 1728"/>
                    <a:gd name="T14" fmla="*/ 1 w 1008"/>
                    <a:gd name="T15" fmla="*/ 190764 h 1728"/>
                    <a:gd name="T16" fmla="*/ 0 w 1008"/>
                    <a:gd name="T17" fmla="*/ 190764 h 17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08"/>
                    <a:gd name="T28" fmla="*/ 0 h 1728"/>
                    <a:gd name="T29" fmla="*/ 1008 w 1008"/>
                    <a:gd name="T30" fmla="*/ 1728 h 172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08" h="1728">
                      <a:moveTo>
                        <a:pt x="0" y="1728"/>
                      </a:moveTo>
                      <a:lnTo>
                        <a:pt x="288" y="144"/>
                      </a:lnTo>
                      <a:lnTo>
                        <a:pt x="144" y="144"/>
                      </a:lnTo>
                      <a:lnTo>
                        <a:pt x="144" y="0"/>
                      </a:lnTo>
                      <a:lnTo>
                        <a:pt x="864" y="0"/>
                      </a:lnTo>
                      <a:lnTo>
                        <a:pt x="864" y="144"/>
                      </a:lnTo>
                      <a:lnTo>
                        <a:pt x="720" y="144"/>
                      </a:lnTo>
                      <a:lnTo>
                        <a:pt x="1008" y="1728"/>
                      </a:lnTo>
                      <a:lnTo>
                        <a:pt x="0" y="1728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2123" name="Freeform 789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7776" y="3168"/>
                  <a:ext cx="3024" cy="1152"/>
                </a:xfrm>
                <a:custGeom>
                  <a:avLst/>
                  <a:gdLst>
                    <a:gd name="T0" fmla="*/ 0 w 3024"/>
                    <a:gd name="T1" fmla="*/ 2147483647 h 720"/>
                    <a:gd name="T2" fmla="*/ 0 w 3024"/>
                    <a:gd name="T3" fmla="*/ 0 h 720"/>
                    <a:gd name="T4" fmla="*/ 1296 w 3024"/>
                    <a:gd name="T5" fmla="*/ 0 h 720"/>
                    <a:gd name="T6" fmla="*/ 1296 w 3024"/>
                    <a:gd name="T7" fmla="*/ 2147483647 h 720"/>
                    <a:gd name="T8" fmla="*/ 3024 w 3024"/>
                    <a:gd name="T9" fmla="*/ 2147483647 h 720"/>
                    <a:gd name="T10" fmla="*/ 3024 w 3024"/>
                    <a:gd name="T11" fmla="*/ 2147483647 h 720"/>
                    <a:gd name="T12" fmla="*/ 0 w 3024"/>
                    <a:gd name="T13" fmla="*/ 2147483647 h 7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24"/>
                    <a:gd name="T22" fmla="*/ 0 h 720"/>
                    <a:gd name="T23" fmla="*/ 3024 w 3024"/>
                    <a:gd name="T24" fmla="*/ 720 h 72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24" h="720">
                      <a:moveTo>
                        <a:pt x="0" y="720"/>
                      </a:moveTo>
                      <a:lnTo>
                        <a:pt x="0" y="0"/>
                      </a:lnTo>
                      <a:lnTo>
                        <a:pt x="1296" y="0"/>
                      </a:lnTo>
                      <a:lnTo>
                        <a:pt x="1296" y="288"/>
                      </a:lnTo>
                      <a:lnTo>
                        <a:pt x="3024" y="288"/>
                      </a:lnTo>
                      <a:lnTo>
                        <a:pt x="3024" y="720"/>
                      </a:lnTo>
                      <a:lnTo>
                        <a:pt x="0" y="720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</p:grpSp>
          <p:grpSp>
            <p:nvGrpSpPr>
              <p:cNvPr id="2114" name="Group 790"/>
              <p:cNvGrpSpPr>
                <a:grpSpLocks/>
              </p:cNvGrpSpPr>
              <p:nvPr/>
            </p:nvGrpSpPr>
            <p:grpSpPr bwMode="auto">
              <a:xfrm>
                <a:off x="7912" y="3318"/>
                <a:ext cx="575" cy="577"/>
                <a:chOff x="5904" y="3744"/>
                <a:chExt cx="720" cy="621"/>
              </a:xfrm>
            </p:grpSpPr>
            <p:sp>
              <p:nvSpPr>
                <p:cNvPr id="2115" name="Rectangle 791"/>
                <p:cNvSpPr>
                  <a:spLocks noChangeArrowheads="1"/>
                </p:cNvSpPr>
                <p:nvPr/>
              </p:nvSpPr>
              <p:spPr bwMode="auto">
                <a:xfrm>
                  <a:off x="5904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2116" name="Rectangle 792"/>
                <p:cNvSpPr>
                  <a:spLocks noChangeArrowheads="1"/>
                </p:cNvSpPr>
                <p:nvPr/>
              </p:nvSpPr>
              <p:spPr bwMode="auto">
                <a:xfrm>
                  <a:off x="6192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2117" name="Rectangle 793"/>
                <p:cNvSpPr>
                  <a:spLocks noChangeArrowheads="1"/>
                </p:cNvSpPr>
                <p:nvPr/>
              </p:nvSpPr>
              <p:spPr bwMode="auto">
                <a:xfrm flipV="1">
                  <a:off x="6480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10800000"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2118" name="Rectangle 794"/>
                <p:cNvSpPr>
                  <a:spLocks noChangeArrowheads="1"/>
                </p:cNvSpPr>
                <p:nvPr/>
              </p:nvSpPr>
              <p:spPr bwMode="auto">
                <a:xfrm>
                  <a:off x="6192" y="3998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2119" name="Rectangle 795"/>
                <p:cNvSpPr>
                  <a:spLocks noChangeArrowheads="1"/>
                </p:cNvSpPr>
                <p:nvPr/>
              </p:nvSpPr>
              <p:spPr bwMode="auto">
                <a:xfrm>
                  <a:off x="5922" y="4221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2120" name="Rectangle 796"/>
                <p:cNvSpPr>
                  <a:spLocks noChangeArrowheads="1"/>
                </p:cNvSpPr>
                <p:nvPr/>
              </p:nvSpPr>
              <p:spPr bwMode="auto">
                <a:xfrm>
                  <a:off x="5922" y="3998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</p:grpSp>
        </p:grpSp>
      </p:grpSp>
      <p:grpSp>
        <p:nvGrpSpPr>
          <p:cNvPr id="2133" name="Group 774"/>
          <p:cNvGrpSpPr>
            <a:grpSpLocks/>
          </p:cNvGrpSpPr>
          <p:nvPr/>
        </p:nvGrpSpPr>
        <p:grpSpPr bwMode="auto">
          <a:xfrm>
            <a:off x="4682816" y="3099765"/>
            <a:ext cx="262659" cy="261370"/>
            <a:chOff x="2953" y="3102"/>
            <a:chExt cx="455" cy="296"/>
          </a:xfrm>
        </p:grpSpPr>
        <p:grpSp>
          <p:nvGrpSpPr>
            <p:cNvPr id="2134" name="Group 775"/>
            <p:cNvGrpSpPr>
              <a:grpSpLocks/>
            </p:cNvGrpSpPr>
            <p:nvPr/>
          </p:nvGrpSpPr>
          <p:grpSpPr bwMode="auto">
            <a:xfrm>
              <a:off x="3061" y="3242"/>
              <a:ext cx="279" cy="50"/>
              <a:chOff x="2592" y="4464"/>
              <a:chExt cx="2302" cy="1152"/>
            </a:xfrm>
          </p:grpSpPr>
          <p:grpSp>
            <p:nvGrpSpPr>
              <p:cNvPr id="2147" name="Group 776"/>
              <p:cNvGrpSpPr>
                <a:grpSpLocks/>
              </p:cNvGrpSpPr>
              <p:nvPr/>
            </p:nvGrpSpPr>
            <p:grpSpPr bwMode="auto">
              <a:xfrm>
                <a:off x="2592" y="4464"/>
                <a:ext cx="864" cy="1152"/>
                <a:chOff x="2592" y="4464"/>
                <a:chExt cx="864" cy="1152"/>
              </a:xfrm>
            </p:grpSpPr>
            <p:sp>
              <p:nvSpPr>
                <p:cNvPr id="2150" name="Line 777"/>
                <p:cNvSpPr>
                  <a:spLocks noChangeShapeType="1"/>
                </p:cNvSpPr>
                <p:nvPr/>
              </p:nvSpPr>
              <p:spPr bwMode="auto">
                <a:xfrm>
                  <a:off x="2883" y="5044"/>
                  <a:ext cx="289" cy="0"/>
                </a:xfrm>
                <a:prstGeom prst="line">
                  <a:avLst/>
                </a:prstGeom>
                <a:noFill/>
                <a:ln w="444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108291" tIns="54145" rIns="108291" bIns="54145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>
                    <a:defRPr/>
                  </a:pPr>
                  <a:endParaRPr lang="ru-RU" sz="41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+mn-cs"/>
                  </a:endParaRPr>
                </a:p>
              </p:txBody>
            </p:sp>
            <p:grpSp>
              <p:nvGrpSpPr>
                <p:cNvPr id="2151" name="Group 778"/>
                <p:cNvGrpSpPr>
                  <a:grpSpLocks/>
                </p:cNvGrpSpPr>
                <p:nvPr/>
              </p:nvGrpSpPr>
              <p:grpSpPr bwMode="auto">
                <a:xfrm>
                  <a:off x="2592" y="4464"/>
                  <a:ext cx="864" cy="1152"/>
                  <a:chOff x="2592" y="4464"/>
                  <a:chExt cx="864" cy="1152"/>
                </a:xfrm>
              </p:grpSpPr>
              <p:grpSp>
                <p:nvGrpSpPr>
                  <p:cNvPr id="2152" name="Group 779"/>
                  <p:cNvGrpSpPr>
                    <a:grpSpLocks/>
                  </p:cNvGrpSpPr>
                  <p:nvPr/>
                </p:nvGrpSpPr>
                <p:grpSpPr bwMode="auto">
                  <a:xfrm>
                    <a:off x="2736" y="4752"/>
                    <a:ext cx="576" cy="864"/>
                    <a:chOff x="2736" y="4752"/>
                    <a:chExt cx="432" cy="864"/>
                  </a:xfrm>
                </p:grpSpPr>
                <p:sp>
                  <p:nvSpPr>
                    <p:cNvPr id="2154" name="AutoShape 7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6" y="4752"/>
                      <a:ext cx="144" cy="864"/>
                    </a:xfrm>
                    <a:prstGeom prst="flowChartOffpageConnector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212213" tIns="106104" rIns="212213" bIns="106104"/>
                    <a:lstStyle>
                      <a:defPPr>
                        <a:defRPr lang="ru-RU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1pPr>
                      <a:lvl2pPr marL="377825" indent="7937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2pPr>
                      <a:lvl3pPr marL="755650" indent="15875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3pPr>
                      <a:lvl4pPr marL="1135063" indent="23653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4pPr>
                      <a:lvl5pPr marL="1512888" indent="31591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5pPr>
                      <a:lvl6pPr marL="22860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6pPr>
                      <a:lvl7pPr marL="27432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7pPr>
                      <a:lvl8pPr marL="32004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8pPr>
                      <a:lvl9pPr marL="36576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9pPr>
                    </a:lstStyle>
                    <a:p>
                      <a:pPr defTabSz="1278918" eaLnBrk="0" hangingPunct="0"/>
                      <a:endParaRPr lang="ru-RU" sz="1500"/>
                    </a:p>
                  </p:txBody>
                </p:sp>
                <p:sp>
                  <p:nvSpPr>
                    <p:cNvPr id="2155" name="AutoShape 7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4" y="4752"/>
                      <a:ext cx="144" cy="864"/>
                    </a:xfrm>
                    <a:prstGeom prst="flowChartOffpageConnector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212213" tIns="106104" rIns="212213" bIns="106104"/>
                    <a:lstStyle>
                      <a:defPPr>
                        <a:defRPr lang="ru-RU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1pPr>
                      <a:lvl2pPr marL="377825" indent="7937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2pPr>
                      <a:lvl3pPr marL="755650" indent="15875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3pPr>
                      <a:lvl4pPr marL="1135063" indent="23653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4pPr>
                      <a:lvl5pPr marL="1512888" indent="31591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5pPr>
                      <a:lvl6pPr marL="22860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6pPr>
                      <a:lvl7pPr marL="27432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7pPr>
                      <a:lvl8pPr marL="32004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8pPr>
                      <a:lvl9pPr marL="36576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9pPr>
                    </a:lstStyle>
                    <a:p>
                      <a:pPr defTabSz="1278918" eaLnBrk="0" hangingPunct="0"/>
                      <a:endParaRPr lang="ru-RU" sz="1500"/>
                    </a:p>
                  </p:txBody>
                </p:sp>
              </p:grpSp>
              <p:sp>
                <p:nvSpPr>
                  <p:cNvPr id="2153" name="Rectangle 782"/>
                  <p:cNvSpPr>
                    <a:spLocks noChangeArrowheads="1"/>
                  </p:cNvSpPr>
                  <p:nvPr/>
                </p:nvSpPr>
                <p:spPr bwMode="auto">
                  <a:xfrm>
                    <a:off x="2592" y="4464"/>
                    <a:ext cx="864" cy="432"/>
                  </a:xfrm>
                  <a:prstGeom prst="rect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212213" tIns="106104" rIns="212213" bIns="106104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1278918" eaLnBrk="0" hangingPunct="0"/>
                    <a:endParaRPr lang="ru-RU" sz="1500"/>
                  </a:p>
                </p:txBody>
              </p:sp>
            </p:grpSp>
          </p:grpSp>
          <p:sp>
            <p:nvSpPr>
              <p:cNvPr id="2148" name="Line 783"/>
              <p:cNvSpPr>
                <a:spLocks noChangeShapeType="1"/>
              </p:cNvSpPr>
              <p:nvPr/>
            </p:nvSpPr>
            <p:spPr bwMode="auto">
              <a:xfrm>
                <a:off x="3461" y="4604"/>
                <a:ext cx="567" cy="0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108291" tIns="54145" rIns="108291" bIns="5414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4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49" name="Line 784"/>
              <p:cNvSpPr>
                <a:spLocks noChangeShapeType="1"/>
              </p:cNvSpPr>
              <p:nvPr/>
            </p:nvSpPr>
            <p:spPr bwMode="auto">
              <a:xfrm>
                <a:off x="3461" y="4759"/>
                <a:ext cx="1433" cy="0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108291" tIns="54145" rIns="108291" bIns="5414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4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135" name="Group 785"/>
            <p:cNvGrpSpPr>
              <a:grpSpLocks/>
            </p:cNvGrpSpPr>
            <p:nvPr/>
          </p:nvGrpSpPr>
          <p:grpSpPr bwMode="auto">
            <a:xfrm>
              <a:off x="2953" y="3102"/>
              <a:ext cx="455" cy="296"/>
              <a:chOff x="7776" y="1296"/>
              <a:chExt cx="3024" cy="3024"/>
            </a:xfrm>
          </p:grpSpPr>
          <p:grpSp>
            <p:nvGrpSpPr>
              <p:cNvPr id="2136" name="Group 786"/>
              <p:cNvGrpSpPr>
                <a:grpSpLocks/>
              </p:cNvGrpSpPr>
              <p:nvPr/>
            </p:nvGrpSpPr>
            <p:grpSpPr bwMode="auto">
              <a:xfrm>
                <a:off x="7776" y="1296"/>
                <a:ext cx="3024" cy="3024"/>
                <a:chOff x="7776" y="1296"/>
                <a:chExt cx="3024" cy="3024"/>
              </a:xfrm>
            </p:grpSpPr>
            <p:sp>
              <p:nvSpPr>
                <p:cNvPr id="2144" name="Freeform 787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9216" y="1296"/>
                  <a:ext cx="576" cy="2448"/>
                </a:xfrm>
                <a:custGeom>
                  <a:avLst/>
                  <a:gdLst>
                    <a:gd name="T0" fmla="*/ 0 w 1008"/>
                    <a:gd name="T1" fmla="*/ 2147483647 h 1728"/>
                    <a:gd name="T2" fmla="*/ 1 w 1008"/>
                    <a:gd name="T3" fmla="*/ 2147483647 h 1728"/>
                    <a:gd name="T4" fmla="*/ 1 w 1008"/>
                    <a:gd name="T5" fmla="*/ 2147483647 h 1728"/>
                    <a:gd name="T6" fmla="*/ 1 w 1008"/>
                    <a:gd name="T7" fmla="*/ 0 h 1728"/>
                    <a:gd name="T8" fmla="*/ 1 w 1008"/>
                    <a:gd name="T9" fmla="*/ 0 h 1728"/>
                    <a:gd name="T10" fmla="*/ 1 w 1008"/>
                    <a:gd name="T11" fmla="*/ 2147483647 h 1728"/>
                    <a:gd name="T12" fmla="*/ 1 w 1008"/>
                    <a:gd name="T13" fmla="*/ 2147483647 h 1728"/>
                    <a:gd name="T14" fmla="*/ 1 w 1008"/>
                    <a:gd name="T15" fmla="*/ 2147483647 h 1728"/>
                    <a:gd name="T16" fmla="*/ 0 w 1008"/>
                    <a:gd name="T17" fmla="*/ 2147483647 h 17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08"/>
                    <a:gd name="T28" fmla="*/ 0 h 1728"/>
                    <a:gd name="T29" fmla="*/ 1008 w 1008"/>
                    <a:gd name="T30" fmla="*/ 1728 h 172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08" h="1728">
                      <a:moveTo>
                        <a:pt x="0" y="1728"/>
                      </a:moveTo>
                      <a:lnTo>
                        <a:pt x="288" y="144"/>
                      </a:lnTo>
                      <a:lnTo>
                        <a:pt x="144" y="144"/>
                      </a:lnTo>
                      <a:lnTo>
                        <a:pt x="144" y="0"/>
                      </a:lnTo>
                      <a:lnTo>
                        <a:pt x="864" y="0"/>
                      </a:lnTo>
                      <a:lnTo>
                        <a:pt x="864" y="144"/>
                      </a:lnTo>
                      <a:lnTo>
                        <a:pt x="720" y="144"/>
                      </a:lnTo>
                      <a:lnTo>
                        <a:pt x="1008" y="1728"/>
                      </a:lnTo>
                      <a:lnTo>
                        <a:pt x="0" y="1728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2145" name="Freeform 788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9936" y="1920"/>
                  <a:ext cx="576" cy="1824"/>
                </a:xfrm>
                <a:custGeom>
                  <a:avLst/>
                  <a:gdLst>
                    <a:gd name="T0" fmla="*/ 0 w 1008"/>
                    <a:gd name="T1" fmla="*/ 190764 h 1728"/>
                    <a:gd name="T2" fmla="*/ 1 w 1008"/>
                    <a:gd name="T3" fmla="*/ 15785 h 1728"/>
                    <a:gd name="T4" fmla="*/ 1 w 1008"/>
                    <a:gd name="T5" fmla="*/ 15785 h 1728"/>
                    <a:gd name="T6" fmla="*/ 1 w 1008"/>
                    <a:gd name="T7" fmla="*/ 0 h 1728"/>
                    <a:gd name="T8" fmla="*/ 1 w 1008"/>
                    <a:gd name="T9" fmla="*/ 0 h 1728"/>
                    <a:gd name="T10" fmla="*/ 1 w 1008"/>
                    <a:gd name="T11" fmla="*/ 15785 h 1728"/>
                    <a:gd name="T12" fmla="*/ 1 w 1008"/>
                    <a:gd name="T13" fmla="*/ 15785 h 1728"/>
                    <a:gd name="T14" fmla="*/ 1 w 1008"/>
                    <a:gd name="T15" fmla="*/ 190764 h 1728"/>
                    <a:gd name="T16" fmla="*/ 0 w 1008"/>
                    <a:gd name="T17" fmla="*/ 190764 h 17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08"/>
                    <a:gd name="T28" fmla="*/ 0 h 1728"/>
                    <a:gd name="T29" fmla="*/ 1008 w 1008"/>
                    <a:gd name="T30" fmla="*/ 1728 h 172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08" h="1728">
                      <a:moveTo>
                        <a:pt x="0" y="1728"/>
                      </a:moveTo>
                      <a:lnTo>
                        <a:pt x="288" y="144"/>
                      </a:lnTo>
                      <a:lnTo>
                        <a:pt x="144" y="144"/>
                      </a:lnTo>
                      <a:lnTo>
                        <a:pt x="144" y="0"/>
                      </a:lnTo>
                      <a:lnTo>
                        <a:pt x="864" y="0"/>
                      </a:lnTo>
                      <a:lnTo>
                        <a:pt x="864" y="144"/>
                      </a:lnTo>
                      <a:lnTo>
                        <a:pt x="720" y="144"/>
                      </a:lnTo>
                      <a:lnTo>
                        <a:pt x="1008" y="1728"/>
                      </a:lnTo>
                      <a:lnTo>
                        <a:pt x="0" y="1728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2146" name="Freeform 789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7776" y="3168"/>
                  <a:ext cx="3024" cy="1152"/>
                </a:xfrm>
                <a:custGeom>
                  <a:avLst/>
                  <a:gdLst>
                    <a:gd name="T0" fmla="*/ 0 w 3024"/>
                    <a:gd name="T1" fmla="*/ 2147483647 h 720"/>
                    <a:gd name="T2" fmla="*/ 0 w 3024"/>
                    <a:gd name="T3" fmla="*/ 0 h 720"/>
                    <a:gd name="T4" fmla="*/ 1296 w 3024"/>
                    <a:gd name="T5" fmla="*/ 0 h 720"/>
                    <a:gd name="T6" fmla="*/ 1296 w 3024"/>
                    <a:gd name="T7" fmla="*/ 2147483647 h 720"/>
                    <a:gd name="T8" fmla="*/ 3024 w 3024"/>
                    <a:gd name="T9" fmla="*/ 2147483647 h 720"/>
                    <a:gd name="T10" fmla="*/ 3024 w 3024"/>
                    <a:gd name="T11" fmla="*/ 2147483647 h 720"/>
                    <a:gd name="T12" fmla="*/ 0 w 3024"/>
                    <a:gd name="T13" fmla="*/ 2147483647 h 7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24"/>
                    <a:gd name="T22" fmla="*/ 0 h 720"/>
                    <a:gd name="T23" fmla="*/ 3024 w 3024"/>
                    <a:gd name="T24" fmla="*/ 720 h 72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24" h="720">
                      <a:moveTo>
                        <a:pt x="0" y="720"/>
                      </a:moveTo>
                      <a:lnTo>
                        <a:pt x="0" y="0"/>
                      </a:lnTo>
                      <a:lnTo>
                        <a:pt x="1296" y="0"/>
                      </a:lnTo>
                      <a:lnTo>
                        <a:pt x="1296" y="288"/>
                      </a:lnTo>
                      <a:lnTo>
                        <a:pt x="3024" y="288"/>
                      </a:lnTo>
                      <a:lnTo>
                        <a:pt x="3024" y="720"/>
                      </a:lnTo>
                      <a:lnTo>
                        <a:pt x="0" y="720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</p:grpSp>
          <p:grpSp>
            <p:nvGrpSpPr>
              <p:cNvPr id="2137" name="Group 790"/>
              <p:cNvGrpSpPr>
                <a:grpSpLocks/>
              </p:cNvGrpSpPr>
              <p:nvPr/>
            </p:nvGrpSpPr>
            <p:grpSpPr bwMode="auto">
              <a:xfrm>
                <a:off x="7912" y="3318"/>
                <a:ext cx="575" cy="577"/>
                <a:chOff x="5904" y="3744"/>
                <a:chExt cx="720" cy="621"/>
              </a:xfrm>
            </p:grpSpPr>
            <p:sp>
              <p:nvSpPr>
                <p:cNvPr id="2138" name="Rectangle 791"/>
                <p:cNvSpPr>
                  <a:spLocks noChangeArrowheads="1"/>
                </p:cNvSpPr>
                <p:nvPr/>
              </p:nvSpPr>
              <p:spPr bwMode="auto">
                <a:xfrm>
                  <a:off x="5904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2139" name="Rectangle 792"/>
                <p:cNvSpPr>
                  <a:spLocks noChangeArrowheads="1"/>
                </p:cNvSpPr>
                <p:nvPr/>
              </p:nvSpPr>
              <p:spPr bwMode="auto">
                <a:xfrm>
                  <a:off x="6192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2140" name="Rectangle 793"/>
                <p:cNvSpPr>
                  <a:spLocks noChangeArrowheads="1"/>
                </p:cNvSpPr>
                <p:nvPr/>
              </p:nvSpPr>
              <p:spPr bwMode="auto">
                <a:xfrm flipV="1">
                  <a:off x="6480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10800000"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2141" name="Rectangle 794"/>
                <p:cNvSpPr>
                  <a:spLocks noChangeArrowheads="1"/>
                </p:cNvSpPr>
                <p:nvPr/>
              </p:nvSpPr>
              <p:spPr bwMode="auto">
                <a:xfrm>
                  <a:off x="6192" y="3998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2142" name="Rectangle 795"/>
                <p:cNvSpPr>
                  <a:spLocks noChangeArrowheads="1"/>
                </p:cNvSpPr>
                <p:nvPr/>
              </p:nvSpPr>
              <p:spPr bwMode="auto">
                <a:xfrm>
                  <a:off x="5922" y="4221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2143" name="Rectangle 796"/>
                <p:cNvSpPr>
                  <a:spLocks noChangeArrowheads="1"/>
                </p:cNvSpPr>
                <p:nvPr/>
              </p:nvSpPr>
              <p:spPr bwMode="auto">
                <a:xfrm>
                  <a:off x="5922" y="3998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</p:grpSp>
        </p:grpSp>
      </p:grpSp>
      <p:grpSp>
        <p:nvGrpSpPr>
          <p:cNvPr id="2156" name="Group 253"/>
          <p:cNvGrpSpPr>
            <a:grpSpLocks/>
          </p:cNvGrpSpPr>
          <p:nvPr/>
        </p:nvGrpSpPr>
        <p:grpSpPr bwMode="auto">
          <a:xfrm>
            <a:off x="3540513" y="3871911"/>
            <a:ext cx="213179" cy="240429"/>
            <a:chOff x="476" y="3248"/>
            <a:chExt cx="408" cy="411"/>
          </a:xfrm>
        </p:grpSpPr>
        <p:sp>
          <p:nvSpPr>
            <p:cNvPr id="2157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2158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sp>
        <p:nvSpPr>
          <p:cNvPr id="2159" name="AutoShape 108"/>
          <p:cNvSpPr>
            <a:spLocks noChangeArrowheads="1"/>
          </p:cNvSpPr>
          <p:nvPr/>
        </p:nvSpPr>
        <p:spPr bwMode="auto">
          <a:xfrm>
            <a:off x="1944987" y="3871912"/>
            <a:ext cx="1223509" cy="278946"/>
          </a:xfrm>
          <a:prstGeom prst="wedgeRectCallout">
            <a:avLst>
              <a:gd name="adj1" fmla="val 75889"/>
              <a:gd name="adj2" fmla="val 14365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 smtClean="0">
                <a:latin typeface="Times New Roman" pitchFamily="18" charset="0"/>
                <a:cs typeface="Times New Roman" pitchFamily="18" charset="0"/>
              </a:rPr>
              <a:t>Котельная</a:t>
            </a:r>
            <a:endParaRPr lang="ru-RU" sz="1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8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75391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СХЕМА РАСПОЛОЖЕНИЯ СЗО ПРИМОРМКОГО РАЙОНА Г. НОВОРОССИЙСКА, </a:t>
            </a:r>
          </a:p>
          <a:p>
            <a:r>
              <a:rPr lang="ru-RU" dirty="0" smtClean="0"/>
              <a:t>ПОПАДАЮЩИХ В ЗОНУ ОТКЛЮЧЕНИЯ ЭЛЕКТРОЭНЕРГИИ ПРИ НАИХУДШЕМ СЦЕНАРИИ</a:t>
            </a:r>
            <a:endParaRPr lang="ru-RU" dirty="0"/>
          </a:p>
        </p:txBody>
      </p:sp>
      <p:pic>
        <p:nvPicPr>
          <p:cNvPr id="519" name="Рисунок 5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" y="92157"/>
            <a:ext cx="568919" cy="455049"/>
          </a:xfrm>
          <a:prstGeom prst="rect">
            <a:avLst/>
          </a:prstGeom>
        </p:spPr>
      </p:pic>
      <p:pic>
        <p:nvPicPr>
          <p:cNvPr id="520" name="Рисунок 5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225" y="101233"/>
            <a:ext cx="789545" cy="399507"/>
          </a:xfrm>
          <a:prstGeom prst="rect">
            <a:avLst/>
          </a:prstGeom>
        </p:spPr>
      </p:pic>
      <p:sp>
        <p:nvSpPr>
          <p:cNvPr id="662" name="Прямоугольник 661"/>
          <p:cNvSpPr/>
          <p:nvPr/>
        </p:nvSpPr>
        <p:spPr>
          <a:xfrm>
            <a:off x="4142567" y="3365693"/>
            <a:ext cx="308606" cy="15918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57" name="AutoShape 108"/>
          <p:cNvSpPr>
            <a:spLocks noChangeArrowheads="1"/>
          </p:cNvSpPr>
          <p:nvPr/>
        </p:nvSpPr>
        <p:spPr bwMode="auto">
          <a:xfrm>
            <a:off x="7025973" y="3221663"/>
            <a:ext cx="841725" cy="278946"/>
          </a:xfrm>
          <a:prstGeom prst="wedgeRectCallout">
            <a:avLst>
              <a:gd name="adj1" fmla="val 89247"/>
              <a:gd name="adj2" fmla="val 123141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Почта</a:t>
            </a:r>
            <a:endParaRPr lang="ru-RU" i="1" dirty="0"/>
          </a:p>
        </p:txBody>
      </p:sp>
      <p:sp>
        <p:nvSpPr>
          <p:cNvPr id="1842" name="AutoShape 108"/>
          <p:cNvSpPr>
            <a:spLocks noChangeArrowheads="1"/>
          </p:cNvSpPr>
          <p:nvPr/>
        </p:nvSpPr>
        <p:spPr bwMode="auto">
          <a:xfrm>
            <a:off x="6206162" y="3447687"/>
            <a:ext cx="1223509" cy="278946"/>
          </a:xfrm>
          <a:prstGeom prst="wedgeRectCallout">
            <a:avLst>
              <a:gd name="adj1" fmla="val 67132"/>
              <a:gd name="adj2" fmla="val 54923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Детский </a:t>
            </a:r>
            <a:r>
              <a:rPr lang="ru-RU" b="1" u="sng" dirty="0" smtClean="0"/>
              <a:t>сад</a:t>
            </a:r>
            <a:endParaRPr lang="ru-RU" i="1" dirty="0"/>
          </a:p>
        </p:txBody>
      </p:sp>
      <p:grpSp>
        <p:nvGrpSpPr>
          <p:cNvPr id="521" name="Группа 520"/>
          <p:cNvGrpSpPr/>
          <p:nvPr/>
        </p:nvGrpSpPr>
        <p:grpSpPr>
          <a:xfrm>
            <a:off x="-3889" y="1760103"/>
            <a:ext cx="2772347" cy="975432"/>
            <a:chOff x="6420258" y="5043085"/>
            <a:chExt cx="2608287" cy="546092"/>
          </a:xfrm>
        </p:grpSpPr>
        <p:sp>
          <p:nvSpPr>
            <p:cNvPr id="522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1977" cy="22467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ru-RU" sz="1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наихудшему сценарию в зону отключения попадают</a:t>
              </a:r>
              <a:r>
                <a:rPr lang="ru-RU" sz="1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3" name="Text Box 830"/>
            <p:cNvSpPr txBox="1">
              <a:spLocks noChangeArrowheads="1"/>
            </p:cNvSpPr>
            <p:nvPr/>
          </p:nvSpPr>
          <p:spPr bwMode="auto">
            <a:xfrm>
              <a:off x="6420258" y="5270080"/>
              <a:ext cx="2608287" cy="319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14;</a:t>
              </a:r>
              <a:endParaRPr lang="ru-RU" sz="800" i="1" dirty="0"/>
            </a:p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71 479 чел;</a:t>
              </a:r>
              <a:endParaRPr lang="ru-RU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дома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5 959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524" name="Группа 523"/>
          <p:cNvGrpSpPr/>
          <p:nvPr/>
        </p:nvGrpSpPr>
        <p:grpSpPr>
          <a:xfrm>
            <a:off x="0" y="751719"/>
            <a:ext cx="2775165" cy="975432"/>
            <a:chOff x="6426568" y="5043085"/>
            <a:chExt cx="2610938" cy="546092"/>
          </a:xfrm>
        </p:grpSpPr>
        <p:sp>
          <p:nvSpPr>
            <p:cNvPr id="525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24677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ru-RU" sz="1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</a:t>
              </a:r>
              <a:r>
                <a:rPr lang="ru-RU" sz="1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наиболее вероятному </a:t>
              </a:r>
              <a:r>
                <a:rPr lang="ru-RU" sz="1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сценарию в зону отключения попадают</a:t>
              </a:r>
              <a:r>
                <a:rPr lang="ru-RU" sz="1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6" name="Text Box 830"/>
            <p:cNvSpPr txBox="1">
              <a:spLocks noChangeArrowheads="1"/>
            </p:cNvSpPr>
            <p:nvPr/>
          </p:nvSpPr>
          <p:spPr bwMode="auto">
            <a:xfrm>
              <a:off x="6429219" y="5270080"/>
              <a:ext cx="2608287" cy="319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ru-RU" sz="1000" i="1" dirty="0" smtClean="0"/>
                <a:t>;</a:t>
              </a:r>
              <a:endParaRPr lang="ru-RU" sz="1000" i="1" dirty="0"/>
            </a:p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23 826 чел;</a:t>
              </a:r>
              <a:endParaRPr lang="ru-RU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дома –1 986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aphicFrame>
        <p:nvGraphicFramePr>
          <p:cNvPr id="529" name="Таблица 5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633282"/>
              </p:ext>
            </p:extLst>
          </p:nvPr>
        </p:nvGraphicFramePr>
        <p:xfrm>
          <a:off x="-3543" y="5120640"/>
          <a:ext cx="2519089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42"/>
                <a:gridCol w="1120990"/>
                <a:gridCol w="585536"/>
                <a:gridCol w="473721"/>
              </a:tblGrid>
              <a:tr h="354833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№ п/п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dirty="0" smtClean="0"/>
                    </a:p>
                    <a:p>
                      <a:r>
                        <a:rPr lang="ru-RU" sz="800" dirty="0" smtClean="0"/>
                        <a:t>Принадлежность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Кол-во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err="1" smtClean="0"/>
                        <a:t>Мощ-ность</a:t>
                      </a:r>
                      <a:r>
                        <a:rPr lang="ru-RU" sz="800" dirty="0" smtClean="0"/>
                        <a:t>,</a:t>
                      </a:r>
                      <a:r>
                        <a:rPr lang="ru-RU" sz="800" baseline="0" dirty="0" smtClean="0"/>
                        <a:t> кВт</a:t>
                      </a:r>
                      <a:endParaRPr lang="ru-RU" sz="800" dirty="0"/>
                    </a:p>
                  </a:txBody>
                  <a:tcPr/>
                </a:tc>
              </a:tr>
              <a:tr h="202953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Администрация МО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8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950</a:t>
                      </a:r>
                      <a:endParaRPr lang="ru-RU" sz="800" dirty="0"/>
                    </a:p>
                  </a:txBody>
                  <a:tcPr/>
                </a:tc>
              </a:tr>
              <a:tr h="202953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Водоканал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18</a:t>
                      </a:r>
                      <a:endParaRPr lang="ru-RU" sz="800" dirty="0"/>
                    </a:p>
                  </a:txBody>
                  <a:tcPr/>
                </a:tc>
              </a:tr>
              <a:tr h="202953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ОАО «АТЭК»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21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1049,8</a:t>
                      </a:r>
                      <a:endParaRPr lang="ru-RU" sz="800" dirty="0"/>
                    </a:p>
                  </a:txBody>
                  <a:tcPr/>
                </a:tc>
              </a:tr>
              <a:tr h="202953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4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ОАО «НЭСК»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30</a:t>
                      </a:r>
                    </a:p>
                  </a:txBody>
                  <a:tcPr/>
                </a:tc>
              </a:tr>
              <a:tr h="202953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5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dirty="0" smtClean="0"/>
                        <a:t>ОАО</a:t>
                      </a:r>
                      <a:r>
                        <a:rPr lang="ru-RU" sz="800" baseline="0" dirty="0" smtClean="0"/>
                        <a:t> «Кубаньэнерго»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360</a:t>
                      </a:r>
                    </a:p>
                  </a:txBody>
                  <a:tcPr/>
                </a:tc>
              </a:tr>
              <a:tr h="202953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dirty="0" smtClean="0"/>
                        <a:t>Итого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36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2407,8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36" name="TextBox 535"/>
          <p:cNvSpPr txBox="1"/>
          <p:nvPr/>
        </p:nvSpPr>
        <p:spPr>
          <a:xfrm>
            <a:off x="-3543" y="4757647"/>
            <a:ext cx="2514326" cy="3973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ctr" defTabSz="1493205" fontAlgn="base">
              <a:spcBef>
                <a:spcPct val="0"/>
              </a:spcBef>
              <a:spcAft>
                <a:spcPct val="0"/>
              </a:spcAft>
              <a:defRPr sz="1000" b="1" u="sng">
                <a:latin typeface="Times New Roman" pitchFamily="18" charset="0"/>
                <a:cs typeface="Times New Roman" pitchFamily="18" charset="0"/>
              </a:defRPr>
            </a:lvl1pPr>
            <a:lvl2pPr marL="377825" indent="79375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2pPr>
            <a:lvl3pPr marL="755650" indent="158750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3pPr>
            <a:lvl4pPr marL="1135063" indent="236538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4pPr>
            <a:lvl5pPr marL="1512888" indent="315913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5pPr>
            <a:lvl6pPr>
              <a:defRPr sz="1000">
                <a:latin typeface="Times New Roman" pitchFamily="18" charset="0"/>
                <a:cs typeface="Times New Roman" pitchFamily="18" charset="0"/>
              </a:defRPr>
            </a:lvl6pPr>
            <a:lvl7pPr>
              <a:defRPr sz="1000">
                <a:latin typeface="Times New Roman" pitchFamily="18" charset="0"/>
                <a:cs typeface="Times New Roman" pitchFamily="18" charset="0"/>
              </a:defRPr>
            </a:lvl7pPr>
            <a:lvl8pPr>
              <a:defRPr sz="1000">
                <a:latin typeface="Times New Roman" pitchFamily="18" charset="0"/>
                <a:cs typeface="Times New Roman" pitchFamily="18" charset="0"/>
              </a:defRPr>
            </a:lvl8pPr>
            <a:lvl9pPr>
              <a:defRPr sz="1000"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u="none" dirty="0"/>
              <a:t>Резервные </a:t>
            </a:r>
            <a:r>
              <a:rPr lang="ru-RU" u="none" dirty="0" smtClean="0"/>
              <a:t>передвижные</a:t>
            </a:r>
          </a:p>
          <a:p>
            <a:r>
              <a:rPr lang="ru-RU" u="none" dirty="0" smtClean="0"/>
              <a:t>источники </a:t>
            </a:r>
            <a:r>
              <a:rPr lang="ru-RU" u="none" dirty="0"/>
              <a:t>питания</a:t>
            </a:r>
          </a:p>
        </p:txBody>
      </p:sp>
      <p:grpSp>
        <p:nvGrpSpPr>
          <p:cNvPr id="537" name="Группа 536"/>
          <p:cNvGrpSpPr/>
          <p:nvPr/>
        </p:nvGrpSpPr>
        <p:grpSpPr>
          <a:xfrm>
            <a:off x="4895941" y="6058641"/>
            <a:ext cx="1134357" cy="482411"/>
            <a:chOff x="2319112" y="3750101"/>
            <a:chExt cx="1134357" cy="229362"/>
          </a:xfrm>
        </p:grpSpPr>
        <p:sp>
          <p:nvSpPr>
            <p:cNvPr id="538" name="Прямоугольник 537"/>
            <p:cNvSpPr/>
            <p:nvPr/>
          </p:nvSpPr>
          <p:spPr>
            <a:xfrm>
              <a:off x="2319112" y="3750101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</a:t>
              </a:r>
              <a:r>
                <a:rPr lang="ru-RU" sz="1000" b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9 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39" name="Прямая со стрелкой 538"/>
            <p:cNvCxnSpPr/>
            <p:nvPr/>
          </p:nvCxnSpPr>
          <p:spPr>
            <a:xfrm flipH="1">
              <a:off x="3007832" y="3806242"/>
              <a:ext cx="342636" cy="10794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40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611" y="5818387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73061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7" t="17000" r="7917" b="5000"/>
          <a:stretch/>
        </p:blipFill>
        <p:spPr bwMode="auto">
          <a:xfrm>
            <a:off x="-6352" y="0"/>
            <a:ext cx="91503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222" y="729889"/>
            <a:ext cx="4753557" cy="111843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сильного ветра с порывами прогнозируется возникновение чрезвычайных ситуаций (происшествий) связанных с нарушением условий жизнедеятельности населения, повреждением (обрывом) ЛЭП и линий связи, нарушениями в системе ЖКХ.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5703"/>
            <a:ext cx="9144000" cy="66968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ПРОВЕДЕНИЕ РАСЧЕТОВ ДЛЯ </a:t>
            </a:r>
            <a:r>
              <a:rPr lang="ru-RU" dirty="0" smtClean="0"/>
              <a:t>ОРГАНИЗАЦИИ НОРМАЛЬНЫХ </a:t>
            </a:r>
            <a:r>
              <a:rPr lang="ru-RU" dirty="0"/>
              <a:t>УСЛОВИЙ </a:t>
            </a:r>
            <a:endParaRPr lang="ru-RU" dirty="0" smtClean="0"/>
          </a:p>
          <a:p>
            <a:r>
              <a:rPr lang="ru-RU" dirty="0" smtClean="0"/>
              <a:t>ЖИЗНЕДЕЯТЕЛЬНОСТИ </a:t>
            </a:r>
            <a:r>
              <a:rPr lang="ru-RU" dirty="0"/>
              <a:t>НАСЕЛЕНИЯ</a:t>
            </a:r>
          </a:p>
          <a:p>
            <a:r>
              <a:rPr lang="ru-RU" dirty="0"/>
              <a:t>(с использованием </a:t>
            </a:r>
            <a:r>
              <a:rPr lang="ru-RU" dirty="0" err="1"/>
              <a:t>програмно</a:t>
            </a:r>
            <a:r>
              <a:rPr lang="ru-RU" dirty="0"/>
              <a:t>-расчетных комплексов)</a:t>
            </a:r>
          </a:p>
        </p:txBody>
      </p:sp>
      <p:pic>
        <p:nvPicPr>
          <p:cNvPr id="6" name="Picture 1" descr="image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93" y="3336031"/>
            <a:ext cx="3127729" cy="6604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772" y="1943586"/>
            <a:ext cx="4515703" cy="1333882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</a:t>
            </a:r>
          </a:p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 охлаждения помещения в жилых домах</a:t>
            </a:r>
          </a:p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Вычислим время охлаждения внутренней поверхности наружного угла для углового помещения жилого здания от исходного значения +22</a:t>
            </a:r>
            <a:r>
              <a:rPr lang="ru-RU" sz="1400" dirty="0"/>
              <a:t>°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до +12</a:t>
            </a:r>
            <a:r>
              <a:rPr lang="ru-RU" sz="1400" dirty="0"/>
              <a:t>°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 отключении отопления.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6578" y="4072766"/>
            <a:ext cx="4515703" cy="502885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Вывод: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понижение температуры в жилых домах до +12</a:t>
            </a:r>
            <a:r>
              <a:rPr lang="ru-RU" sz="1400" dirty="0"/>
              <a:t>°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прогнозируется к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13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(8,5 </a:t>
            </a:r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суток)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97930" y="1943586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</a:t>
            </a:r>
          </a:p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 питьевой воды</a:t>
            </a:r>
          </a:p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Вычислим норму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в сутки при малой физической активности (с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энергозатратами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5,0-105 Дж/ч (120 ккал/ч)) для различных видов водопотребления и режимов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4324132"/>
              </p:ext>
            </p:extLst>
          </p:nvPr>
        </p:nvGraphicFramePr>
        <p:xfrm>
          <a:off x="5352012" y="3375822"/>
          <a:ext cx="3136436" cy="523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Документ" r:id="rId6" imgW="5938880" imgH="190023" progId="Word.Document.12">
                  <p:embed/>
                </p:oleObj>
              </mc:Choice>
              <mc:Fallback>
                <p:oleObj name="Документ" r:id="rId6" imgW="5938880" imgH="190023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60635"/>
                      <a:stretch>
                        <a:fillRect/>
                      </a:stretch>
                    </p:blipFill>
                    <p:spPr bwMode="auto">
                      <a:xfrm>
                        <a:off x="5352012" y="3375822"/>
                        <a:ext cx="3136436" cy="523593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4597928" y="4064175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Вывод: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трехразового подвоза воды (одна автоцистерна будет  подвозить воду 3 раза в день по 4 000 л) необходимо привлечь 7 автоцистерн водоизмещением 4 000 л для обеспечения питьевой водой и 14 автоцистерн для обеспечения водой для приготовления пищи и умывания.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8778" y="5160638"/>
            <a:ext cx="2249979" cy="1694946"/>
            <a:chOff x="6897577" y="5151121"/>
            <a:chExt cx="2249979" cy="1694946"/>
          </a:xfrm>
        </p:grpSpPr>
        <p:grpSp>
          <p:nvGrpSpPr>
            <p:cNvPr id="19" name="Группа 1145"/>
            <p:cNvGrpSpPr/>
            <p:nvPr/>
          </p:nvGrpSpPr>
          <p:grpSpPr>
            <a:xfrm>
              <a:off x="6897577" y="5151121"/>
              <a:ext cx="2249979" cy="1694946"/>
              <a:chOff x="6759625" y="4893992"/>
              <a:chExt cx="2096871" cy="1946188"/>
            </a:xfrm>
          </p:grpSpPr>
          <p:sp>
            <p:nvSpPr>
              <p:cNvPr id="36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89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8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7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Text Box 97"/>
            <p:cNvSpPr txBox="1">
              <a:spLocks noChangeArrowheads="1"/>
            </p:cNvSpPr>
            <p:nvPr/>
          </p:nvSpPr>
          <p:spPr bwMode="auto">
            <a:xfrm>
              <a:off x="7463224" y="6343008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Трансформаторные подстанции</a:t>
              </a:r>
            </a:p>
          </p:txBody>
        </p:sp>
        <p:sp>
          <p:nvSpPr>
            <p:cNvPr id="21" name="Text Box 97"/>
            <p:cNvSpPr txBox="1">
              <a:spLocks noChangeArrowheads="1"/>
            </p:cNvSpPr>
            <p:nvPr/>
          </p:nvSpPr>
          <p:spPr bwMode="auto">
            <a:xfrm>
              <a:off x="7463224" y="6583917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Электростанции</a:t>
              </a:r>
            </a:p>
          </p:txBody>
        </p:sp>
        <p:cxnSp>
          <p:nvCxnSpPr>
            <p:cNvPr id="22" name="Прямая со стрелкой 21"/>
            <p:cNvCxnSpPr/>
            <p:nvPr/>
          </p:nvCxnSpPr>
          <p:spPr>
            <a:xfrm>
              <a:off x="7050504" y="5742907"/>
              <a:ext cx="29677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 Box 97"/>
            <p:cNvSpPr txBox="1">
              <a:spLocks noChangeArrowheads="1"/>
            </p:cNvSpPr>
            <p:nvPr/>
          </p:nvSpPr>
          <p:spPr bwMode="auto">
            <a:xfrm>
              <a:off x="7463224" y="5642505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35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4" name="Прямая со стрелкой 23"/>
            <p:cNvCxnSpPr/>
            <p:nvPr/>
          </p:nvCxnSpPr>
          <p:spPr>
            <a:xfrm>
              <a:off x="7050504" y="5986921"/>
              <a:ext cx="29677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 Box 97"/>
            <p:cNvSpPr txBox="1">
              <a:spLocks noChangeArrowheads="1"/>
            </p:cNvSpPr>
            <p:nvPr/>
          </p:nvSpPr>
          <p:spPr bwMode="auto">
            <a:xfrm>
              <a:off x="7463224" y="5886519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220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6" name="Прямая со стрелкой 25"/>
            <p:cNvCxnSpPr/>
            <p:nvPr/>
          </p:nvCxnSpPr>
          <p:spPr>
            <a:xfrm>
              <a:off x="7050504" y="6191763"/>
              <a:ext cx="2967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 Box 97"/>
            <p:cNvSpPr txBox="1">
              <a:spLocks noChangeArrowheads="1"/>
            </p:cNvSpPr>
            <p:nvPr/>
          </p:nvSpPr>
          <p:spPr bwMode="auto">
            <a:xfrm>
              <a:off x="7463224" y="6091361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110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28" name="Группа 27"/>
            <p:cNvGrpSpPr/>
            <p:nvPr/>
          </p:nvGrpSpPr>
          <p:grpSpPr>
            <a:xfrm>
              <a:off x="7126704" y="6328370"/>
              <a:ext cx="168841" cy="200804"/>
              <a:chOff x="7198893" y="6400559"/>
              <a:chExt cx="168841" cy="200804"/>
            </a:xfrm>
          </p:grpSpPr>
          <p:sp>
            <p:nvSpPr>
              <p:cNvPr id="34" name="Скругленный прямоугольник 33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7222956" y="6436359"/>
                <a:ext cx="126630" cy="1395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9" name="Группа 28"/>
            <p:cNvGrpSpPr/>
            <p:nvPr/>
          </p:nvGrpSpPr>
          <p:grpSpPr>
            <a:xfrm>
              <a:off x="7126704" y="6595810"/>
              <a:ext cx="168841" cy="200804"/>
              <a:chOff x="7142746" y="6595810"/>
              <a:chExt cx="168841" cy="200804"/>
            </a:xfrm>
          </p:grpSpPr>
          <p:sp>
            <p:nvSpPr>
              <p:cNvPr id="32" name="Скругленный прямоугольник 31"/>
              <p:cNvSpPr/>
              <p:nvPr/>
            </p:nvSpPr>
            <p:spPr>
              <a:xfrm>
                <a:off x="7142746" y="6595810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7166809" y="6646996"/>
                <a:ext cx="126630" cy="10040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7018545" y="5437481"/>
              <a:ext cx="432644" cy="1072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Р-250</a:t>
              </a:r>
            </a:p>
          </p:txBody>
        </p:sp>
        <p:sp>
          <p:nvSpPr>
            <p:cNvPr id="31" name="Text Box 97"/>
            <p:cNvSpPr txBox="1">
              <a:spLocks noChangeArrowheads="1"/>
            </p:cNvSpPr>
            <p:nvPr/>
          </p:nvSpPr>
          <p:spPr bwMode="auto">
            <a:xfrm>
              <a:off x="7460849" y="5388354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Обозначение автодороги</a:t>
              </a:r>
            </a:p>
          </p:txBody>
        </p:sp>
      </p:grpSp>
      <p:pic>
        <p:nvPicPr>
          <p:cNvPr id="283" name="Рисунок 28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2" y="74422"/>
            <a:ext cx="568919" cy="455049"/>
          </a:xfrm>
          <a:prstGeom prst="rect">
            <a:avLst/>
          </a:prstGeom>
        </p:spPr>
      </p:pic>
      <p:pic>
        <p:nvPicPr>
          <p:cNvPr id="284" name="Рисунок 28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205" y="88510"/>
            <a:ext cx="789545" cy="39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4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537217</TotalTime>
  <Words>1530</Words>
  <Application>Microsoft Office PowerPoint</Application>
  <PresentationFormat>Экран (4:3)</PresentationFormat>
  <Paragraphs>512</Paragraphs>
  <Slides>9</Slides>
  <Notes>8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Тема Office</vt:lpstr>
      <vt:lpstr>Clip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ARM_9</cp:lastModifiedBy>
  <cp:revision>23935</cp:revision>
  <cp:lastPrinted>2019-01-11T18:44:35Z</cp:lastPrinted>
  <dcterms:created xsi:type="dcterms:W3CDTF">2014-09-08T13:21:12Z</dcterms:created>
  <dcterms:modified xsi:type="dcterms:W3CDTF">2020-12-17T14:13:57Z</dcterms:modified>
</cp:coreProperties>
</file>