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3" r:id="rId1"/>
  </p:sldMasterIdLst>
  <p:notesMasterIdLst>
    <p:notesMasterId r:id="rId8"/>
  </p:notesMasterIdLst>
  <p:handoutMasterIdLst>
    <p:handoutMasterId r:id="rId9"/>
  </p:handoutMasterIdLst>
  <p:sldIdLst>
    <p:sldId id="7212" r:id="rId2"/>
    <p:sldId id="7213" r:id="rId3"/>
    <p:sldId id="7214" r:id="rId4"/>
    <p:sldId id="7216" r:id="rId5"/>
    <p:sldId id="7218" r:id="rId6"/>
    <p:sldId id="7220" r:id="rId7"/>
  </p:sldIdLst>
  <p:sldSz cx="9144000" cy="6858000" type="screen4x3"/>
  <p:notesSz cx="9940925" cy="6808788"/>
  <p:defaultTextStyle>
    <a:defPPr>
      <a:defRPr lang="ru-RU"/>
    </a:defPPr>
    <a:lvl1pPr marL="0" algn="l" defTabSz="78921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394609" algn="l" defTabSz="78921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789219" algn="l" defTabSz="78921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183828" algn="l" defTabSz="78921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578437" algn="l" defTabSz="78921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1973047" algn="l" defTabSz="78921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2367656" algn="l" defTabSz="78921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2762265" algn="l" defTabSz="78921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3156875" algn="l" defTabSz="78921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E587F38-6BCC-4E5F-A969-F447CE76924F}">
          <p14:sldIdLst>
            <p14:sldId id="7212"/>
            <p14:sldId id="7213"/>
            <p14:sldId id="7214"/>
            <p14:sldId id="7216"/>
            <p14:sldId id="7218"/>
            <p14:sldId id="7220"/>
          </p14:sldIdLst>
        </p14:section>
      </p14:sectionLst>
    </p:ext>
    <p:ext uri="{EFAFB233-063F-42B5-8137-9DF3F51BA10A}">
      <p15:sldGuideLst xmlns="" xmlns:p15="http://schemas.microsoft.com/office/powerpoint/2012/main">
        <p15:guide id="2" pos="3074" userDrawn="1">
          <p15:clr>
            <a:srgbClr val="A4A3A4"/>
          </p15:clr>
        </p15:guide>
        <p15:guide id="3" orient="horz" pos="5170" userDrawn="1">
          <p15:clr>
            <a:srgbClr val="A4A3A4"/>
          </p15:clr>
        </p15:guide>
        <p15:guide id="4" orient="horz" pos="4320">
          <p15:clr>
            <a:srgbClr val="A4A3A4"/>
          </p15:clr>
        </p15:guide>
        <p15:guide id="5" pos="272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M32" initials="A" lastIdx="1" clrIdx="0">
    <p:extLst/>
  </p:cmAuthor>
  <p:cmAuthor id="2" name="User" initials="U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81DF8"/>
    <a:srgbClr val="060BD8"/>
    <a:srgbClr val="FF0000"/>
    <a:srgbClr val="FFFF00"/>
    <a:srgbClr val="F8F8F8"/>
    <a:srgbClr val="00B0F0"/>
    <a:srgbClr val="000000"/>
    <a:srgbClr val="FFCCFF"/>
    <a:srgbClr val="FFBDBD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800" autoAdjust="0"/>
    <p:restoredTop sz="96469" autoAdjust="0"/>
  </p:normalViewPr>
  <p:slideViewPr>
    <p:cSldViewPr snapToGrid="0">
      <p:cViewPr varScale="1">
        <p:scale>
          <a:sx n="113" d="100"/>
          <a:sy n="113" d="100"/>
        </p:scale>
        <p:origin x="-1632" y="-108"/>
      </p:cViewPr>
      <p:guideLst>
        <p:guide orient="horz" pos="5170"/>
        <p:guide orient="horz" pos="4320"/>
        <p:guide pos="3074"/>
        <p:guide pos="2721"/>
      </p:guideLst>
    </p:cSldViewPr>
  </p:slideViewPr>
  <p:outlineViewPr>
    <p:cViewPr>
      <p:scale>
        <a:sx n="66" d="100"/>
        <a:sy n="66" d="100"/>
      </p:scale>
      <p:origin x="0" y="-322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187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27" y="130"/>
            <a:ext cx="4308031" cy="341074"/>
          </a:xfrm>
          <a:prstGeom prst="rect">
            <a:avLst/>
          </a:prstGeom>
        </p:spPr>
        <p:txBody>
          <a:bodyPr vert="horz" lIns="88112" tIns="44051" rIns="88112" bIns="44051" rtlCol="0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0792" y="130"/>
            <a:ext cx="4308031" cy="341074"/>
          </a:xfrm>
          <a:prstGeom prst="rect">
            <a:avLst/>
          </a:prstGeom>
        </p:spPr>
        <p:txBody>
          <a:bodyPr vert="horz" lIns="88112" tIns="44051" rIns="88112" bIns="44051" rtlCol="0"/>
          <a:lstStyle>
            <a:lvl1pPr algn="r">
              <a:defRPr sz="1100"/>
            </a:lvl1pPr>
          </a:lstStyle>
          <a:p>
            <a:fld id="{2CAE2469-05AA-4EAD-ADCF-345832F5635C}" type="datetimeFigureOut">
              <a:rPr lang="ru-RU" smtClean="0"/>
              <a:t>22.07.2021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27" y="6467742"/>
            <a:ext cx="4308031" cy="341072"/>
          </a:xfrm>
          <a:prstGeom prst="rect">
            <a:avLst/>
          </a:prstGeom>
        </p:spPr>
        <p:txBody>
          <a:bodyPr vert="horz" lIns="88112" tIns="44051" rIns="88112" bIns="44051" rtlCol="0" anchor="b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0792" y="6467742"/>
            <a:ext cx="4308031" cy="341072"/>
          </a:xfrm>
          <a:prstGeom prst="rect">
            <a:avLst/>
          </a:prstGeom>
        </p:spPr>
        <p:txBody>
          <a:bodyPr vert="horz" lIns="88112" tIns="44051" rIns="88112" bIns="44051" rtlCol="0" anchor="b"/>
          <a:lstStyle>
            <a:lvl1pPr algn="r">
              <a:defRPr sz="1100"/>
            </a:lvl1pPr>
          </a:lstStyle>
          <a:p>
            <a:fld id="{0FAB2133-15B0-4EFE-BC30-805BCBD475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78221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27" y="49"/>
            <a:ext cx="4307733" cy="341623"/>
          </a:xfrm>
          <a:prstGeom prst="rect">
            <a:avLst/>
          </a:prstGeom>
        </p:spPr>
        <p:txBody>
          <a:bodyPr vert="horz" lIns="95408" tIns="47703" rIns="95408" bIns="47703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1018" y="49"/>
            <a:ext cx="4307733" cy="341623"/>
          </a:xfrm>
          <a:prstGeom prst="rect">
            <a:avLst/>
          </a:prstGeom>
        </p:spPr>
        <p:txBody>
          <a:bodyPr vert="horz" lIns="95408" tIns="47703" rIns="95408" bIns="47703" rtlCol="0"/>
          <a:lstStyle>
            <a:lvl1pPr algn="r">
              <a:defRPr sz="1300"/>
            </a:lvl1pPr>
          </a:lstStyle>
          <a:p>
            <a:fld id="{0060E01D-5EF3-45B4-8D72-A960D6489AA6}" type="datetimeFigureOut">
              <a:rPr lang="ru-RU" smtClean="0"/>
              <a:pPr/>
              <a:t>22.07.2021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440113" y="850900"/>
            <a:ext cx="3060700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08" tIns="47703" rIns="95408" bIns="47703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222" y="3276749"/>
            <a:ext cx="7952739" cy="2680960"/>
          </a:xfrm>
          <a:prstGeom prst="rect">
            <a:avLst/>
          </a:prstGeom>
        </p:spPr>
        <p:txBody>
          <a:bodyPr vert="horz" lIns="95408" tIns="47703" rIns="95408" bIns="47703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27" y="6467279"/>
            <a:ext cx="4307733" cy="341621"/>
          </a:xfrm>
          <a:prstGeom prst="rect">
            <a:avLst/>
          </a:prstGeom>
        </p:spPr>
        <p:txBody>
          <a:bodyPr vert="horz" lIns="95408" tIns="47703" rIns="95408" bIns="47703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1018" y="6467279"/>
            <a:ext cx="4307733" cy="341621"/>
          </a:xfrm>
          <a:prstGeom prst="rect">
            <a:avLst/>
          </a:prstGeom>
        </p:spPr>
        <p:txBody>
          <a:bodyPr vert="horz" lIns="95408" tIns="47703" rIns="95408" bIns="47703" rtlCol="0" anchor="b"/>
          <a:lstStyle>
            <a:lvl1pPr algn="r">
              <a:defRPr sz="1300"/>
            </a:lvl1pPr>
          </a:lstStyle>
          <a:p>
            <a:fld id="{B02A437B-EFF4-43AF-8D02-B1E280ECFFA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4388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89219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394609" algn="l" defTabSz="789219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789219" algn="l" defTabSz="789219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183828" algn="l" defTabSz="789219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578437" algn="l" defTabSz="789219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973047" algn="l" defTabSz="789219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367656" algn="l" defTabSz="789219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762265" algn="l" defTabSz="789219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156875" algn="l" defTabSz="789219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3600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C4F45-1F8D-4AE4-A1C9-B73109F9F84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49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3600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C4F45-1F8D-4AE4-A1C9-B73109F9F84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49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3600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C4F45-1F8D-4AE4-A1C9-B73109F9F84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49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3600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C4F45-1F8D-4AE4-A1C9-B73109F9F84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49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3600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C4F45-1F8D-4AE4-A1C9-B73109F9F84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491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3600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C4F45-1F8D-4AE4-A1C9-B73109F9F84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49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122363"/>
            <a:ext cx="7772400" cy="2387600"/>
          </a:xfrm>
        </p:spPr>
        <p:txBody>
          <a:bodyPr anchor="b"/>
          <a:lstStyle>
            <a:lvl1pPr algn="ctr">
              <a:defRPr sz="59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300"/>
            </a:lvl1pPr>
            <a:lvl2pPr marL="445869" indent="0" algn="ctr">
              <a:buNone/>
              <a:defRPr sz="2000"/>
            </a:lvl2pPr>
            <a:lvl3pPr marL="891739" indent="0" algn="ctr">
              <a:buNone/>
              <a:defRPr sz="1800"/>
            </a:lvl3pPr>
            <a:lvl4pPr marL="1337607" indent="0" algn="ctr">
              <a:buNone/>
              <a:defRPr sz="1600"/>
            </a:lvl4pPr>
            <a:lvl5pPr marL="1783476" indent="0" algn="ctr">
              <a:buNone/>
              <a:defRPr sz="1600"/>
            </a:lvl5pPr>
            <a:lvl6pPr marL="2229345" indent="0" algn="ctr">
              <a:buNone/>
              <a:defRPr sz="1600"/>
            </a:lvl6pPr>
            <a:lvl7pPr marL="2675215" indent="0" algn="ctr">
              <a:buNone/>
              <a:defRPr sz="1600"/>
            </a:lvl7pPr>
            <a:lvl8pPr marL="3121084" indent="0" algn="ctr">
              <a:buNone/>
              <a:defRPr sz="1600"/>
            </a:lvl8pPr>
            <a:lvl9pPr marL="3566952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22.07.2021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5072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22.07.2021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0852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6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22.07.2021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3109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22.07.2021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8648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59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300">
                <a:solidFill>
                  <a:schemeClr val="tx1"/>
                </a:solidFill>
              </a:defRPr>
            </a:lvl1pPr>
            <a:lvl2pPr marL="44586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89173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376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7834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293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6752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210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5669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22.07.2021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9055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22.07.2021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3299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45869" indent="0">
              <a:buNone/>
              <a:defRPr sz="2000" b="1"/>
            </a:lvl2pPr>
            <a:lvl3pPr marL="891739" indent="0">
              <a:buNone/>
              <a:defRPr sz="1800" b="1"/>
            </a:lvl3pPr>
            <a:lvl4pPr marL="1337607" indent="0">
              <a:buNone/>
              <a:defRPr sz="1600" b="1"/>
            </a:lvl4pPr>
            <a:lvl5pPr marL="1783476" indent="0">
              <a:buNone/>
              <a:defRPr sz="1600" b="1"/>
            </a:lvl5pPr>
            <a:lvl6pPr marL="2229345" indent="0">
              <a:buNone/>
              <a:defRPr sz="1600" b="1"/>
            </a:lvl6pPr>
            <a:lvl7pPr marL="2675215" indent="0">
              <a:buNone/>
              <a:defRPr sz="1600" b="1"/>
            </a:lvl7pPr>
            <a:lvl8pPr marL="3121084" indent="0">
              <a:buNone/>
              <a:defRPr sz="1600" b="1"/>
            </a:lvl8pPr>
            <a:lvl9pPr marL="3566952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6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45869" indent="0">
              <a:buNone/>
              <a:defRPr sz="2000" b="1"/>
            </a:lvl2pPr>
            <a:lvl3pPr marL="891739" indent="0">
              <a:buNone/>
              <a:defRPr sz="1800" b="1"/>
            </a:lvl3pPr>
            <a:lvl4pPr marL="1337607" indent="0">
              <a:buNone/>
              <a:defRPr sz="1600" b="1"/>
            </a:lvl4pPr>
            <a:lvl5pPr marL="1783476" indent="0">
              <a:buNone/>
              <a:defRPr sz="1600" b="1"/>
            </a:lvl5pPr>
            <a:lvl6pPr marL="2229345" indent="0">
              <a:buNone/>
              <a:defRPr sz="1600" b="1"/>
            </a:lvl6pPr>
            <a:lvl7pPr marL="2675215" indent="0">
              <a:buNone/>
              <a:defRPr sz="1600" b="1"/>
            </a:lvl7pPr>
            <a:lvl8pPr marL="3121084" indent="0">
              <a:buNone/>
              <a:defRPr sz="1600" b="1"/>
            </a:lvl8pPr>
            <a:lvl9pPr marL="3566952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6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22.07.2021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9272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22.07.2021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979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22.07.2021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9401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2" y="987427"/>
            <a:ext cx="4629150" cy="4873625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45869" indent="0">
              <a:buNone/>
              <a:defRPr sz="1400"/>
            </a:lvl2pPr>
            <a:lvl3pPr marL="891739" indent="0">
              <a:buNone/>
              <a:defRPr sz="1200"/>
            </a:lvl3pPr>
            <a:lvl4pPr marL="1337607" indent="0">
              <a:buNone/>
              <a:defRPr sz="1000"/>
            </a:lvl4pPr>
            <a:lvl5pPr marL="1783476" indent="0">
              <a:buNone/>
              <a:defRPr sz="1000"/>
            </a:lvl5pPr>
            <a:lvl6pPr marL="2229345" indent="0">
              <a:buNone/>
              <a:defRPr sz="1000"/>
            </a:lvl6pPr>
            <a:lvl7pPr marL="2675215" indent="0">
              <a:buNone/>
              <a:defRPr sz="1000"/>
            </a:lvl7pPr>
            <a:lvl8pPr marL="3121084" indent="0">
              <a:buNone/>
              <a:defRPr sz="1000"/>
            </a:lvl8pPr>
            <a:lvl9pPr marL="3566952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22.07.2021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7085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2" y="987427"/>
            <a:ext cx="4629150" cy="4873625"/>
          </a:xfrm>
        </p:spPr>
        <p:txBody>
          <a:bodyPr anchor="t"/>
          <a:lstStyle>
            <a:lvl1pPr marL="0" indent="0">
              <a:buNone/>
              <a:defRPr sz="3100"/>
            </a:lvl1pPr>
            <a:lvl2pPr marL="445869" indent="0">
              <a:buNone/>
              <a:defRPr sz="2700"/>
            </a:lvl2pPr>
            <a:lvl3pPr marL="891739" indent="0">
              <a:buNone/>
              <a:defRPr sz="2300"/>
            </a:lvl3pPr>
            <a:lvl4pPr marL="1337607" indent="0">
              <a:buNone/>
              <a:defRPr sz="2000"/>
            </a:lvl4pPr>
            <a:lvl5pPr marL="1783476" indent="0">
              <a:buNone/>
              <a:defRPr sz="2000"/>
            </a:lvl5pPr>
            <a:lvl6pPr marL="2229345" indent="0">
              <a:buNone/>
              <a:defRPr sz="2000"/>
            </a:lvl6pPr>
            <a:lvl7pPr marL="2675215" indent="0">
              <a:buNone/>
              <a:defRPr sz="2000"/>
            </a:lvl7pPr>
            <a:lvl8pPr marL="3121084" indent="0">
              <a:buNone/>
              <a:defRPr sz="2000"/>
            </a:lvl8pPr>
            <a:lvl9pPr marL="3566952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45869" indent="0">
              <a:buNone/>
              <a:defRPr sz="1400"/>
            </a:lvl2pPr>
            <a:lvl3pPr marL="891739" indent="0">
              <a:buNone/>
              <a:defRPr sz="1200"/>
            </a:lvl3pPr>
            <a:lvl4pPr marL="1337607" indent="0">
              <a:buNone/>
              <a:defRPr sz="1000"/>
            </a:lvl4pPr>
            <a:lvl5pPr marL="1783476" indent="0">
              <a:buNone/>
              <a:defRPr sz="1000"/>
            </a:lvl5pPr>
            <a:lvl6pPr marL="2229345" indent="0">
              <a:buNone/>
              <a:defRPr sz="1000"/>
            </a:lvl6pPr>
            <a:lvl7pPr marL="2675215" indent="0">
              <a:buNone/>
              <a:defRPr sz="1000"/>
            </a:lvl7pPr>
            <a:lvl8pPr marL="3121084" indent="0">
              <a:buNone/>
              <a:defRPr sz="1000"/>
            </a:lvl8pPr>
            <a:lvl9pPr marL="3566952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22.07.2021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4787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78922" tIns="39461" rIns="78922" bIns="39461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78922" tIns="39461" rIns="78922" bIns="39461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78922" tIns="39461" rIns="78922" bIns="3946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E73DC-E3DB-4631-9942-C27A0BBE9D6C}" type="datetimeFigureOut">
              <a:rPr lang="ru-RU" smtClean="0"/>
              <a:pPr/>
              <a:t>22.07.2021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78922" tIns="39461" rIns="78922" bIns="3946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78922" tIns="39461" rIns="78922" bIns="3946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2017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</p:sldLayoutIdLst>
  <p:txStyles>
    <p:titleStyle>
      <a:lvl1pPr algn="l" defTabSz="891739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2934" indent="-222934" algn="l" defTabSz="891739" rtl="0" eaLnBrk="1" latinLnBrk="0" hangingPunct="1">
        <a:lnSpc>
          <a:spcPct val="90000"/>
        </a:lnSpc>
        <a:spcBef>
          <a:spcPts val="975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68803" indent="-222934" algn="l" defTabSz="891739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14673" indent="-222934" algn="l" defTabSz="891739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60542" indent="-222934" algn="l" defTabSz="891739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06411" indent="-222934" algn="l" defTabSz="891739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52280" indent="-222934" algn="l" defTabSz="891739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98149" indent="-222934" algn="l" defTabSz="891739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344018" indent="-222934" algn="l" defTabSz="891739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89887" indent="-222934" algn="l" defTabSz="891739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17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5869" algn="l" defTabSz="8917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1739" algn="l" defTabSz="8917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37607" algn="l" defTabSz="8917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83476" algn="l" defTabSz="8917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29345" algn="l" defTabSz="8917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5215" algn="l" defTabSz="8917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21084" algn="l" defTabSz="8917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66952" algn="l" defTabSz="8917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" y="931391"/>
            <a:ext cx="9130586" cy="5926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580" y="931391"/>
            <a:ext cx="2419303" cy="1604492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547" name="Таблица 5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1749449"/>
              </p:ext>
            </p:extLst>
          </p:nvPr>
        </p:nvGraphicFramePr>
        <p:xfrm>
          <a:off x="8271604" y="26526"/>
          <a:ext cx="814798" cy="234147"/>
        </p:xfrm>
        <a:graphic>
          <a:graphicData uri="http://schemas.openxmlformats.org/drawingml/2006/table">
            <a:tbl>
              <a:tblPr/>
              <a:tblGrid>
                <a:gridCol w="8147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066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Учетный номер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688" marR="606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74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2.3.2</a:t>
                      </a:r>
                    </a:p>
                  </a:txBody>
                  <a:tcPr marL="60688" marR="606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25" name="Прямоугольник 5"/>
          <p:cNvSpPr>
            <a:spLocks noChangeArrowheads="1"/>
          </p:cNvSpPr>
          <p:nvPr/>
        </p:nvSpPr>
        <p:spPr bwMode="auto">
          <a:xfrm>
            <a:off x="0" y="0"/>
            <a:ext cx="9144000" cy="659194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500" tIns="36750" rIns="73500" bIns="36750" anchor="ctr"/>
          <a:lstStyle/>
          <a:p>
            <a:pPr algn="ctr" defTabSz="879373">
              <a:lnSpc>
                <a:spcPct val="85000"/>
              </a:lnSpc>
            </a:pPr>
            <a:r>
              <a:rPr lang="ru-RU" altLang="ru-RU" sz="1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РАСЧЕТ ПОСЛЕДСТВИЙ (МОДЕЛЬ)</a:t>
            </a:r>
          </a:p>
          <a:p>
            <a:pPr algn="ctr" defTabSz="879373">
              <a:lnSpc>
                <a:spcPct val="85000"/>
              </a:lnSpc>
            </a:pPr>
            <a:r>
              <a:rPr lang="ru-RU" altLang="ru-RU" sz="1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подтопления </a:t>
            </a:r>
            <a:r>
              <a:rPr lang="ru-RU" altLang="ru-RU" sz="1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sz="1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 </a:t>
            </a:r>
            <a:r>
              <a:rPr lang="ru-RU" altLang="ru-RU" sz="1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Кудепса</a:t>
            </a:r>
            <a:r>
              <a:rPr lang="ru-RU" altLang="ru-RU" sz="1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 </a:t>
            </a:r>
            <a:r>
              <a:rPr lang="ru-RU" altLang="ru-RU" sz="1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Сочи Краснодарского края (на </a:t>
            </a:r>
            <a:r>
              <a:rPr lang="ru-RU" altLang="ru-RU" sz="1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23.07.2021)</a:t>
            </a:r>
            <a:endParaRPr lang="ru-RU" altLang="ru-RU" sz="1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80" y="2766026"/>
            <a:ext cx="2456498" cy="1570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Прямоугольник 45"/>
          <p:cNvSpPr/>
          <p:nvPr/>
        </p:nvSpPr>
        <p:spPr>
          <a:xfrm>
            <a:off x="1233" y="670719"/>
            <a:ext cx="2424875" cy="250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926" tIns="36462" rIns="72926" bIns="36462" anchor="ctr"/>
          <a:lstStyle/>
          <a:p>
            <a:pPr algn="ctr">
              <a:defRPr/>
            </a:pPr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выпадения осадков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1233" y="2535884"/>
            <a:ext cx="2424875" cy="250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926" tIns="36462" rIns="72926" bIns="36462" anchor="ctr"/>
          <a:lstStyle/>
          <a:p>
            <a:pPr algn="ctr">
              <a:defRPr/>
            </a:pPr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 высот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2315" y="4336084"/>
            <a:ext cx="2457103" cy="250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926" tIns="36462" rIns="72926" bIns="36462" anchor="ctr"/>
          <a:lstStyle/>
          <a:p>
            <a:pPr algn="ctr">
              <a:defRPr/>
            </a:pPr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</a:t>
            </a:r>
          </a:p>
        </p:txBody>
      </p:sp>
      <p:pic>
        <p:nvPicPr>
          <p:cNvPr id="9" name="дагомыс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4604053"/>
            <a:ext cx="2474944" cy="1602332"/>
          </a:xfrm>
          <a:prstGeom prst="rect">
            <a:avLst/>
          </a:prstGeom>
        </p:spPr>
      </p:pic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6973474"/>
              </p:ext>
            </p:extLst>
          </p:nvPr>
        </p:nvGraphicFramePr>
        <p:xfrm>
          <a:off x="2437697" y="659194"/>
          <a:ext cx="6706303" cy="902318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819197">
                  <a:extLst>
                    <a:ext uri="{9D8B030D-6E8A-4147-A177-3AD203B41FA5}">
                      <a16:colId xmlns:a16="http://schemas.microsoft.com/office/drawing/2014/main" xmlns="" val="2295484825"/>
                    </a:ext>
                  </a:extLst>
                </a:gridCol>
                <a:gridCol w="333232">
                  <a:extLst>
                    <a:ext uri="{9D8B030D-6E8A-4147-A177-3AD203B41FA5}">
                      <a16:colId xmlns:a16="http://schemas.microsoft.com/office/drawing/2014/main" xmlns="" val="4264464098"/>
                    </a:ext>
                  </a:extLst>
                </a:gridCol>
                <a:gridCol w="395715">
                  <a:extLst>
                    <a:ext uri="{9D8B030D-6E8A-4147-A177-3AD203B41FA5}">
                      <a16:colId xmlns:a16="http://schemas.microsoft.com/office/drawing/2014/main" xmlns="" val="2259135406"/>
                    </a:ext>
                  </a:extLst>
                </a:gridCol>
                <a:gridCol w="333232">
                  <a:extLst>
                    <a:ext uri="{9D8B030D-6E8A-4147-A177-3AD203B41FA5}">
                      <a16:colId xmlns:a16="http://schemas.microsoft.com/office/drawing/2014/main" xmlns="" val="3625592933"/>
                    </a:ext>
                  </a:extLst>
                </a:gridCol>
                <a:gridCol w="423482">
                  <a:extLst>
                    <a:ext uri="{9D8B030D-6E8A-4147-A177-3AD203B41FA5}">
                      <a16:colId xmlns:a16="http://schemas.microsoft.com/office/drawing/2014/main" xmlns="" val="2515631467"/>
                    </a:ext>
                  </a:extLst>
                </a:gridCol>
                <a:gridCol w="411334">
                  <a:extLst>
                    <a:ext uri="{9D8B030D-6E8A-4147-A177-3AD203B41FA5}">
                      <a16:colId xmlns:a16="http://schemas.microsoft.com/office/drawing/2014/main" xmlns="" val="3522651295"/>
                    </a:ext>
                  </a:extLst>
                </a:gridCol>
                <a:gridCol w="437367">
                  <a:extLst>
                    <a:ext uri="{9D8B030D-6E8A-4147-A177-3AD203B41FA5}">
                      <a16:colId xmlns:a16="http://schemas.microsoft.com/office/drawing/2014/main" xmlns="" val="3359005016"/>
                    </a:ext>
                  </a:extLst>
                </a:gridCol>
                <a:gridCol w="465138">
                  <a:extLst>
                    <a:ext uri="{9D8B030D-6E8A-4147-A177-3AD203B41FA5}">
                      <a16:colId xmlns:a16="http://schemas.microsoft.com/office/drawing/2014/main" xmlns="" val="832641755"/>
                    </a:ext>
                  </a:extLst>
                </a:gridCol>
                <a:gridCol w="473815">
                  <a:extLst>
                    <a:ext uri="{9D8B030D-6E8A-4147-A177-3AD203B41FA5}">
                      <a16:colId xmlns:a16="http://schemas.microsoft.com/office/drawing/2014/main" xmlns="" val="1341023446"/>
                    </a:ext>
                  </a:extLst>
                </a:gridCol>
                <a:gridCol w="744567">
                  <a:extLst>
                    <a:ext uri="{9D8B030D-6E8A-4147-A177-3AD203B41FA5}">
                      <a16:colId xmlns:a16="http://schemas.microsoft.com/office/drawing/2014/main" xmlns="" val="1785080298"/>
                    </a:ext>
                  </a:extLst>
                </a:gridCol>
                <a:gridCol w="541503">
                  <a:extLst>
                    <a:ext uri="{9D8B030D-6E8A-4147-A177-3AD203B41FA5}">
                      <a16:colId xmlns:a16="http://schemas.microsoft.com/office/drawing/2014/main" xmlns="" val="1654360951"/>
                    </a:ext>
                  </a:extLst>
                </a:gridCol>
                <a:gridCol w="437367">
                  <a:extLst>
                    <a:ext uri="{9D8B030D-6E8A-4147-A177-3AD203B41FA5}">
                      <a16:colId xmlns:a16="http://schemas.microsoft.com/office/drawing/2014/main" xmlns="" val="3965626599"/>
                    </a:ext>
                  </a:extLst>
                </a:gridCol>
                <a:gridCol w="437367">
                  <a:extLst>
                    <a:ext uri="{9D8B030D-6E8A-4147-A177-3AD203B41FA5}">
                      <a16:colId xmlns:a16="http://schemas.microsoft.com/office/drawing/2014/main" xmlns="" val="3939311540"/>
                    </a:ext>
                  </a:extLst>
                </a:gridCol>
                <a:gridCol w="452987">
                  <a:extLst>
                    <a:ext uri="{9D8B030D-6E8A-4147-A177-3AD203B41FA5}">
                      <a16:colId xmlns:a16="http://schemas.microsoft.com/office/drawing/2014/main" xmlns="" val="3647075523"/>
                    </a:ext>
                  </a:extLst>
                </a:gridCol>
              </a:tblGrid>
              <a:tr h="255842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Характеристика                                                                                                             населенных пунктов в зоне возможного подтопления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подтопления, </a:t>
                      </a:r>
                      <a:r>
                        <a:rPr lang="ru-RU" sz="7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Домов/приусадебных участков в зоне подтопления</a:t>
                      </a:r>
                      <a:endParaRPr lang="ru-RU" sz="7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Домов/приусадебных участков в зоне возможного подтопления (людей/детей)</a:t>
                      </a:r>
                      <a:endParaRPr lang="ru-RU" sz="7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Протяженность затопленных дорог, м</a:t>
                      </a:r>
                      <a:endParaRPr lang="ru-RU" sz="7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Количестко мостов в зоне затопления</a:t>
                      </a:r>
                      <a:endParaRPr lang="ru-RU" sz="7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ПОО объекты в зоне затопления</a:t>
                      </a:r>
                      <a:endParaRPr lang="ru-RU" sz="7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СЗО в зоне подтопления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46327485"/>
                  </a:ext>
                </a:extLst>
              </a:tr>
              <a:tr h="3906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населенных пунктов</a:t>
                      </a:r>
                      <a:endParaRPr lang="ru-RU" sz="7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Дома</a:t>
                      </a:r>
                      <a:endParaRPr lang="ru-RU" sz="7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Население, чел</a:t>
                      </a:r>
                      <a:endParaRPr lang="ru-RU" sz="7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Детей, чел</a:t>
                      </a:r>
                      <a:endParaRPr lang="ru-RU" sz="7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мостов</a:t>
                      </a:r>
                      <a:endParaRPr lang="ru-RU" sz="7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ПОО</a:t>
                      </a:r>
                      <a:endParaRPr lang="ru-RU" sz="7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СЗО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38411919"/>
                  </a:ext>
                </a:extLst>
              </a:tr>
              <a:tr h="127921">
                <a:tc gridSpan="14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Муниципальное образование г-к. </a:t>
                      </a:r>
                      <a:r>
                        <a:rPr lang="ru-RU" sz="7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Сочи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99230676"/>
                  </a:ext>
                </a:extLst>
              </a:tr>
              <a:tr h="1279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мкрн</a:t>
                      </a:r>
                      <a:r>
                        <a:rPr lang="ru-RU" sz="7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70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Кудепста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2334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21000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7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5250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19,500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0/0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0/12  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7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7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7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ru-RU" sz="7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16706146"/>
                  </a:ext>
                </a:extLst>
              </a:tr>
            </a:tbl>
          </a:graphicData>
        </a:graphic>
      </p:graphicFrame>
      <p:sp>
        <p:nvSpPr>
          <p:cNvPr id="37" name="Прямоугольная выноска 441"/>
          <p:cNvSpPr>
            <a:spLocks noChangeArrowheads="1"/>
          </p:cNvSpPr>
          <p:nvPr/>
        </p:nvSpPr>
        <p:spPr bwMode="auto">
          <a:xfrm>
            <a:off x="4640488" y="4957827"/>
            <a:ext cx="1600200" cy="489840"/>
          </a:xfrm>
          <a:prstGeom prst="wedgeRectCallout">
            <a:avLst>
              <a:gd name="adj1" fmla="val -41784"/>
              <a:gd name="adj2" fmla="val -242418"/>
            </a:avLst>
          </a:prstGeom>
          <a:solidFill>
            <a:srgbClr val="FFFF00"/>
          </a:solidFill>
          <a:ln w="12700">
            <a:solidFill>
              <a:srgbClr val="FF3300"/>
            </a:solidFill>
            <a:miter lim="800000"/>
            <a:headEnd/>
            <a:tailEnd/>
          </a:ln>
        </p:spPr>
        <p:txBody>
          <a:bodyPr lIns="98868" tIns="49438" rIns="98868" bIns="49438"/>
          <a:lstStyle>
            <a:lvl1pPr defTabSz="77470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47725" indent="-319088" defTabSz="77470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09688" indent="-252413" defTabSz="7747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39913" indent="-252413" defTabSz="77470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366963" indent="-252413" defTabSz="77470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824163" indent="-252413" defTabSz="774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81363" indent="-252413" defTabSz="774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738563" indent="-252413" defTabSz="774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95763" indent="-252413" defTabSz="774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зоне возможного подтопления: 24 приусадебных участка. </a:t>
            </a:r>
            <a:endParaRPr lang="ru-RU" alt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7487193" y="3849323"/>
            <a:ext cx="792088" cy="216024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8" rIns="91437" bIns="45718"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Кудепса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9" name="Прямая со стрелкой 38"/>
          <p:cNvCxnSpPr/>
          <p:nvPr/>
        </p:nvCxnSpPr>
        <p:spPr>
          <a:xfrm flipH="1">
            <a:off x="6950618" y="4671740"/>
            <a:ext cx="536575" cy="49919"/>
          </a:xfrm>
          <a:prstGeom prst="straightConnector1">
            <a:avLst/>
          </a:prstGeom>
          <a:ln w="412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Прямоугольник 39">
            <a:extLst/>
          </p:cNvPr>
          <p:cNvSpPr/>
          <p:nvPr/>
        </p:nvSpPr>
        <p:spPr bwMode="auto">
          <a:xfrm rot="19532704">
            <a:off x="4534615" y="3979795"/>
            <a:ext cx="65985" cy="73317"/>
          </a:xfrm>
          <a:prstGeom prst="rect">
            <a:avLst/>
          </a:prstGeom>
          <a:solidFill>
            <a:srgbClr val="181DF8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932">
              <a:cs typeface="Arial" panose="020B0604020202020204" pitchFamily="34" charset="0"/>
            </a:endParaRPr>
          </a:p>
        </p:txBody>
      </p:sp>
      <p:sp>
        <p:nvSpPr>
          <p:cNvPr id="41" name="Прямоугольник 40">
            <a:extLst/>
          </p:cNvPr>
          <p:cNvSpPr/>
          <p:nvPr/>
        </p:nvSpPr>
        <p:spPr bwMode="auto">
          <a:xfrm rot="19532704">
            <a:off x="4827790" y="3617978"/>
            <a:ext cx="65985" cy="73317"/>
          </a:xfrm>
          <a:prstGeom prst="rect">
            <a:avLst/>
          </a:prstGeom>
          <a:solidFill>
            <a:srgbClr val="181DF8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932">
              <a:cs typeface="Arial" panose="020B0604020202020204" pitchFamily="34" charset="0"/>
            </a:endParaRPr>
          </a:p>
        </p:txBody>
      </p:sp>
      <p:sp>
        <p:nvSpPr>
          <p:cNvPr id="43" name="Прямоугольник 42">
            <a:extLst/>
          </p:cNvPr>
          <p:cNvSpPr/>
          <p:nvPr/>
        </p:nvSpPr>
        <p:spPr bwMode="auto">
          <a:xfrm rot="19532704">
            <a:off x="5281866" y="3861557"/>
            <a:ext cx="65985" cy="73317"/>
          </a:xfrm>
          <a:prstGeom prst="rect">
            <a:avLst/>
          </a:prstGeom>
          <a:solidFill>
            <a:srgbClr val="181DF8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932">
              <a:cs typeface="Arial" panose="020B0604020202020204" pitchFamily="34" charset="0"/>
            </a:endParaRPr>
          </a:p>
        </p:txBody>
      </p:sp>
      <p:sp>
        <p:nvSpPr>
          <p:cNvPr id="47" name="Прямоугольник 46">
            <a:extLst/>
          </p:cNvPr>
          <p:cNvSpPr/>
          <p:nvPr/>
        </p:nvSpPr>
        <p:spPr bwMode="auto">
          <a:xfrm rot="19906207" flipV="1">
            <a:off x="4923105" y="3969061"/>
            <a:ext cx="69245" cy="78205"/>
          </a:xfrm>
          <a:prstGeom prst="rect">
            <a:avLst/>
          </a:prstGeom>
          <a:solidFill>
            <a:srgbClr val="181DF8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932">
              <a:cs typeface="Arial" panose="020B0604020202020204" pitchFamily="34" charset="0"/>
            </a:endParaRPr>
          </a:p>
        </p:txBody>
      </p:sp>
      <p:sp>
        <p:nvSpPr>
          <p:cNvPr id="52" name="Прямоугольник 51">
            <a:extLst/>
          </p:cNvPr>
          <p:cNvSpPr/>
          <p:nvPr/>
        </p:nvSpPr>
        <p:spPr bwMode="auto">
          <a:xfrm rot="19532704">
            <a:off x="5377756" y="3715766"/>
            <a:ext cx="65985" cy="73317"/>
          </a:xfrm>
          <a:prstGeom prst="rect">
            <a:avLst/>
          </a:prstGeom>
          <a:solidFill>
            <a:srgbClr val="181DF8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932">
              <a:cs typeface="Arial" panose="020B0604020202020204" pitchFamily="34" charset="0"/>
            </a:endParaRPr>
          </a:p>
        </p:txBody>
      </p:sp>
      <p:sp>
        <p:nvSpPr>
          <p:cNvPr id="56" name="Прямоугольник 55">
            <a:extLst/>
          </p:cNvPr>
          <p:cNvSpPr/>
          <p:nvPr/>
        </p:nvSpPr>
        <p:spPr bwMode="auto">
          <a:xfrm rot="19532704">
            <a:off x="5185976" y="3722445"/>
            <a:ext cx="65985" cy="73317"/>
          </a:xfrm>
          <a:prstGeom prst="rect">
            <a:avLst/>
          </a:prstGeom>
          <a:solidFill>
            <a:srgbClr val="181DF8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932">
              <a:cs typeface="Arial" panose="020B0604020202020204" pitchFamily="34" charset="0"/>
            </a:endParaRPr>
          </a:p>
        </p:txBody>
      </p:sp>
      <p:sp>
        <p:nvSpPr>
          <p:cNvPr id="59" name="Прямоугольник 58">
            <a:extLst/>
          </p:cNvPr>
          <p:cNvSpPr/>
          <p:nvPr/>
        </p:nvSpPr>
        <p:spPr bwMode="auto">
          <a:xfrm rot="19532704">
            <a:off x="4715447" y="3771339"/>
            <a:ext cx="65985" cy="73317"/>
          </a:xfrm>
          <a:prstGeom prst="rect">
            <a:avLst/>
          </a:prstGeom>
          <a:solidFill>
            <a:srgbClr val="181DF8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932">
              <a:cs typeface="Arial" panose="020B0604020202020204" pitchFamily="34" charset="0"/>
            </a:endParaRPr>
          </a:p>
        </p:txBody>
      </p:sp>
      <p:sp>
        <p:nvSpPr>
          <p:cNvPr id="62" name="Прямоугольник 61">
            <a:extLst/>
          </p:cNvPr>
          <p:cNvSpPr/>
          <p:nvPr/>
        </p:nvSpPr>
        <p:spPr bwMode="auto">
          <a:xfrm rot="19532704">
            <a:off x="4714950" y="3897544"/>
            <a:ext cx="65985" cy="73317"/>
          </a:xfrm>
          <a:prstGeom prst="rect">
            <a:avLst/>
          </a:prstGeom>
          <a:solidFill>
            <a:srgbClr val="181DF8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932">
              <a:cs typeface="Arial" panose="020B0604020202020204" pitchFamily="34" charset="0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5218968" y="3405355"/>
            <a:ext cx="1083273" cy="216024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8" rIns="91437" bIns="45718" rtlCol="0" anchor="ctr"/>
          <a:lstStyle/>
          <a:p>
            <a:pPr algn="ctr"/>
            <a:r>
              <a:rPr lang="ru-RU" sz="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мкр</a:t>
            </a:r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Кудепста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2" name="Группа 41"/>
          <p:cNvGrpSpPr/>
          <p:nvPr/>
        </p:nvGrpSpPr>
        <p:grpSpPr>
          <a:xfrm>
            <a:off x="7051325" y="5042775"/>
            <a:ext cx="2439988" cy="1795462"/>
            <a:chOff x="7051325" y="5042775"/>
            <a:chExt cx="2439988" cy="1795462"/>
          </a:xfrm>
        </p:grpSpPr>
        <p:sp>
          <p:nvSpPr>
            <p:cNvPr id="45" name="Rectangle 93">
              <a:extLst/>
            </p:cNvPr>
            <p:cNvSpPr>
              <a:spLocks noChangeArrowheads="1"/>
            </p:cNvSpPr>
            <p:nvPr/>
          </p:nvSpPr>
          <p:spPr bwMode="auto">
            <a:xfrm>
              <a:off x="7051325" y="5082462"/>
              <a:ext cx="2114550" cy="1755775"/>
            </a:xfrm>
            <a:prstGeom prst="rect">
              <a:avLst/>
            </a:prstGeom>
            <a:solidFill>
              <a:sysClr val="window" lastClr="FFFFFF"/>
            </a:solidFill>
            <a:ln w="19050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475345" eaLnBrk="1" hangingPunct="1">
                <a:defRPr/>
              </a:pPr>
              <a:endParaRPr lang="ru-RU" altLang="ru-RU" sz="932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0" name="Text Box 97">
              <a:extLst/>
            </p:cNvPr>
            <p:cNvSpPr txBox="1">
              <a:spLocks noChangeArrowheads="1"/>
            </p:cNvSpPr>
            <p:nvPr/>
          </p:nvSpPr>
          <p:spPr bwMode="auto">
            <a:xfrm>
              <a:off x="7162450" y="5890500"/>
              <a:ext cx="914400" cy="130175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lIns="0" tIns="0" rIns="0" bIns="0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ru-RU" altLang="ru-RU" sz="848" b="0" kern="0" dirty="0">
                  <a:solidFill>
                    <a:srgbClr val="000000"/>
                  </a:solidFill>
                  <a:latin typeface="Arial" panose="020B0604020202020204" pitchFamily="34" charset="0"/>
                </a:rPr>
                <a:t>       - подтоплено</a:t>
              </a:r>
            </a:p>
          </p:txBody>
        </p:sp>
        <p:sp>
          <p:nvSpPr>
            <p:cNvPr id="51" name="Text Box 97">
              <a:extLst/>
            </p:cNvPr>
            <p:cNvSpPr txBox="1">
              <a:spLocks noChangeArrowheads="1"/>
            </p:cNvSpPr>
            <p:nvPr/>
          </p:nvSpPr>
          <p:spPr bwMode="auto">
            <a:xfrm>
              <a:off x="7410100" y="5042775"/>
              <a:ext cx="1600200" cy="276225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lIns="144627" tIns="72315" rIns="144627" bIns="72315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altLang="ru-RU" sz="848" b="0" kern="0" dirty="0">
                  <a:solidFill>
                    <a:srgbClr val="000000"/>
                  </a:solidFill>
                  <a:latin typeface="Arial" panose="020B0604020202020204" pitchFamily="34" charset="0"/>
                </a:rPr>
                <a:t>Условные обозначения</a:t>
              </a:r>
            </a:p>
          </p:txBody>
        </p:sp>
        <p:sp>
          <p:nvSpPr>
            <p:cNvPr id="53" name="Text Box 97">
              <a:extLst/>
            </p:cNvPr>
            <p:cNvSpPr txBox="1">
              <a:spLocks noChangeArrowheads="1"/>
            </p:cNvSpPr>
            <p:nvPr/>
          </p:nvSpPr>
          <p:spPr bwMode="auto">
            <a:xfrm>
              <a:off x="7345013" y="6090525"/>
              <a:ext cx="2146300" cy="130175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lIns="0" tIns="0" rIns="0" bIns="0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ru-RU" altLang="ru-RU" sz="848" b="0" kern="0" dirty="0">
                  <a:solidFill>
                    <a:srgbClr val="000000"/>
                  </a:solidFill>
                  <a:latin typeface="Arial" panose="020B0604020202020204" pitchFamily="34" charset="0"/>
                </a:rPr>
                <a:t> - прогнозируемое</a:t>
              </a:r>
              <a:r>
                <a:rPr lang="en-US" altLang="ru-RU" sz="848" b="0" kern="0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ru-RU" altLang="ru-RU" sz="848" b="0" kern="0" dirty="0">
                  <a:solidFill>
                    <a:srgbClr val="000000"/>
                  </a:solidFill>
                  <a:latin typeface="Arial" panose="020B0604020202020204" pitchFamily="34" charset="0"/>
                </a:rPr>
                <a:t>подтопление</a:t>
              </a:r>
            </a:p>
          </p:txBody>
        </p:sp>
        <p:sp>
          <p:nvSpPr>
            <p:cNvPr id="54" name="Text Box 97">
              <a:extLst/>
            </p:cNvPr>
            <p:cNvSpPr txBox="1">
              <a:spLocks noChangeArrowheads="1"/>
            </p:cNvSpPr>
            <p:nvPr/>
          </p:nvSpPr>
          <p:spPr bwMode="auto">
            <a:xfrm>
              <a:off x="7379938" y="5317412"/>
              <a:ext cx="1944687" cy="277813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lIns="144627" tIns="72315" rIns="144627" bIns="72315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ru-RU" altLang="ru-RU" sz="848" b="0" kern="0" dirty="0">
                  <a:solidFill>
                    <a:srgbClr val="000000"/>
                  </a:solidFill>
                  <a:latin typeface="Arial" panose="020B0604020202020204" pitchFamily="34" charset="0"/>
                </a:rPr>
                <a:t> - зона подтопления</a:t>
              </a:r>
            </a:p>
          </p:txBody>
        </p:sp>
        <p:sp>
          <p:nvSpPr>
            <p:cNvPr id="55" name="Прямоугольник 54">
              <a:extLst/>
            </p:cNvPr>
            <p:cNvSpPr/>
            <p:nvPr/>
          </p:nvSpPr>
          <p:spPr bwMode="auto">
            <a:xfrm>
              <a:off x="7144988" y="5861925"/>
              <a:ext cx="128587" cy="142875"/>
            </a:xfrm>
            <a:prstGeom prst="rect">
              <a:avLst/>
            </a:prstGeom>
            <a:solidFill>
              <a:srgbClr val="FF000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 sz="932">
                <a:cs typeface="Arial" panose="020B0604020202020204" pitchFamily="34" charset="0"/>
              </a:endParaRPr>
            </a:p>
          </p:txBody>
        </p:sp>
        <p:sp>
          <p:nvSpPr>
            <p:cNvPr id="57" name="Прямоугольник 56">
              <a:extLst/>
            </p:cNvPr>
            <p:cNvSpPr/>
            <p:nvPr/>
          </p:nvSpPr>
          <p:spPr bwMode="auto">
            <a:xfrm>
              <a:off x="7154513" y="6095287"/>
              <a:ext cx="125412" cy="127000"/>
            </a:xfrm>
            <a:prstGeom prst="rect">
              <a:avLst/>
            </a:prstGeom>
            <a:solidFill>
              <a:srgbClr val="0000FF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 sz="932">
                <a:cs typeface="Arial" panose="020B0604020202020204" pitchFamily="34" charset="0"/>
              </a:endParaRPr>
            </a:p>
          </p:txBody>
        </p:sp>
        <p:sp>
          <p:nvSpPr>
            <p:cNvPr id="58" name="Полилиния 430">
              <a:extLst/>
            </p:cNvPr>
            <p:cNvSpPr/>
            <p:nvPr/>
          </p:nvSpPr>
          <p:spPr bwMode="auto">
            <a:xfrm>
              <a:off x="7078313" y="5332574"/>
              <a:ext cx="276225" cy="230187"/>
            </a:xfrm>
            <a:custGeom>
              <a:avLst/>
              <a:gdLst>
                <a:gd name="connsiteX0" fmla="*/ 0 w 325925"/>
                <a:gd name="connsiteY0" fmla="*/ 73060 h 244640"/>
                <a:gd name="connsiteX1" fmla="*/ 0 w 325925"/>
                <a:gd name="connsiteY1" fmla="*/ 73060 h 244640"/>
                <a:gd name="connsiteX2" fmla="*/ 262551 w 325925"/>
                <a:gd name="connsiteY2" fmla="*/ 236022 h 244640"/>
                <a:gd name="connsiteX3" fmla="*/ 325925 w 325925"/>
                <a:gd name="connsiteY3" fmla="*/ 199808 h 244640"/>
                <a:gd name="connsiteX4" fmla="*/ 298764 w 325925"/>
                <a:gd name="connsiteY4" fmla="*/ 54953 h 244640"/>
                <a:gd name="connsiteX5" fmla="*/ 280657 w 325925"/>
                <a:gd name="connsiteY5" fmla="*/ 27792 h 244640"/>
                <a:gd name="connsiteX6" fmla="*/ 226337 w 325925"/>
                <a:gd name="connsiteY6" fmla="*/ 632 h 244640"/>
                <a:gd name="connsiteX7" fmla="*/ 81481 w 325925"/>
                <a:gd name="connsiteY7" fmla="*/ 27792 h 244640"/>
                <a:gd name="connsiteX8" fmla="*/ 45267 w 325925"/>
                <a:gd name="connsiteY8" fmla="*/ 73060 h 244640"/>
                <a:gd name="connsiteX9" fmla="*/ 0 w 325925"/>
                <a:gd name="connsiteY9" fmla="*/ 73060 h 244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5925" h="244640">
                  <a:moveTo>
                    <a:pt x="0" y="73060"/>
                  </a:moveTo>
                  <a:lnTo>
                    <a:pt x="0" y="73060"/>
                  </a:lnTo>
                  <a:cubicBezTo>
                    <a:pt x="87517" y="127381"/>
                    <a:pt x="169897" y="191019"/>
                    <a:pt x="262551" y="236022"/>
                  </a:cubicBezTo>
                  <a:cubicBezTo>
                    <a:pt x="314355" y="261184"/>
                    <a:pt x="317268" y="225779"/>
                    <a:pt x="325925" y="199808"/>
                  </a:cubicBezTo>
                  <a:cubicBezTo>
                    <a:pt x="322739" y="167949"/>
                    <a:pt x="321574" y="89169"/>
                    <a:pt x="298764" y="54953"/>
                  </a:cubicBezTo>
                  <a:cubicBezTo>
                    <a:pt x="292728" y="45899"/>
                    <a:pt x="288351" y="35486"/>
                    <a:pt x="280657" y="27792"/>
                  </a:cubicBezTo>
                  <a:cubicBezTo>
                    <a:pt x="263107" y="10241"/>
                    <a:pt x="248428" y="7995"/>
                    <a:pt x="226337" y="632"/>
                  </a:cubicBezTo>
                  <a:cubicBezTo>
                    <a:pt x="205508" y="2234"/>
                    <a:pt x="111594" y="-9850"/>
                    <a:pt x="81481" y="27792"/>
                  </a:cubicBezTo>
                  <a:cubicBezTo>
                    <a:pt x="46674" y="71301"/>
                    <a:pt x="105810" y="42789"/>
                    <a:pt x="45267" y="73060"/>
                  </a:cubicBezTo>
                  <a:cubicBezTo>
                    <a:pt x="36731" y="77328"/>
                    <a:pt x="7544" y="73060"/>
                    <a:pt x="0" y="73060"/>
                  </a:cubicBezTo>
                  <a:close/>
                </a:path>
              </a:pathLst>
            </a:custGeom>
            <a:solidFill>
              <a:srgbClr val="6D85A8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>
                <a:cs typeface="Arial" panose="020B0604020202020204" pitchFamily="34" charset="0"/>
              </a:endParaRPr>
            </a:p>
          </p:txBody>
        </p:sp>
        <p:sp>
          <p:nvSpPr>
            <p:cNvPr id="60" name="Text Box 97">
              <a:extLst/>
            </p:cNvPr>
            <p:cNvSpPr txBox="1">
              <a:spLocks noChangeArrowheads="1"/>
            </p:cNvSpPr>
            <p:nvPr/>
          </p:nvSpPr>
          <p:spPr bwMode="auto">
            <a:xfrm>
              <a:off x="7379938" y="5633635"/>
              <a:ext cx="2024063" cy="130175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lIns="0" tIns="0" rIns="0" bIns="0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ru-RU" altLang="ru-RU" sz="848" b="0" kern="0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 - </a:t>
              </a:r>
              <a:r>
                <a:rPr lang="ru-RU" altLang="ru-RU" sz="848" b="0" kern="0" dirty="0" err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Гидропост</a:t>
              </a:r>
              <a:endParaRPr lang="ru-RU" altLang="ru-RU" sz="848" b="0" kern="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7074793" y="6311276"/>
              <a:ext cx="2058908" cy="511123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  <a:ln>
              <a:solidFill>
                <a:schemeClr val="tx1"/>
              </a:solidFill>
            </a:ln>
          </p:spPr>
          <p:txBody>
            <a:bodyPr wrap="square" lIns="79461" tIns="39730" rIns="79461" bIns="39730" rtlCol="0">
              <a:spAutoFit/>
            </a:bodyPr>
            <a:lstStyle/>
            <a:p>
              <a:r>
                <a:rPr lang="ru-RU" sz="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исп. ЦУКС ГУ МЧС по Краснодарскому краю </a:t>
              </a:r>
              <a:r>
                <a:rPr lang="ru-RU" altLang="ru-RU" sz="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АРМ № </a:t>
              </a:r>
              <a:r>
                <a:rPr lang="ru-RU" altLang="ru-RU" sz="7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  <a:p>
              <a:r>
                <a:rPr lang="ru-RU" sz="7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исп. </a:t>
              </a:r>
              <a:r>
                <a:rPr lang="ru-RU" sz="7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Патракова</a:t>
              </a:r>
              <a:r>
                <a:rPr lang="ru-RU" sz="7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А.Н.</a:t>
              </a:r>
              <a:endParaRPr lang="ru-RU" sz="7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ru-RU" sz="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использовались: </a:t>
              </a:r>
              <a:r>
                <a:rPr lang="en-US" sz="7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QGis</a:t>
              </a:r>
              <a:r>
                <a:rPr lang="ru-RU" sz="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</a:p>
          </p:txBody>
        </p:sp>
        <p:sp>
          <p:nvSpPr>
            <p:cNvPr id="63" name="Равнобедренный треугольник 62"/>
            <p:cNvSpPr/>
            <p:nvPr/>
          </p:nvSpPr>
          <p:spPr>
            <a:xfrm>
              <a:off x="7137843" y="5633635"/>
              <a:ext cx="123825" cy="114921"/>
            </a:xfrm>
            <a:prstGeom prst="triangl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4" name="Равнобедренный треугольник 63"/>
          <p:cNvSpPr/>
          <p:nvPr/>
        </p:nvSpPr>
        <p:spPr>
          <a:xfrm>
            <a:off x="8584885" y="3241860"/>
            <a:ext cx="123825" cy="114921"/>
          </a:xfrm>
          <a:prstGeom prst="triangl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Прямоугольник 64"/>
          <p:cNvSpPr/>
          <p:nvPr/>
        </p:nvSpPr>
        <p:spPr>
          <a:xfrm>
            <a:off x="754458" y="3605743"/>
            <a:ext cx="865751" cy="216024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8" rIns="91437" bIns="45718" rtlCol="0" anchor="ctr"/>
          <a:lstStyle/>
          <a:p>
            <a:pPr algn="ctr"/>
            <a:r>
              <a:rPr lang="ru-RU" sz="7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Кудепсе</a:t>
            </a:r>
            <a:endParaRPr lang="ru-RU" sz="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Овал 65"/>
          <p:cNvSpPr/>
          <p:nvPr/>
        </p:nvSpPr>
        <p:spPr>
          <a:xfrm>
            <a:off x="1592758" y="3902169"/>
            <a:ext cx="76912" cy="4571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9" name="Таблица 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0468803"/>
              </p:ext>
            </p:extLst>
          </p:nvPr>
        </p:nvGraphicFramePr>
        <p:xfrm>
          <a:off x="6955499" y="1928134"/>
          <a:ext cx="1855476" cy="1325206"/>
        </p:xfrm>
        <a:graphic>
          <a:graphicData uri="http://schemas.openxmlformats.org/drawingml/2006/table">
            <a:tbl>
              <a:tblPr/>
              <a:tblGrid>
                <a:gridCol w="185547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5151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Гидропост</a:t>
                      </a:r>
                      <a:r>
                        <a:rPr lang="ru-RU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АГК 162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800" b="1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р.Кудепса</a:t>
                      </a:r>
                      <a:r>
                        <a:rPr lang="ru-RU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с. </a:t>
                      </a:r>
                      <a:r>
                        <a:rPr lang="ru-RU" sz="800" b="1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Кудепса</a:t>
                      </a:r>
                      <a:endParaRPr lang="ru-RU" sz="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7000" marR="2700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544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Опасная отметка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19,400 м</a:t>
                      </a:r>
                      <a:endParaRPr lang="ru-RU" sz="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7000" marR="2700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7973">
                <a:tc>
                  <a:txBody>
                    <a:bodyPr/>
                    <a:lstStyle/>
                    <a:p>
                      <a:pPr marL="0" marR="0" lvl="0" indent="0" algn="ctr" defTabSz="30274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 июля 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16,740 м 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(+0,001)</a:t>
                      </a:r>
                    </a:p>
                    <a:p>
                      <a:pPr marL="0" marR="0" lvl="0" indent="0" algn="ctr" defTabSz="30274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 июля 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16,739 м (-0,001)</a:t>
                      </a:r>
                    </a:p>
                    <a:p>
                      <a:pPr marL="0" marR="0" lvl="0" indent="0" algn="ctr" defTabSz="30274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 июля 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16,740 м 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(+0,001)</a:t>
                      </a:r>
                    </a:p>
                    <a:p>
                      <a:pPr marL="0" marR="0" lvl="0" indent="0" algn="ctr" defTabSz="30274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22 июля  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16,783 м 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(+0,043)</a:t>
                      </a:r>
                    </a:p>
                  </a:txBody>
                  <a:tcPr marL="27000" marR="2700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98243">
                <a:tc>
                  <a:txBody>
                    <a:bodyPr/>
                    <a:lstStyle/>
                    <a:p>
                      <a:pPr marL="0" marR="0" lvl="0" indent="0" algn="ctr" defTabSz="30274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Прогноз на </a:t>
                      </a:r>
                      <a:r>
                        <a:rPr kumimoji="0" lang="ru-RU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23.07.2021</a:t>
                      </a: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30274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17, 183 м 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(+40) </a:t>
                      </a: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см</a:t>
                      </a:r>
                    </a:p>
                  </a:txBody>
                  <a:tcPr marL="27000" marR="2700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1563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3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" y="897495"/>
            <a:ext cx="9131386" cy="59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47" name="Таблица 5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5908380"/>
              </p:ext>
            </p:extLst>
          </p:nvPr>
        </p:nvGraphicFramePr>
        <p:xfrm>
          <a:off x="8271604" y="26526"/>
          <a:ext cx="814798" cy="234147"/>
        </p:xfrm>
        <a:graphic>
          <a:graphicData uri="http://schemas.openxmlformats.org/drawingml/2006/table">
            <a:tbl>
              <a:tblPr/>
              <a:tblGrid>
                <a:gridCol w="8147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066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Учетный номер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688" marR="606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74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2.3.2</a:t>
                      </a:r>
                    </a:p>
                  </a:txBody>
                  <a:tcPr marL="60688" marR="606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25" name="Прямоугольник 5"/>
          <p:cNvSpPr>
            <a:spLocks noChangeArrowheads="1"/>
          </p:cNvSpPr>
          <p:nvPr/>
        </p:nvSpPr>
        <p:spPr bwMode="auto">
          <a:xfrm>
            <a:off x="0" y="0"/>
            <a:ext cx="9144000" cy="659194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500" tIns="36750" rIns="73500" bIns="36750" anchor="ctr"/>
          <a:lstStyle/>
          <a:p>
            <a:pPr algn="ctr" defTabSz="879373">
              <a:lnSpc>
                <a:spcPct val="85000"/>
              </a:lnSpc>
            </a:pPr>
            <a:r>
              <a:rPr lang="ru-RU" altLang="ru-RU" sz="1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РАСЧЕТ ПОСЛЕДСТВИЙ (МОДЕЛЬ)</a:t>
            </a:r>
          </a:p>
          <a:p>
            <a:pPr algn="ctr" defTabSz="879373">
              <a:lnSpc>
                <a:spcPct val="85000"/>
              </a:lnSpc>
            </a:pPr>
            <a:r>
              <a:rPr lang="ru-RU" altLang="ru-RU" sz="1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подтопления </a:t>
            </a:r>
            <a:r>
              <a:rPr lang="ru-RU" altLang="ru-RU" sz="1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sz="1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altLang="ru-RU" sz="1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Тхагапш</a:t>
            </a:r>
            <a:r>
              <a:rPr lang="ru-RU" altLang="ru-RU" sz="1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 </a:t>
            </a:r>
            <a:r>
              <a:rPr lang="ru-RU" altLang="ru-RU" sz="1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Сочи Краснодарского края (на </a:t>
            </a:r>
            <a:r>
              <a:rPr lang="ru-RU" altLang="ru-RU" sz="1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23.07.2021)</a:t>
            </a:r>
            <a:endParaRPr lang="ru-RU" altLang="ru-RU" sz="1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80" y="2766026"/>
            <a:ext cx="2456498" cy="1570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Прямоугольник 45"/>
          <p:cNvSpPr/>
          <p:nvPr/>
        </p:nvSpPr>
        <p:spPr>
          <a:xfrm>
            <a:off x="1233" y="670719"/>
            <a:ext cx="2424875" cy="250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926" tIns="36462" rIns="72926" bIns="36462" anchor="ctr"/>
          <a:lstStyle/>
          <a:p>
            <a:pPr algn="ctr">
              <a:defRPr/>
            </a:pPr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выпадения осадков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1233" y="2535884"/>
            <a:ext cx="2424875" cy="250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926" tIns="36462" rIns="72926" bIns="36462" anchor="ctr"/>
          <a:lstStyle/>
          <a:p>
            <a:pPr algn="ctr">
              <a:defRPr/>
            </a:pPr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 высот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2315" y="4336084"/>
            <a:ext cx="2457103" cy="250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926" tIns="36462" rIns="72926" bIns="36462" anchor="ctr"/>
          <a:lstStyle/>
          <a:p>
            <a:pPr algn="ctr">
              <a:defRPr/>
            </a:pPr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</a:t>
            </a:r>
          </a:p>
        </p:txBody>
      </p:sp>
      <p:pic>
        <p:nvPicPr>
          <p:cNvPr id="9" name="дагомыс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4604053"/>
            <a:ext cx="2474944" cy="1602332"/>
          </a:xfrm>
          <a:prstGeom prst="rect">
            <a:avLst/>
          </a:prstGeom>
        </p:spPr>
      </p:pic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4180998"/>
              </p:ext>
            </p:extLst>
          </p:nvPr>
        </p:nvGraphicFramePr>
        <p:xfrm>
          <a:off x="2437697" y="659194"/>
          <a:ext cx="6706303" cy="902318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819197">
                  <a:extLst>
                    <a:ext uri="{9D8B030D-6E8A-4147-A177-3AD203B41FA5}">
                      <a16:colId xmlns:a16="http://schemas.microsoft.com/office/drawing/2014/main" xmlns="" val="2295484825"/>
                    </a:ext>
                  </a:extLst>
                </a:gridCol>
                <a:gridCol w="333232">
                  <a:extLst>
                    <a:ext uri="{9D8B030D-6E8A-4147-A177-3AD203B41FA5}">
                      <a16:colId xmlns:a16="http://schemas.microsoft.com/office/drawing/2014/main" xmlns="" val="4264464098"/>
                    </a:ext>
                  </a:extLst>
                </a:gridCol>
                <a:gridCol w="395715">
                  <a:extLst>
                    <a:ext uri="{9D8B030D-6E8A-4147-A177-3AD203B41FA5}">
                      <a16:colId xmlns:a16="http://schemas.microsoft.com/office/drawing/2014/main" xmlns="" val="2259135406"/>
                    </a:ext>
                  </a:extLst>
                </a:gridCol>
                <a:gridCol w="333232">
                  <a:extLst>
                    <a:ext uri="{9D8B030D-6E8A-4147-A177-3AD203B41FA5}">
                      <a16:colId xmlns:a16="http://schemas.microsoft.com/office/drawing/2014/main" xmlns="" val="3625592933"/>
                    </a:ext>
                  </a:extLst>
                </a:gridCol>
                <a:gridCol w="423482">
                  <a:extLst>
                    <a:ext uri="{9D8B030D-6E8A-4147-A177-3AD203B41FA5}">
                      <a16:colId xmlns:a16="http://schemas.microsoft.com/office/drawing/2014/main" xmlns="" val="2515631467"/>
                    </a:ext>
                  </a:extLst>
                </a:gridCol>
                <a:gridCol w="411334">
                  <a:extLst>
                    <a:ext uri="{9D8B030D-6E8A-4147-A177-3AD203B41FA5}">
                      <a16:colId xmlns:a16="http://schemas.microsoft.com/office/drawing/2014/main" xmlns="" val="3522651295"/>
                    </a:ext>
                  </a:extLst>
                </a:gridCol>
                <a:gridCol w="437367">
                  <a:extLst>
                    <a:ext uri="{9D8B030D-6E8A-4147-A177-3AD203B41FA5}">
                      <a16:colId xmlns:a16="http://schemas.microsoft.com/office/drawing/2014/main" xmlns="" val="3359005016"/>
                    </a:ext>
                  </a:extLst>
                </a:gridCol>
                <a:gridCol w="465138">
                  <a:extLst>
                    <a:ext uri="{9D8B030D-6E8A-4147-A177-3AD203B41FA5}">
                      <a16:colId xmlns:a16="http://schemas.microsoft.com/office/drawing/2014/main" xmlns="" val="832641755"/>
                    </a:ext>
                  </a:extLst>
                </a:gridCol>
                <a:gridCol w="473815">
                  <a:extLst>
                    <a:ext uri="{9D8B030D-6E8A-4147-A177-3AD203B41FA5}">
                      <a16:colId xmlns:a16="http://schemas.microsoft.com/office/drawing/2014/main" xmlns="" val="1341023446"/>
                    </a:ext>
                  </a:extLst>
                </a:gridCol>
                <a:gridCol w="744567">
                  <a:extLst>
                    <a:ext uri="{9D8B030D-6E8A-4147-A177-3AD203B41FA5}">
                      <a16:colId xmlns:a16="http://schemas.microsoft.com/office/drawing/2014/main" xmlns="" val="1785080298"/>
                    </a:ext>
                  </a:extLst>
                </a:gridCol>
                <a:gridCol w="541503">
                  <a:extLst>
                    <a:ext uri="{9D8B030D-6E8A-4147-A177-3AD203B41FA5}">
                      <a16:colId xmlns:a16="http://schemas.microsoft.com/office/drawing/2014/main" xmlns="" val="1654360951"/>
                    </a:ext>
                  </a:extLst>
                </a:gridCol>
                <a:gridCol w="437367">
                  <a:extLst>
                    <a:ext uri="{9D8B030D-6E8A-4147-A177-3AD203B41FA5}">
                      <a16:colId xmlns:a16="http://schemas.microsoft.com/office/drawing/2014/main" xmlns="" val="3965626599"/>
                    </a:ext>
                  </a:extLst>
                </a:gridCol>
                <a:gridCol w="437367">
                  <a:extLst>
                    <a:ext uri="{9D8B030D-6E8A-4147-A177-3AD203B41FA5}">
                      <a16:colId xmlns:a16="http://schemas.microsoft.com/office/drawing/2014/main" xmlns="" val="3939311540"/>
                    </a:ext>
                  </a:extLst>
                </a:gridCol>
                <a:gridCol w="452987">
                  <a:extLst>
                    <a:ext uri="{9D8B030D-6E8A-4147-A177-3AD203B41FA5}">
                      <a16:colId xmlns:a16="http://schemas.microsoft.com/office/drawing/2014/main" xmlns="" val="3647075523"/>
                    </a:ext>
                  </a:extLst>
                </a:gridCol>
              </a:tblGrid>
              <a:tr h="255842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Характеристика                                                                                                             населенных пунктов в зоне возможного подтопления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подтопления, </a:t>
                      </a:r>
                      <a:r>
                        <a:rPr lang="ru-RU" sz="7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Домов/приусадебных участков в зоне подтопления</a:t>
                      </a:r>
                      <a:endParaRPr lang="ru-RU" sz="7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Домов/приусадебных участков в зоне возможного подтопления (людей/детей)</a:t>
                      </a:r>
                      <a:endParaRPr lang="ru-RU" sz="7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Протяженность затопленных дорог, м</a:t>
                      </a:r>
                      <a:endParaRPr lang="ru-RU" sz="7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Количестко мостов в зоне затопления</a:t>
                      </a:r>
                      <a:endParaRPr lang="ru-RU" sz="7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ПОО объекты в зоне затопления</a:t>
                      </a:r>
                      <a:endParaRPr lang="ru-RU" sz="7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СЗО в зоне подтопления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46327485"/>
                  </a:ext>
                </a:extLst>
              </a:tr>
              <a:tr h="3906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населенных пунктов</a:t>
                      </a:r>
                      <a:endParaRPr lang="ru-RU" sz="7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Дома</a:t>
                      </a:r>
                      <a:endParaRPr lang="ru-RU" sz="7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Население, чел</a:t>
                      </a:r>
                      <a:endParaRPr lang="ru-RU" sz="7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Детей, чел</a:t>
                      </a:r>
                      <a:endParaRPr lang="ru-RU" sz="7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мостов</a:t>
                      </a:r>
                      <a:endParaRPr lang="ru-RU" sz="7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ПОО</a:t>
                      </a:r>
                      <a:endParaRPr lang="ru-RU" sz="7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СЗО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38411919"/>
                  </a:ext>
                </a:extLst>
              </a:tr>
              <a:tr h="127921">
                <a:tc gridSpan="14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Муниципальное образование г-к. </a:t>
                      </a:r>
                      <a:r>
                        <a:rPr lang="ru-RU" sz="7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Сочи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99230676"/>
                  </a:ext>
                </a:extLst>
              </a:tr>
              <a:tr h="1279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а. </a:t>
                      </a:r>
                      <a:r>
                        <a:rPr lang="ru-RU" sz="7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Тхагапш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129,350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0/0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0/2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7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7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7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ru-RU" sz="7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16706146"/>
                  </a:ext>
                </a:extLst>
              </a:tr>
            </a:tbl>
          </a:graphicData>
        </a:graphic>
      </p:graphicFrame>
      <p:sp>
        <p:nvSpPr>
          <p:cNvPr id="37" name="Прямоугольная выноска 441"/>
          <p:cNvSpPr>
            <a:spLocks noChangeArrowheads="1"/>
          </p:cNvSpPr>
          <p:nvPr/>
        </p:nvSpPr>
        <p:spPr bwMode="auto">
          <a:xfrm>
            <a:off x="4640488" y="4957827"/>
            <a:ext cx="1600200" cy="498491"/>
          </a:xfrm>
          <a:prstGeom prst="wedgeRectCallout">
            <a:avLst>
              <a:gd name="adj1" fmla="val 82025"/>
              <a:gd name="adj2" fmla="val -342388"/>
            </a:avLst>
          </a:prstGeom>
          <a:solidFill>
            <a:srgbClr val="FFFF00"/>
          </a:solidFill>
          <a:ln w="12700">
            <a:solidFill>
              <a:srgbClr val="FF3300"/>
            </a:solidFill>
            <a:miter lim="800000"/>
            <a:headEnd/>
            <a:tailEnd/>
          </a:ln>
        </p:spPr>
        <p:txBody>
          <a:bodyPr lIns="98868" tIns="49438" rIns="98868" bIns="49438"/>
          <a:lstStyle>
            <a:lvl1pPr defTabSz="77470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47725" indent="-319088" defTabSz="77470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09688" indent="-252413" defTabSz="7747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39913" indent="-252413" defTabSz="77470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366963" indent="-252413" defTabSz="77470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824163" indent="-252413" defTabSz="774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81363" indent="-252413" defTabSz="774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738563" indent="-252413" defTabSz="774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95763" indent="-252413" defTabSz="774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зоне возможного подтопления: 2 </a:t>
            </a:r>
            <a:r>
              <a:rPr lang="ru-RU" alt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приусадебных участка.</a:t>
            </a:r>
            <a:endParaRPr lang="ru-RU" alt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7195967" y="4382317"/>
            <a:ext cx="792088" cy="216024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8" rIns="91437" bIns="45718"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Псезупсе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9" name="Прямая со стрелкой 38"/>
          <p:cNvCxnSpPr/>
          <p:nvPr/>
        </p:nvCxnSpPr>
        <p:spPr>
          <a:xfrm flipH="1" flipV="1">
            <a:off x="6849533" y="4461250"/>
            <a:ext cx="347143" cy="345957"/>
          </a:xfrm>
          <a:prstGeom prst="straightConnector1">
            <a:avLst/>
          </a:prstGeom>
          <a:ln w="412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Прямоугольник 42">
            <a:extLst/>
          </p:cNvPr>
          <p:cNvSpPr/>
          <p:nvPr/>
        </p:nvSpPr>
        <p:spPr bwMode="auto">
          <a:xfrm rot="19532704">
            <a:off x="6719596" y="3624658"/>
            <a:ext cx="65985" cy="73317"/>
          </a:xfrm>
          <a:prstGeom prst="rect">
            <a:avLst/>
          </a:prstGeom>
          <a:solidFill>
            <a:srgbClr val="181DF8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932">
              <a:cs typeface="Arial" panose="020B0604020202020204" pitchFamily="34" charset="0"/>
            </a:endParaRPr>
          </a:p>
        </p:txBody>
      </p:sp>
      <p:sp>
        <p:nvSpPr>
          <p:cNvPr id="47" name="Прямоугольник 46">
            <a:extLst/>
          </p:cNvPr>
          <p:cNvSpPr/>
          <p:nvPr/>
        </p:nvSpPr>
        <p:spPr bwMode="auto">
          <a:xfrm rot="19906207" flipV="1">
            <a:off x="6765910" y="3776046"/>
            <a:ext cx="69245" cy="78205"/>
          </a:xfrm>
          <a:prstGeom prst="rect">
            <a:avLst/>
          </a:prstGeom>
          <a:solidFill>
            <a:srgbClr val="181DF8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932">
              <a:cs typeface="Arial" panose="020B0604020202020204" pitchFamily="34" charset="0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5479695" y="3218105"/>
            <a:ext cx="1083273" cy="216024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8" rIns="91437" bIns="45718"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аул </a:t>
            </a:r>
            <a:r>
              <a:rPr lang="ru-RU" sz="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Тхагапш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0" name="Группа 39"/>
          <p:cNvGrpSpPr/>
          <p:nvPr/>
        </p:nvGrpSpPr>
        <p:grpSpPr>
          <a:xfrm>
            <a:off x="7051325" y="5042775"/>
            <a:ext cx="2439988" cy="1795462"/>
            <a:chOff x="7051325" y="5042775"/>
            <a:chExt cx="2439988" cy="1795462"/>
          </a:xfrm>
        </p:grpSpPr>
        <p:sp>
          <p:nvSpPr>
            <p:cNvPr id="41" name="Rectangle 93">
              <a:extLst/>
            </p:cNvPr>
            <p:cNvSpPr>
              <a:spLocks noChangeArrowheads="1"/>
            </p:cNvSpPr>
            <p:nvPr/>
          </p:nvSpPr>
          <p:spPr bwMode="auto">
            <a:xfrm>
              <a:off x="7051325" y="5082462"/>
              <a:ext cx="2114550" cy="1755775"/>
            </a:xfrm>
            <a:prstGeom prst="rect">
              <a:avLst/>
            </a:prstGeom>
            <a:solidFill>
              <a:sysClr val="window" lastClr="FFFFFF"/>
            </a:solidFill>
            <a:ln w="19050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475345" eaLnBrk="1" hangingPunct="1">
                <a:defRPr/>
              </a:pPr>
              <a:endParaRPr lang="ru-RU" altLang="ru-RU" sz="932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2" name="Text Box 97">
              <a:extLst/>
            </p:cNvPr>
            <p:cNvSpPr txBox="1">
              <a:spLocks noChangeArrowheads="1"/>
            </p:cNvSpPr>
            <p:nvPr/>
          </p:nvSpPr>
          <p:spPr bwMode="auto">
            <a:xfrm>
              <a:off x="7162450" y="5890500"/>
              <a:ext cx="914400" cy="130175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lIns="0" tIns="0" rIns="0" bIns="0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ru-RU" altLang="ru-RU" sz="848" b="0" kern="0" dirty="0">
                  <a:solidFill>
                    <a:srgbClr val="000000"/>
                  </a:solidFill>
                  <a:latin typeface="Arial" panose="020B0604020202020204" pitchFamily="34" charset="0"/>
                </a:rPr>
                <a:t>       - подтоплено</a:t>
              </a:r>
            </a:p>
          </p:txBody>
        </p:sp>
        <p:sp>
          <p:nvSpPr>
            <p:cNvPr id="45" name="Text Box 97">
              <a:extLst/>
            </p:cNvPr>
            <p:cNvSpPr txBox="1">
              <a:spLocks noChangeArrowheads="1"/>
            </p:cNvSpPr>
            <p:nvPr/>
          </p:nvSpPr>
          <p:spPr bwMode="auto">
            <a:xfrm>
              <a:off x="7410100" y="5042775"/>
              <a:ext cx="1600200" cy="276225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lIns="144627" tIns="72315" rIns="144627" bIns="72315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altLang="ru-RU" sz="848" b="0" kern="0" dirty="0">
                  <a:solidFill>
                    <a:srgbClr val="000000"/>
                  </a:solidFill>
                  <a:latin typeface="Arial" panose="020B0604020202020204" pitchFamily="34" charset="0"/>
                </a:rPr>
                <a:t>Условные обозначения</a:t>
              </a:r>
            </a:p>
          </p:txBody>
        </p:sp>
        <p:sp>
          <p:nvSpPr>
            <p:cNvPr id="50" name="Text Box 97">
              <a:extLst/>
            </p:cNvPr>
            <p:cNvSpPr txBox="1">
              <a:spLocks noChangeArrowheads="1"/>
            </p:cNvSpPr>
            <p:nvPr/>
          </p:nvSpPr>
          <p:spPr bwMode="auto">
            <a:xfrm>
              <a:off x="7345013" y="6090525"/>
              <a:ext cx="2146300" cy="130175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lIns="0" tIns="0" rIns="0" bIns="0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ru-RU" altLang="ru-RU" sz="848" b="0" kern="0" dirty="0">
                  <a:solidFill>
                    <a:srgbClr val="000000"/>
                  </a:solidFill>
                  <a:latin typeface="Arial" panose="020B0604020202020204" pitchFamily="34" charset="0"/>
                </a:rPr>
                <a:t> - прогнозируемое</a:t>
              </a:r>
              <a:r>
                <a:rPr lang="en-US" altLang="ru-RU" sz="848" b="0" kern="0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ru-RU" altLang="ru-RU" sz="848" b="0" kern="0" dirty="0">
                  <a:solidFill>
                    <a:srgbClr val="000000"/>
                  </a:solidFill>
                  <a:latin typeface="Arial" panose="020B0604020202020204" pitchFamily="34" charset="0"/>
                </a:rPr>
                <a:t>подтопление</a:t>
              </a:r>
            </a:p>
          </p:txBody>
        </p:sp>
        <p:sp>
          <p:nvSpPr>
            <p:cNvPr id="51" name="Text Box 97">
              <a:extLst/>
            </p:cNvPr>
            <p:cNvSpPr txBox="1">
              <a:spLocks noChangeArrowheads="1"/>
            </p:cNvSpPr>
            <p:nvPr/>
          </p:nvSpPr>
          <p:spPr bwMode="auto">
            <a:xfrm>
              <a:off x="7379938" y="5317412"/>
              <a:ext cx="1944687" cy="277813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lIns="144627" tIns="72315" rIns="144627" bIns="72315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ru-RU" altLang="ru-RU" sz="848" b="0" kern="0" dirty="0">
                  <a:solidFill>
                    <a:srgbClr val="000000"/>
                  </a:solidFill>
                  <a:latin typeface="Arial" panose="020B0604020202020204" pitchFamily="34" charset="0"/>
                </a:rPr>
                <a:t> - зона подтопления</a:t>
              </a:r>
            </a:p>
          </p:txBody>
        </p:sp>
        <p:sp>
          <p:nvSpPr>
            <p:cNvPr id="52" name="Прямоугольник 51">
              <a:extLst/>
            </p:cNvPr>
            <p:cNvSpPr/>
            <p:nvPr/>
          </p:nvSpPr>
          <p:spPr bwMode="auto">
            <a:xfrm>
              <a:off x="7144988" y="5861925"/>
              <a:ext cx="128587" cy="142875"/>
            </a:xfrm>
            <a:prstGeom prst="rect">
              <a:avLst/>
            </a:prstGeom>
            <a:solidFill>
              <a:srgbClr val="FF000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 sz="932">
                <a:cs typeface="Arial" panose="020B0604020202020204" pitchFamily="34" charset="0"/>
              </a:endParaRPr>
            </a:p>
          </p:txBody>
        </p:sp>
        <p:sp>
          <p:nvSpPr>
            <p:cNvPr id="53" name="Прямоугольник 52">
              <a:extLst/>
            </p:cNvPr>
            <p:cNvSpPr/>
            <p:nvPr/>
          </p:nvSpPr>
          <p:spPr bwMode="auto">
            <a:xfrm>
              <a:off x="7154513" y="6095287"/>
              <a:ext cx="125412" cy="127000"/>
            </a:xfrm>
            <a:prstGeom prst="rect">
              <a:avLst/>
            </a:prstGeom>
            <a:solidFill>
              <a:srgbClr val="0000FF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 sz="932">
                <a:cs typeface="Arial" panose="020B0604020202020204" pitchFamily="34" charset="0"/>
              </a:endParaRPr>
            </a:p>
          </p:txBody>
        </p:sp>
        <p:sp>
          <p:nvSpPr>
            <p:cNvPr id="54" name="Полилиния 430">
              <a:extLst/>
            </p:cNvPr>
            <p:cNvSpPr/>
            <p:nvPr/>
          </p:nvSpPr>
          <p:spPr bwMode="auto">
            <a:xfrm>
              <a:off x="7078313" y="5332574"/>
              <a:ext cx="276225" cy="230187"/>
            </a:xfrm>
            <a:custGeom>
              <a:avLst/>
              <a:gdLst>
                <a:gd name="connsiteX0" fmla="*/ 0 w 325925"/>
                <a:gd name="connsiteY0" fmla="*/ 73060 h 244640"/>
                <a:gd name="connsiteX1" fmla="*/ 0 w 325925"/>
                <a:gd name="connsiteY1" fmla="*/ 73060 h 244640"/>
                <a:gd name="connsiteX2" fmla="*/ 262551 w 325925"/>
                <a:gd name="connsiteY2" fmla="*/ 236022 h 244640"/>
                <a:gd name="connsiteX3" fmla="*/ 325925 w 325925"/>
                <a:gd name="connsiteY3" fmla="*/ 199808 h 244640"/>
                <a:gd name="connsiteX4" fmla="*/ 298764 w 325925"/>
                <a:gd name="connsiteY4" fmla="*/ 54953 h 244640"/>
                <a:gd name="connsiteX5" fmla="*/ 280657 w 325925"/>
                <a:gd name="connsiteY5" fmla="*/ 27792 h 244640"/>
                <a:gd name="connsiteX6" fmla="*/ 226337 w 325925"/>
                <a:gd name="connsiteY6" fmla="*/ 632 h 244640"/>
                <a:gd name="connsiteX7" fmla="*/ 81481 w 325925"/>
                <a:gd name="connsiteY7" fmla="*/ 27792 h 244640"/>
                <a:gd name="connsiteX8" fmla="*/ 45267 w 325925"/>
                <a:gd name="connsiteY8" fmla="*/ 73060 h 244640"/>
                <a:gd name="connsiteX9" fmla="*/ 0 w 325925"/>
                <a:gd name="connsiteY9" fmla="*/ 73060 h 244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5925" h="244640">
                  <a:moveTo>
                    <a:pt x="0" y="73060"/>
                  </a:moveTo>
                  <a:lnTo>
                    <a:pt x="0" y="73060"/>
                  </a:lnTo>
                  <a:cubicBezTo>
                    <a:pt x="87517" y="127381"/>
                    <a:pt x="169897" y="191019"/>
                    <a:pt x="262551" y="236022"/>
                  </a:cubicBezTo>
                  <a:cubicBezTo>
                    <a:pt x="314355" y="261184"/>
                    <a:pt x="317268" y="225779"/>
                    <a:pt x="325925" y="199808"/>
                  </a:cubicBezTo>
                  <a:cubicBezTo>
                    <a:pt x="322739" y="167949"/>
                    <a:pt x="321574" y="89169"/>
                    <a:pt x="298764" y="54953"/>
                  </a:cubicBezTo>
                  <a:cubicBezTo>
                    <a:pt x="292728" y="45899"/>
                    <a:pt x="288351" y="35486"/>
                    <a:pt x="280657" y="27792"/>
                  </a:cubicBezTo>
                  <a:cubicBezTo>
                    <a:pt x="263107" y="10241"/>
                    <a:pt x="248428" y="7995"/>
                    <a:pt x="226337" y="632"/>
                  </a:cubicBezTo>
                  <a:cubicBezTo>
                    <a:pt x="205508" y="2234"/>
                    <a:pt x="111594" y="-9850"/>
                    <a:pt x="81481" y="27792"/>
                  </a:cubicBezTo>
                  <a:cubicBezTo>
                    <a:pt x="46674" y="71301"/>
                    <a:pt x="105810" y="42789"/>
                    <a:pt x="45267" y="73060"/>
                  </a:cubicBezTo>
                  <a:cubicBezTo>
                    <a:pt x="36731" y="77328"/>
                    <a:pt x="7544" y="73060"/>
                    <a:pt x="0" y="73060"/>
                  </a:cubicBezTo>
                  <a:close/>
                </a:path>
              </a:pathLst>
            </a:custGeom>
            <a:solidFill>
              <a:srgbClr val="6D85A8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>
                <a:cs typeface="Arial" panose="020B0604020202020204" pitchFamily="34" charset="0"/>
              </a:endParaRPr>
            </a:p>
          </p:txBody>
        </p:sp>
        <p:sp>
          <p:nvSpPr>
            <p:cNvPr id="55" name="Text Box 97">
              <a:extLst/>
            </p:cNvPr>
            <p:cNvSpPr txBox="1">
              <a:spLocks noChangeArrowheads="1"/>
            </p:cNvSpPr>
            <p:nvPr/>
          </p:nvSpPr>
          <p:spPr bwMode="auto">
            <a:xfrm>
              <a:off x="7379938" y="5633635"/>
              <a:ext cx="2024063" cy="130175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lIns="0" tIns="0" rIns="0" bIns="0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ru-RU" altLang="ru-RU" sz="848" b="0" kern="0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 - </a:t>
              </a:r>
              <a:r>
                <a:rPr lang="ru-RU" altLang="ru-RU" sz="848" b="0" kern="0" dirty="0" err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Гидропост</a:t>
              </a:r>
              <a:endParaRPr lang="ru-RU" altLang="ru-RU" sz="848" b="0" kern="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7074793" y="6311276"/>
              <a:ext cx="2058908" cy="511123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  <a:ln>
              <a:solidFill>
                <a:schemeClr val="tx1"/>
              </a:solidFill>
            </a:ln>
          </p:spPr>
          <p:txBody>
            <a:bodyPr wrap="square" lIns="79461" tIns="39730" rIns="79461" bIns="39730" rtlCol="0">
              <a:spAutoFit/>
            </a:bodyPr>
            <a:lstStyle/>
            <a:p>
              <a:r>
                <a:rPr lang="ru-RU" sz="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исп. ЦУКС ГУ МЧС по Краснодарскому краю </a:t>
              </a:r>
              <a:r>
                <a:rPr lang="ru-RU" altLang="ru-RU" sz="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АРМ № </a:t>
              </a:r>
              <a:r>
                <a:rPr lang="ru-RU" altLang="ru-RU" sz="7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  <a:p>
              <a:r>
                <a:rPr lang="ru-RU" sz="7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исп. </a:t>
              </a:r>
              <a:r>
                <a:rPr lang="ru-RU" sz="7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Патракова</a:t>
              </a:r>
              <a:r>
                <a:rPr lang="ru-RU" sz="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А.Н.</a:t>
              </a:r>
            </a:p>
            <a:p>
              <a:r>
                <a:rPr lang="ru-RU" sz="7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использовались</a:t>
              </a:r>
              <a:r>
                <a:rPr lang="ru-RU" sz="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7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QGis</a:t>
              </a:r>
              <a:r>
                <a:rPr lang="ru-RU" sz="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</a:p>
          </p:txBody>
        </p:sp>
        <p:sp>
          <p:nvSpPr>
            <p:cNvPr id="57" name="Равнобедренный треугольник 56"/>
            <p:cNvSpPr/>
            <p:nvPr/>
          </p:nvSpPr>
          <p:spPr>
            <a:xfrm>
              <a:off x="7137843" y="5633635"/>
              <a:ext cx="123825" cy="114921"/>
            </a:xfrm>
            <a:prstGeom prst="triangl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8" name="Равнобедренный треугольник 57"/>
          <p:cNvSpPr/>
          <p:nvPr/>
        </p:nvSpPr>
        <p:spPr>
          <a:xfrm>
            <a:off x="7379938" y="4660031"/>
            <a:ext cx="123825" cy="114921"/>
          </a:xfrm>
          <a:prstGeom prst="triangl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466592" y="3445292"/>
            <a:ext cx="865751" cy="216024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8" rIns="91437" bIns="45718" rtlCol="0" anchor="ctr"/>
          <a:lstStyle/>
          <a:p>
            <a:pPr algn="ctr"/>
            <a:r>
              <a:rPr lang="ru-RU" sz="7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Тхагапш</a:t>
            </a:r>
            <a:endParaRPr lang="ru-RU" sz="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1304892" y="3741718"/>
            <a:ext cx="76912" cy="4571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6" name="Таблица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8267865"/>
              </p:ext>
            </p:extLst>
          </p:nvPr>
        </p:nvGraphicFramePr>
        <p:xfrm>
          <a:off x="7176509" y="2945554"/>
          <a:ext cx="1855476" cy="1325206"/>
        </p:xfrm>
        <a:graphic>
          <a:graphicData uri="http://schemas.openxmlformats.org/drawingml/2006/table">
            <a:tbl>
              <a:tblPr/>
              <a:tblGrid>
                <a:gridCol w="185547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5151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Гидропост</a:t>
                      </a:r>
                      <a:r>
                        <a:rPr lang="ru-RU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АГК 182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 р. </a:t>
                      </a:r>
                      <a:r>
                        <a:rPr lang="ru-RU" sz="800" b="1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Псезуапсе</a:t>
                      </a:r>
                      <a:r>
                        <a:rPr lang="ru-RU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а. </a:t>
                      </a:r>
                      <a:r>
                        <a:rPr lang="ru-RU" sz="800" b="1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Тхагапш</a:t>
                      </a:r>
                      <a:endParaRPr lang="ru-RU" sz="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7000" marR="2700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544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Опасная отметка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129,290 м</a:t>
                      </a:r>
                      <a:endParaRPr lang="ru-RU" sz="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7000" marR="2700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7973">
                <a:tc>
                  <a:txBody>
                    <a:bodyPr/>
                    <a:lstStyle/>
                    <a:p>
                      <a:pPr marL="0" marR="0" lvl="0" indent="0" algn="ctr" defTabSz="30274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 июля 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127,295 м 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(+0,05)</a:t>
                      </a:r>
                    </a:p>
                    <a:p>
                      <a:pPr marL="0" marR="0" lvl="0" indent="0" algn="ctr" defTabSz="30274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 июля 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127,287 м (-0,008)</a:t>
                      </a:r>
                    </a:p>
                    <a:p>
                      <a:pPr marL="0" marR="0" lvl="0" indent="0" algn="ctr" defTabSz="30274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 июля 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127,283 м 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(+0,004)</a:t>
                      </a:r>
                    </a:p>
                    <a:p>
                      <a:pPr marL="0" marR="0" lvl="0" indent="0" algn="ctr" defTabSz="30274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22 июля 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127,321 м 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(+0,038)</a:t>
                      </a:r>
                    </a:p>
                  </a:txBody>
                  <a:tcPr marL="27000" marR="2700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98243">
                <a:tc>
                  <a:txBody>
                    <a:bodyPr/>
                    <a:lstStyle/>
                    <a:p>
                      <a:pPr marL="0" marR="0" lvl="0" indent="0" algn="ctr" defTabSz="30274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Прогноз на </a:t>
                      </a:r>
                      <a:r>
                        <a:rPr kumimoji="0" lang="ru-RU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23.07.2021</a:t>
                      </a: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30274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127,721 м 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(+40) </a:t>
                      </a: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см</a:t>
                      </a:r>
                    </a:p>
                  </a:txBody>
                  <a:tcPr marL="27000" marR="2700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59" name="Рисунок 5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580" y="931391"/>
            <a:ext cx="2419303" cy="160449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11316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3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" y="820730"/>
            <a:ext cx="9131386" cy="6039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47" name="Таблица 5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2821389"/>
              </p:ext>
            </p:extLst>
          </p:nvPr>
        </p:nvGraphicFramePr>
        <p:xfrm>
          <a:off x="8271604" y="26526"/>
          <a:ext cx="814798" cy="234147"/>
        </p:xfrm>
        <a:graphic>
          <a:graphicData uri="http://schemas.openxmlformats.org/drawingml/2006/table">
            <a:tbl>
              <a:tblPr/>
              <a:tblGrid>
                <a:gridCol w="8147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066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Учетный номер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688" marR="606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74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2.3.2</a:t>
                      </a:r>
                    </a:p>
                  </a:txBody>
                  <a:tcPr marL="60688" marR="606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25" name="Прямоугольник 5"/>
          <p:cNvSpPr>
            <a:spLocks noChangeArrowheads="1"/>
          </p:cNvSpPr>
          <p:nvPr/>
        </p:nvSpPr>
        <p:spPr bwMode="auto">
          <a:xfrm>
            <a:off x="0" y="0"/>
            <a:ext cx="9144000" cy="659194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500" tIns="36750" rIns="73500" bIns="36750" anchor="ctr"/>
          <a:lstStyle/>
          <a:p>
            <a:pPr algn="ctr" defTabSz="879373">
              <a:lnSpc>
                <a:spcPct val="85000"/>
              </a:lnSpc>
            </a:pPr>
            <a:r>
              <a:rPr lang="ru-RU" altLang="ru-RU" sz="1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РАСЧЕТ ПОСЛЕДСТВИЙ (МОДЕЛЬ)</a:t>
            </a:r>
          </a:p>
          <a:p>
            <a:pPr algn="ctr" defTabSz="879373">
              <a:lnSpc>
                <a:spcPct val="85000"/>
              </a:lnSpc>
            </a:pPr>
            <a:r>
              <a:rPr lang="ru-RU" altLang="ru-RU" sz="1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подтопления </a:t>
            </a:r>
            <a:r>
              <a:rPr lang="ru-RU" altLang="ru-RU" sz="1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sz="1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Адлер МО </a:t>
            </a:r>
            <a:r>
              <a:rPr lang="ru-RU" altLang="ru-RU" sz="1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Сочи Краснодарского края (на </a:t>
            </a:r>
            <a:r>
              <a:rPr lang="ru-RU" altLang="ru-RU" sz="1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23.07.2021)</a:t>
            </a:r>
            <a:endParaRPr lang="ru-RU" altLang="ru-RU" sz="1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80" y="2766026"/>
            <a:ext cx="2456498" cy="1570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Прямоугольник 45"/>
          <p:cNvSpPr/>
          <p:nvPr/>
        </p:nvSpPr>
        <p:spPr>
          <a:xfrm>
            <a:off x="1233" y="670719"/>
            <a:ext cx="2424875" cy="250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926" tIns="36462" rIns="72926" bIns="36462" anchor="ctr"/>
          <a:lstStyle/>
          <a:p>
            <a:pPr algn="ctr">
              <a:defRPr/>
            </a:pPr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выпадения осадков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1233" y="2535884"/>
            <a:ext cx="2424875" cy="250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926" tIns="36462" rIns="72926" bIns="36462" anchor="ctr"/>
          <a:lstStyle/>
          <a:p>
            <a:pPr algn="ctr">
              <a:defRPr/>
            </a:pPr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 высот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2315" y="4336084"/>
            <a:ext cx="2457103" cy="250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926" tIns="36462" rIns="72926" bIns="36462" anchor="ctr"/>
          <a:lstStyle/>
          <a:p>
            <a:pPr algn="ctr">
              <a:defRPr/>
            </a:pPr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</a:t>
            </a:r>
          </a:p>
        </p:txBody>
      </p:sp>
      <p:pic>
        <p:nvPicPr>
          <p:cNvPr id="9" name="дагомыс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4604053"/>
            <a:ext cx="2441918" cy="1602332"/>
          </a:xfrm>
          <a:prstGeom prst="rect">
            <a:avLst/>
          </a:prstGeom>
        </p:spPr>
      </p:pic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7381524"/>
              </p:ext>
            </p:extLst>
          </p:nvPr>
        </p:nvGraphicFramePr>
        <p:xfrm>
          <a:off x="2437697" y="659194"/>
          <a:ext cx="6706303" cy="902318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819197">
                  <a:extLst>
                    <a:ext uri="{9D8B030D-6E8A-4147-A177-3AD203B41FA5}">
                      <a16:colId xmlns:a16="http://schemas.microsoft.com/office/drawing/2014/main" xmlns="" val="2295484825"/>
                    </a:ext>
                  </a:extLst>
                </a:gridCol>
                <a:gridCol w="333232">
                  <a:extLst>
                    <a:ext uri="{9D8B030D-6E8A-4147-A177-3AD203B41FA5}">
                      <a16:colId xmlns:a16="http://schemas.microsoft.com/office/drawing/2014/main" xmlns="" val="4264464098"/>
                    </a:ext>
                  </a:extLst>
                </a:gridCol>
                <a:gridCol w="395715">
                  <a:extLst>
                    <a:ext uri="{9D8B030D-6E8A-4147-A177-3AD203B41FA5}">
                      <a16:colId xmlns:a16="http://schemas.microsoft.com/office/drawing/2014/main" xmlns="" val="2259135406"/>
                    </a:ext>
                  </a:extLst>
                </a:gridCol>
                <a:gridCol w="333232">
                  <a:extLst>
                    <a:ext uri="{9D8B030D-6E8A-4147-A177-3AD203B41FA5}">
                      <a16:colId xmlns:a16="http://schemas.microsoft.com/office/drawing/2014/main" xmlns="" val="3625592933"/>
                    </a:ext>
                  </a:extLst>
                </a:gridCol>
                <a:gridCol w="423482">
                  <a:extLst>
                    <a:ext uri="{9D8B030D-6E8A-4147-A177-3AD203B41FA5}">
                      <a16:colId xmlns:a16="http://schemas.microsoft.com/office/drawing/2014/main" xmlns="" val="2515631467"/>
                    </a:ext>
                  </a:extLst>
                </a:gridCol>
                <a:gridCol w="411334">
                  <a:extLst>
                    <a:ext uri="{9D8B030D-6E8A-4147-A177-3AD203B41FA5}">
                      <a16:colId xmlns:a16="http://schemas.microsoft.com/office/drawing/2014/main" xmlns="" val="3522651295"/>
                    </a:ext>
                  </a:extLst>
                </a:gridCol>
                <a:gridCol w="437367">
                  <a:extLst>
                    <a:ext uri="{9D8B030D-6E8A-4147-A177-3AD203B41FA5}">
                      <a16:colId xmlns:a16="http://schemas.microsoft.com/office/drawing/2014/main" xmlns="" val="3359005016"/>
                    </a:ext>
                  </a:extLst>
                </a:gridCol>
                <a:gridCol w="465138">
                  <a:extLst>
                    <a:ext uri="{9D8B030D-6E8A-4147-A177-3AD203B41FA5}">
                      <a16:colId xmlns:a16="http://schemas.microsoft.com/office/drawing/2014/main" xmlns="" val="832641755"/>
                    </a:ext>
                  </a:extLst>
                </a:gridCol>
                <a:gridCol w="473815">
                  <a:extLst>
                    <a:ext uri="{9D8B030D-6E8A-4147-A177-3AD203B41FA5}">
                      <a16:colId xmlns:a16="http://schemas.microsoft.com/office/drawing/2014/main" xmlns="" val="1341023446"/>
                    </a:ext>
                  </a:extLst>
                </a:gridCol>
                <a:gridCol w="744567">
                  <a:extLst>
                    <a:ext uri="{9D8B030D-6E8A-4147-A177-3AD203B41FA5}">
                      <a16:colId xmlns:a16="http://schemas.microsoft.com/office/drawing/2014/main" xmlns="" val="1785080298"/>
                    </a:ext>
                  </a:extLst>
                </a:gridCol>
                <a:gridCol w="541503">
                  <a:extLst>
                    <a:ext uri="{9D8B030D-6E8A-4147-A177-3AD203B41FA5}">
                      <a16:colId xmlns:a16="http://schemas.microsoft.com/office/drawing/2014/main" xmlns="" val="1654360951"/>
                    </a:ext>
                  </a:extLst>
                </a:gridCol>
                <a:gridCol w="437367">
                  <a:extLst>
                    <a:ext uri="{9D8B030D-6E8A-4147-A177-3AD203B41FA5}">
                      <a16:colId xmlns:a16="http://schemas.microsoft.com/office/drawing/2014/main" xmlns="" val="3965626599"/>
                    </a:ext>
                  </a:extLst>
                </a:gridCol>
                <a:gridCol w="437367">
                  <a:extLst>
                    <a:ext uri="{9D8B030D-6E8A-4147-A177-3AD203B41FA5}">
                      <a16:colId xmlns:a16="http://schemas.microsoft.com/office/drawing/2014/main" xmlns="" val="3939311540"/>
                    </a:ext>
                  </a:extLst>
                </a:gridCol>
                <a:gridCol w="452987">
                  <a:extLst>
                    <a:ext uri="{9D8B030D-6E8A-4147-A177-3AD203B41FA5}">
                      <a16:colId xmlns:a16="http://schemas.microsoft.com/office/drawing/2014/main" xmlns="" val="3647075523"/>
                    </a:ext>
                  </a:extLst>
                </a:gridCol>
              </a:tblGrid>
              <a:tr h="255842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Характеристика                                                                                                             населенных пунктов в зоне возможного подтопления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подтопления, </a:t>
                      </a:r>
                      <a:r>
                        <a:rPr lang="ru-RU" sz="7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Домов/приусадебных участков в зоне подтопления</a:t>
                      </a:r>
                      <a:endParaRPr lang="ru-RU" sz="7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Домов/приусадебных участков в зоне возможного подтопления (людей/детей)</a:t>
                      </a:r>
                      <a:endParaRPr lang="ru-RU" sz="7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Протяженность затопленных дорог, м</a:t>
                      </a:r>
                      <a:endParaRPr lang="ru-RU" sz="7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Количестко мостов в зоне затопления</a:t>
                      </a:r>
                      <a:endParaRPr lang="ru-RU" sz="7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ПОО объекты в зоне затопления</a:t>
                      </a:r>
                      <a:endParaRPr lang="ru-RU" sz="7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СЗО в зоне подтопления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46327485"/>
                  </a:ext>
                </a:extLst>
              </a:tr>
              <a:tr h="3906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населенных пунктов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Дома</a:t>
                      </a:r>
                      <a:endParaRPr lang="ru-RU" sz="7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Население, чел</a:t>
                      </a:r>
                      <a:endParaRPr lang="ru-RU" sz="7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Детей, чел</a:t>
                      </a:r>
                      <a:endParaRPr lang="ru-RU" sz="7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мостов</a:t>
                      </a:r>
                      <a:endParaRPr lang="ru-RU" sz="7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ПОО</a:t>
                      </a:r>
                      <a:endParaRPr lang="ru-RU" sz="7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СЗО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38411919"/>
                  </a:ext>
                </a:extLst>
              </a:tr>
              <a:tr h="127921">
                <a:tc gridSpan="14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Муниципальное образование г-к. </a:t>
                      </a:r>
                      <a:r>
                        <a:rPr lang="ru-RU" sz="7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Сочи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99230676"/>
                  </a:ext>
                </a:extLst>
              </a:tr>
              <a:tr h="1279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р-н. Адлер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3851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76612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19153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10,200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0/0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0/9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7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7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7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ru-RU" sz="7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16706146"/>
                  </a:ext>
                </a:extLst>
              </a:tr>
            </a:tbl>
          </a:graphicData>
        </a:graphic>
      </p:graphicFrame>
      <p:sp>
        <p:nvSpPr>
          <p:cNvPr id="37" name="Прямоугольная выноска 441"/>
          <p:cNvSpPr>
            <a:spLocks noChangeArrowheads="1"/>
          </p:cNvSpPr>
          <p:nvPr/>
        </p:nvSpPr>
        <p:spPr bwMode="auto">
          <a:xfrm>
            <a:off x="3456954" y="3983638"/>
            <a:ext cx="1600200" cy="477612"/>
          </a:xfrm>
          <a:prstGeom prst="wedgeRectCallout">
            <a:avLst>
              <a:gd name="adj1" fmla="val 70385"/>
              <a:gd name="adj2" fmla="val 248354"/>
            </a:avLst>
          </a:prstGeom>
          <a:solidFill>
            <a:srgbClr val="FFFF00"/>
          </a:solidFill>
          <a:ln w="12700">
            <a:solidFill>
              <a:srgbClr val="FF3300"/>
            </a:solidFill>
            <a:miter lim="800000"/>
            <a:headEnd/>
            <a:tailEnd/>
          </a:ln>
        </p:spPr>
        <p:txBody>
          <a:bodyPr lIns="98868" tIns="49438" rIns="98868" bIns="49438"/>
          <a:lstStyle>
            <a:lvl1pPr defTabSz="77470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47725" indent="-319088" defTabSz="77470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09688" indent="-252413" defTabSz="7747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39913" indent="-252413" defTabSz="77470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366963" indent="-252413" defTabSz="77470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824163" indent="-252413" defTabSz="774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81363" indent="-252413" defTabSz="774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738563" indent="-252413" defTabSz="774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95763" indent="-252413" defTabSz="774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зоне возможного подтопления: </a:t>
            </a:r>
            <a:r>
              <a:rPr lang="ru-RU" alt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приусадебных участков. </a:t>
            </a:r>
            <a:endParaRPr lang="ru-RU" alt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4294454" y="5439650"/>
            <a:ext cx="792088" cy="216024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8" rIns="91437" bIns="45718"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Херота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9" name="Прямая со стрелкой 38"/>
          <p:cNvCxnSpPr/>
          <p:nvPr/>
        </p:nvCxnSpPr>
        <p:spPr>
          <a:xfrm flipH="1">
            <a:off x="5822504" y="4709978"/>
            <a:ext cx="535712" cy="472309"/>
          </a:xfrm>
          <a:prstGeom prst="straightConnector1">
            <a:avLst/>
          </a:prstGeom>
          <a:ln w="412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Прямоугольник 42">
            <a:extLst/>
          </p:cNvPr>
          <p:cNvSpPr/>
          <p:nvPr/>
        </p:nvSpPr>
        <p:spPr bwMode="auto">
          <a:xfrm rot="19532704">
            <a:off x="5334659" y="4996910"/>
            <a:ext cx="65985" cy="73317"/>
          </a:xfrm>
          <a:prstGeom prst="rect">
            <a:avLst/>
          </a:prstGeom>
          <a:solidFill>
            <a:srgbClr val="181DF8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932">
              <a:cs typeface="Arial" panose="020B0604020202020204" pitchFamily="34" charset="0"/>
            </a:endParaRPr>
          </a:p>
        </p:txBody>
      </p:sp>
      <p:sp>
        <p:nvSpPr>
          <p:cNvPr id="47" name="Прямоугольник 46">
            <a:extLst/>
          </p:cNvPr>
          <p:cNvSpPr/>
          <p:nvPr/>
        </p:nvSpPr>
        <p:spPr bwMode="auto">
          <a:xfrm rot="19906207" flipV="1">
            <a:off x="5377375" y="5248122"/>
            <a:ext cx="69245" cy="78205"/>
          </a:xfrm>
          <a:prstGeom prst="rect">
            <a:avLst/>
          </a:prstGeom>
          <a:solidFill>
            <a:srgbClr val="181DF8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932">
              <a:cs typeface="Arial" panose="020B0604020202020204" pitchFamily="34" charset="0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6736701" y="3380953"/>
            <a:ext cx="1083273" cy="216024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8" rIns="91437" bIns="45718"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р-н. Адлер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>
            <a:extLst/>
          </p:cNvPr>
          <p:cNvSpPr/>
          <p:nvPr/>
        </p:nvSpPr>
        <p:spPr bwMode="auto">
          <a:xfrm rot="19532704">
            <a:off x="4933128" y="5096735"/>
            <a:ext cx="65985" cy="73317"/>
          </a:xfrm>
          <a:prstGeom prst="rect">
            <a:avLst/>
          </a:prstGeom>
          <a:solidFill>
            <a:srgbClr val="181DF8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932">
              <a:cs typeface="Arial" panose="020B0604020202020204" pitchFamily="34" charset="0"/>
            </a:endParaRPr>
          </a:p>
        </p:txBody>
      </p:sp>
      <p:sp>
        <p:nvSpPr>
          <p:cNvPr id="41" name="Прямоугольник 40">
            <a:extLst/>
          </p:cNvPr>
          <p:cNvSpPr/>
          <p:nvPr/>
        </p:nvSpPr>
        <p:spPr bwMode="auto">
          <a:xfrm rot="19532704">
            <a:off x="5534263" y="5198332"/>
            <a:ext cx="65985" cy="73317"/>
          </a:xfrm>
          <a:prstGeom prst="rect">
            <a:avLst/>
          </a:prstGeom>
          <a:solidFill>
            <a:srgbClr val="181DF8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932">
              <a:cs typeface="Arial" panose="020B0604020202020204" pitchFamily="34" charset="0"/>
            </a:endParaRPr>
          </a:p>
        </p:txBody>
      </p:sp>
      <p:sp>
        <p:nvSpPr>
          <p:cNvPr id="42" name="Прямоугольник 41">
            <a:extLst/>
          </p:cNvPr>
          <p:cNvSpPr/>
          <p:nvPr/>
        </p:nvSpPr>
        <p:spPr bwMode="auto">
          <a:xfrm rot="19906207" flipV="1">
            <a:off x="5714027" y="4915699"/>
            <a:ext cx="69245" cy="78205"/>
          </a:xfrm>
          <a:prstGeom prst="rect">
            <a:avLst/>
          </a:prstGeom>
          <a:solidFill>
            <a:srgbClr val="181DF8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932">
              <a:cs typeface="Arial" panose="020B0604020202020204" pitchFamily="34" charset="0"/>
            </a:endParaRPr>
          </a:p>
        </p:txBody>
      </p:sp>
      <p:sp>
        <p:nvSpPr>
          <p:cNvPr id="45" name="Прямоугольник 44">
            <a:extLst/>
          </p:cNvPr>
          <p:cNvSpPr/>
          <p:nvPr/>
        </p:nvSpPr>
        <p:spPr bwMode="auto">
          <a:xfrm rot="19532704">
            <a:off x="5451494" y="4549757"/>
            <a:ext cx="65985" cy="73317"/>
          </a:xfrm>
          <a:prstGeom prst="rect">
            <a:avLst/>
          </a:prstGeom>
          <a:solidFill>
            <a:srgbClr val="181DF8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932">
              <a:cs typeface="Arial" panose="020B0604020202020204" pitchFamily="34" charset="0"/>
            </a:endParaRPr>
          </a:p>
        </p:txBody>
      </p:sp>
      <p:sp>
        <p:nvSpPr>
          <p:cNvPr id="50" name="Прямоугольник 49">
            <a:extLst/>
          </p:cNvPr>
          <p:cNvSpPr/>
          <p:nvPr/>
        </p:nvSpPr>
        <p:spPr bwMode="auto">
          <a:xfrm rot="19532704">
            <a:off x="5748924" y="5464268"/>
            <a:ext cx="59986" cy="66653"/>
          </a:xfrm>
          <a:prstGeom prst="rect">
            <a:avLst/>
          </a:prstGeom>
          <a:solidFill>
            <a:srgbClr val="181DF8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932">
              <a:cs typeface="Arial" panose="020B0604020202020204" pitchFamily="34" charset="0"/>
            </a:endParaRPr>
          </a:p>
        </p:txBody>
      </p:sp>
      <p:sp>
        <p:nvSpPr>
          <p:cNvPr id="51" name="Прямоугольник 50">
            <a:extLst/>
          </p:cNvPr>
          <p:cNvSpPr/>
          <p:nvPr/>
        </p:nvSpPr>
        <p:spPr bwMode="auto">
          <a:xfrm rot="19906207" flipV="1">
            <a:off x="5420639" y="5588694"/>
            <a:ext cx="62951" cy="71095"/>
          </a:xfrm>
          <a:prstGeom prst="rect">
            <a:avLst/>
          </a:prstGeom>
          <a:solidFill>
            <a:srgbClr val="181DF8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932">
              <a:cs typeface="Arial" panose="020B0604020202020204" pitchFamily="34" charset="0"/>
            </a:endParaRPr>
          </a:p>
        </p:txBody>
      </p:sp>
      <p:sp>
        <p:nvSpPr>
          <p:cNvPr id="52" name="Прямоугольник 51">
            <a:extLst/>
          </p:cNvPr>
          <p:cNvSpPr/>
          <p:nvPr/>
        </p:nvSpPr>
        <p:spPr bwMode="auto">
          <a:xfrm rot="19532704">
            <a:off x="5246126" y="5209449"/>
            <a:ext cx="59986" cy="66653"/>
          </a:xfrm>
          <a:prstGeom prst="rect">
            <a:avLst/>
          </a:prstGeom>
          <a:solidFill>
            <a:srgbClr val="181DF8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932">
              <a:cs typeface="Arial" panose="020B0604020202020204" pitchFamily="34" charset="0"/>
            </a:endParaRPr>
          </a:p>
        </p:txBody>
      </p:sp>
      <p:grpSp>
        <p:nvGrpSpPr>
          <p:cNvPr id="53" name="Группа 52"/>
          <p:cNvGrpSpPr/>
          <p:nvPr/>
        </p:nvGrpSpPr>
        <p:grpSpPr>
          <a:xfrm>
            <a:off x="7051325" y="5042775"/>
            <a:ext cx="2439988" cy="1795462"/>
            <a:chOff x="7051325" y="5042775"/>
            <a:chExt cx="2439988" cy="1795462"/>
          </a:xfrm>
        </p:grpSpPr>
        <p:sp>
          <p:nvSpPr>
            <p:cNvPr id="54" name="Rectangle 93">
              <a:extLst/>
            </p:cNvPr>
            <p:cNvSpPr>
              <a:spLocks noChangeArrowheads="1"/>
            </p:cNvSpPr>
            <p:nvPr/>
          </p:nvSpPr>
          <p:spPr bwMode="auto">
            <a:xfrm>
              <a:off x="7051325" y="5082462"/>
              <a:ext cx="2114550" cy="1755775"/>
            </a:xfrm>
            <a:prstGeom prst="rect">
              <a:avLst/>
            </a:prstGeom>
            <a:solidFill>
              <a:sysClr val="window" lastClr="FFFFFF"/>
            </a:solidFill>
            <a:ln w="19050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475345" eaLnBrk="1" hangingPunct="1">
                <a:defRPr/>
              </a:pPr>
              <a:endParaRPr lang="ru-RU" altLang="ru-RU" sz="932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5" name="Text Box 97">
              <a:extLst/>
            </p:cNvPr>
            <p:cNvSpPr txBox="1">
              <a:spLocks noChangeArrowheads="1"/>
            </p:cNvSpPr>
            <p:nvPr/>
          </p:nvSpPr>
          <p:spPr bwMode="auto">
            <a:xfrm>
              <a:off x="7162450" y="5890500"/>
              <a:ext cx="914400" cy="130175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lIns="0" tIns="0" rIns="0" bIns="0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ru-RU" altLang="ru-RU" sz="848" b="0" kern="0" dirty="0">
                  <a:solidFill>
                    <a:srgbClr val="000000"/>
                  </a:solidFill>
                  <a:latin typeface="Arial" panose="020B0604020202020204" pitchFamily="34" charset="0"/>
                </a:rPr>
                <a:t>       - подтоплено</a:t>
              </a:r>
            </a:p>
          </p:txBody>
        </p:sp>
        <p:sp>
          <p:nvSpPr>
            <p:cNvPr id="56" name="Text Box 97">
              <a:extLst/>
            </p:cNvPr>
            <p:cNvSpPr txBox="1">
              <a:spLocks noChangeArrowheads="1"/>
            </p:cNvSpPr>
            <p:nvPr/>
          </p:nvSpPr>
          <p:spPr bwMode="auto">
            <a:xfrm>
              <a:off x="7410100" y="5042775"/>
              <a:ext cx="1600200" cy="276225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lIns="144627" tIns="72315" rIns="144627" bIns="72315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altLang="ru-RU" sz="848" b="0" kern="0" dirty="0">
                  <a:solidFill>
                    <a:srgbClr val="000000"/>
                  </a:solidFill>
                  <a:latin typeface="Arial" panose="020B0604020202020204" pitchFamily="34" charset="0"/>
                </a:rPr>
                <a:t>Условные обозначения</a:t>
              </a:r>
            </a:p>
          </p:txBody>
        </p:sp>
        <p:sp>
          <p:nvSpPr>
            <p:cNvPr id="57" name="Text Box 97">
              <a:extLst/>
            </p:cNvPr>
            <p:cNvSpPr txBox="1">
              <a:spLocks noChangeArrowheads="1"/>
            </p:cNvSpPr>
            <p:nvPr/>
          </p:nvSpPr>
          <p:spPr bwMode="auto">
            <a:xfrm>
              <a:off x="7345013" y="6090525"/>
              <a:ext cx="2146300" cy="130175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lIns="0" tIns="0" rIns="0" bIns="0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ru-RU" altLang="ru-RU" sz="848" b="0" kern="0" dirty="0">
                  <a:solidFill>
                    <a:srgbClr val="000000"/>
                  </a:solidFill>
                  <a:latin typeface="Arial" panose="020B0604020202020204" pitchFamily="34" charset="0"/>
                </a:rPr>
                <a:t> - прогнозируемое</a:t>
              </a:r>
              <a:r>
                <a:rPr lang="en-US" altLang="ru-RU" sz="848" b="0" kern="0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ru-RU" altLang="ru-RU" sz="848" b="0" kern="0" dirty="0">
                  <a:solidFill>
                    <a:srgbClr val="000000"/>
                  </a:solidFill>
                  <a:latin typeface="Arial" panose="020B0604020202020204" pitchFamily="34" charset="0"/>
                </a:rPr>
                <a:t>подтопление</a:t>
              </a:r>
            </a:p>
          </p:txBody>
        </p:sp>
        <p:sp>
          <p:nvSpPr>
            <p:cNvPr id="58" name="Text Box 97">
              <a:extLst/>
            </p:cNvPr>
            <p:cNvSpPr txBox="1">
              <a:spLocks noChangeArrowheads="1"/>
            </p:cNvSpPr>
            <p:nvPr/>
          </p:nvSpPr>
          <p:spPr bwMode="auto">
            <a:xfrm>
              <a:off x="7379938" y="5317412"/>
              <a:ext cx="1944687" cy="277813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lIns="144627" tIns="72315" rIns="144627" bIns="72315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ru-RU" altLang="ru-RU" sz="848" b="0" kern="0" dirty="0">
                  <a:solidFill>
                    <a:srgbClr val="000000"/>
                  </a:solidFill>
                  <a:latin typeface="Arial" panose="020B0604020202020204" pitchFamily="34" charset="0"/>
                </a:rPr>
                <a:t> - зона подтопления</a:t>
              </a:r>
            </a:p>
          </p:txBody>
        </p:sp>
        <p:sp>
          <p:nvSpPr>
            <p:cNvPr id="59" name="Прямоугольник 58">
              <a:extLst/>
            </p:cNvPr>
            <p:cNvSpPr/>
            <p:nvPr/>
          </p:nvSpPr>
          <p:spPr bwMode="auto">
            <a:xfrm>
              <a:off x="7144988" y="5861925"/>
              <a:ext cx="128587" cy="142875"/>
            </a:xfrm>
            <a:prstGeom prst="rect">
              <a:avLst/>
            </a:prstGeom>
            <a:solidFill>
              <a:srgbClr val="FF000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 sz="932">
                <a:cs typeface="Arial" panose="020B0604020202020204" pitchFamily="34" charset="0"/>
              </a:endParaRPr>
            </a:p>
          </p:txBody>
        </p:sp>
        <p:sp>
          <p:nvSpPr>
            <p:cNvPr id="60" name="Прямоугольник 59">
              <a:extLst/>
            </p:cNvPr>
            <p:cNvSpPr/>
            <p:nvPr/>
          </p:nvSpPr>
          <p:spPr bwMode="auto">
            <a:xfrm>
              <a:off x="7154513" y="6095287"/>
              <a:ext cx="125412" cy="127000"/>
            </a:xfrm>
            <a:prstGeom prst="rect">
              <a:avLst/>
            </a:prstGeom>
            <a:solidFill>
              <a:srgbClr val="0000FF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 sz="932">
                <a:cs typeface="Arial" panose="020B0604020202020204" pitchFamily="34" charset="0"/>
              </a:endParaRPr>
            </a:p>
          </p:txBody>
        </p:sp>
        <p:sp>
          <p:nvSpPr>
            <p:cNvPr id="61" name="Полилиния 430">
              <a:extLst/>
            </p:cNvPr>
            <p:cNvSpPr/>
            <p:nvPr/>
          </p:nvSpPr>
          <p:spPr bwMode="auto">
            <a:xfrm>
              <a:off x="7078313" y="5332574"/>
              <a:ext cx="276225" cy="230187"/>
            </a:xfrm>
            <a:custGeom>
              <a:avLst/>
              <a:gdLst>
                <a:gd name="connsiteX0" fmla="*/ 0 w 325925"/>
                <a:gd name="connsiteY0" fmla="*/ 73060 h 244640"/>
                <a:gd name="connsiteX1" fmla="*/ 0 w 325925"/>
                <a:gd name="connsiteY1" fmla="*/ 73060 h 244640"/>
                <a:gd name="connsiteX2" fmla="*/ 262551 w 325925"/>
                <a:gd name="connsiteY2" fmla="*/ 236022 h 244640"/>
                <a:gd name="connsiteX3" fmla="*/ 325925 w 325925"/>
                <a:gd name="connsiteY3" fmla="*/ 199808 h 244640"/>
                <a:gd name="connsiteX4" fmla="*/ 298764 w 325925"/>
                <a:gd name="connsiteY4" fmla="*/ 54953 h 244640"/>
                <a:gd name="connsiteX5" fmla="*/ 280657 w 325925"/>
                <a:gd name="connsiteY5" fmla="*/ 27792 h 244640"/>
                <a:gd name="connsiteX6" fmla="*/ 226337 w 325925"/>
                <a:gd name="connsiteY6" fmla="*/ 632 h 244640"/>
                <a:gd name="connsiteX7" fmla="*/ 81481 w 325925"/>
                <a:gd name="connsiteY7" fmla="*/ 27792 h 244640"/>
                <a:gd name="connsiteX8" fmla="*/ 45267 w 325925"/>
                <a:gd name="connsiteY8" fmla="*/ 73060 h 244640"/>
                <a:gd name="connsiteX9" fmla="*/ 0 w 325925"/>
                <a:gd name="connsiteY9" fmla="*/ 73060 h 244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5925" h="244640">
                  <a:moveTo>
                    <a:pt x="0" y="73060"/>
                  </a:moveTo>
                  <a:lnTo>
                    <a:pt x="0" y="73060"/>
                  </a:lnTo>
                  <a:cubicBezTo>
                    <a:pt x="87517" y="127381"/>
                    <a:pt x="169897" y="191019"/>
                    <a:pt x="262551" y="236022"/>
                  </a:cubicBezTo>
                  <a:cubicBezTo>
                    <a:pt x="314355" y="261184"/>
                    <a:pt x="317268" y="225779"/>
                    <a:pt x="325925" y="199808"/>
                  </a:cubicBezTo>
                  <a:cubicBezTo>
                    <a:pt x="322739" y="167949"/>
                    <a:pt x="321574" y="89169"/>
                    <a:pt x="298764" y="54953"/>
                  </a:cubicBezTo>
                  <a:cubicBezTo>
                    <a:pt x="292728" y="45899"/>
                    <a:pt x="288351" y="35486"/>
                    <a:pt x="280657" y="27792"/>
                  </a:cubicBezTo>
                  <a:cubicBezTo>
                    <a:pt x="263107" y="10241"/>
                    <a:pt x="248428" y="7995"/>
                    <a:pt x="226337" y="632"/>
                  </a:cubicBezTo>
                  <a:cubicBezTo>
                    <a:pt x="205508" y="2234"/>
                    <a:pt x="111594" y="-9850"/>
                    <a:pt x="81481" y="27792"/>
                  </a:cubicBezTo>
                  <a:cubicBezTo>
                    <a:pt x="46674" y="71301"/>
                    <a:pt x="105810" y="42789"/>
                    <a:pt x="45267" y="73060"/>
                  </a:cubicBezTo>
                  <a:cubicBezTo>
                    <a:pt x="36731" y="77328"/>
                    <a:pt x="7544" y="73060"/>
                    <a:pt x="0" y="73060"/>
                  </a:cubicBezTo>
                  <a:close/>
                </a:path>
              </a:pathLst>
            </a:custGeom>
            <a:solidFill>
              <a:srgbClr val="6D85A8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>
                <a:cs typeface="Arial" panose="020B0604020202020204" pitchFamily="34" charset="0"/>
              </a:endParaRPr>
            </a:p>
          </p:txBody>
        </p:sp>
        <p:sp>
          <p:nvSpPr>
            <p:cNvPr id="62" name="Text Box 97">
              <a:extLst/>
            </p:cNvPr>
            <p:cNvSpPr txBox="1">
              <a:spLocks noChangeArrowheads="1"/>
            </p:cNvSpPr>
            <p:nvPr/>
          </p:nvSpPr>
          <p:spPr bwMode="auto">
            <a:xfrm>
              <a:off x="7379938" y="5633635"/>
              <a:ext cx="2024063" cy="130175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lIns="0" tIns="0" rIns="0" bIns="0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ru-RU" altLang="ru-RU" sz="848" b="0" kern="0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 - </a:t>
              </a:r>
              <a:r>
                <a:rPr lang="ru-RU" altLang="ru-RU" sz="848" b="0" kern="0" dirty="0" err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Гидропост</a:t>
              </a:r>
              <a:endParaRPr lang="ru-RU" altLang="ru-RU" sz="848" b="0" kern="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7074793" y="6311276"/>
              <a:ext cx="2058908" cy="511123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  <a:ln>
              <a:solidFill>
                <a:schemeClr val="tx1"/>
              </a:solidFill>
            </a:ln>
          </p:spPr>
          <p:txBody>
            <a:bodyPr wrap="square" lIns="79461" tIns="39730" rIns="79461" bIns="39730" rtlCol="0">
              <a:spAutoFit/>
            </a:bodyPr>
            <a:lstStyle/>
            <a:p>
              <a:r>
                <a:rPr lang="ru-RU" sz="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исп. ЦУКС ГУ МЧС по Краснодарскому краю </a:t>
              </a:r>
              <a:r>
                <a:rPr lang="ru-RU" altLang="ru-RU" sz="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АРМ № </a:t>
              </a:r>
              <a:r>
                <a:rPr lang="ru-RU" altLang="ru-RU" sz="7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  <a:p>
              <a:r>
                <a:rPr lang="ru-RU" sz="7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исп. </a:t>
              </a:r>
              <a:r>
                <a:rPr lang="ru-RU" sz="7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Патракова</a:t>
              </a:r>
              <a:r>
                <a:rPr lang="ru-RU" sz="7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А.Н.</a:t>
              </a:r>
              <a:endParaRPr lang="ru-RU" sz="7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ru-RU" sz="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использовались: </a:t>
              </a:r>
              <a:r>
                <a:rPr lang="en-US" sz="7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QGis</a:t>
              </a:r>
              <a:r>
                <a:rPr lang="ru-RU" sz="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</a:p>
          </p:txBody>
        </p:sp>
        <p:sp>
          <p:nvSpPr>
            <p:cNvPr id="64" name="Равнобедренный треугольник 63"/>
            <p:cNvSpPr/>
            <p:nvPr/>
          </p:nvSpPr>
          <p:spPr>
            <a:xfrm>
              <a:off x="7137843" y="5633635"/>
              <a:ext cx="123825" cy="114921"/>
            </a:xfrm>
            <a:prstGeom prst="triangl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5" name="Равнобедренный треугольник 64"/>
          <p:cNvSpPr/>
          <p:nvPr/>
        </p:nvSpPr>
        <p:spPr>
          <a:xfrm>
            <a:off x="5434748" y="3926177"/>
            <a:ext cx="123825" cy="114921"/>
          </a:xfrm>
          <a:prstGeom prst="triangl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Прямоугольник 67"/>
          <p:cNvSpPr/>
          <p:nvPr/>
        </p:nvSpPr>
        <p:spPr>
          <a:xfrm>
            <a:off x="949191" y="3825074"/>
            <a:ext cx="865751" cy="216024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8" rIns="91437" bIns="45718" rtlCol="0" anchor="ctr"/>
          <a:lstStyle/>
          <a:p>
            <a:pPr algn="ctr"/>
            <a:r>
              <a:rPr lang="ru-RU" sz="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Адлер</a:t>
            </a:r>
            <a:endParaRPr lang="ru-RU" sz="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Овал 68"/>
          <p:cNvSpPr/>
          <p:nvPr/>
        </p:nvSpPr>
        <p:spPr>
          <a:xfrm>
            <a:off x="1787491" y="4121500"/>
            <a:ext cx="76912" cy="4571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8410957"/>
              </p:ext>
            </p:extLst>
          </p:nvPr>
        </p:nvGraphicFramePr>
        <p:xfrm>
          <a:off x="3711779" y="2381478"/>
          <a:ext cx="1855476" cy="1325206"/>
        </p:xfrm>
        <a:graphic>
          <a:graphicData uri="http://schemas.openxmlformats.org/drawingml/2006/table">
            <a:tbl>
              <a:tblPr/>
              <a:tblGrid>
                <a:gridCol w="185547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5151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Гидропост</a:t>
                      </a:r>
                      <a:r>
                        <a:rPr lang="ru-RU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АГК 179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 р. </a:t>
                      </a:r>
                      <a:r>
                        <a:rPr lang="ru-RU" sz="800" b="1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Херота</a:t>
                      </a:r>
                      <a:endParaRPr lang="ru-RU" sz="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7000" marR="2700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544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Опасная отметка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10,100 м</a:t>
                      </a:r>
                      <a:endParaRPr lang="ru-RU" sz="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7000" marR="2700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7973">
                <a:tc>
                  <a:txBody>
                    <a:bodyPr/>
                    <a:lstStyle/>
                    <a:p>
                      <a:pPr marL="0" marR="0" lvl="0" indent="0" algn="ctr" defTabSz="30274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 июля 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6,881 м 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(+0,001)</a:t>
                      </a:r>
                    </a:p>
                    <a:p>
                      <a:pPr marL="0" marR="0" lvl="0" indent="0" algn="ctr" defTabSz="30274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 июля 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6,880 м (-0,001)</a:t>
                      </a:r>
                    </a:p>
                    <a:p>
                      <a:pPr marL="0" marR="0" lvl="0" indent="0" algn="ctr" defTabSz="30274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 июля 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6,882 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 (+0,002)</a:t>
                      </a:r>
                    </a:p>
                    <a:p>
                      <a:pPr marL="0" marR="0" lvl="0" indent="0" algn="ctr" defTabSz="30274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22 июля 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6, 930 м 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(+0,048)</a:t>
                      </a:r>
                    </a:p>
                  </a:txBody>
                  <a:tcPr marL="27000" marR="2700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98243">
                <a:tc>
                  <a:txBody>
                    <a:bodyPr/>
                    <a:lstStyle/>
                    <a:p>
                      <a:pPr marL="0" marR="0" lvl="0" indent="0" algn="ctr" defTabSz="30274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Прогноз на </a:t>
                      </a:r>
                      <a:r>
                        <a:rPr kumimoji="0" lang="ru-RU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23.07.2021</a:t>
                      </a: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30274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7,290 м 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(+36) </a:t>
                      </a: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см</a:t>
                      </a:r>
                    </a:p>
                  </a:txBody>
                  <a:tcPr marL="27000" marR="2700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71" name="Рисунок 7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580" y="931391"/>
            <a:ext cx="2419303" cy="160449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7921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3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" y="1324932"/>
            <a:ext cx="9131386" cy="5529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47" name="Таблица 5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1620555"/>
              </p:ext>
            </p:extLst>
          </p:nvPr>
        </p:nvGraphicFramePr>
        <p:xfrm>
          <a:off x="8271604" y="26526"/>
          <a:ext cx="814798" cy="234147"/>
        </p:xfrm>
        <a:graphic>
          <a:graphicData uri="http://schemas.openxmlformats.org/drawingml/2006/table">
            <a:tbl>
              <a:tblPr/>
              <a:tblGrid>
                <a:gridCol w="8147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066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Учетный номер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688" marR="606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74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2.3.2</a:t>
                      </a:r>
                    </a:p>
                  </a:txBody>
                  <a:tcPr marL="60688" marR="606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25" name="Прямоугольник 5"/>
          <p:cNvSpPr>
            <a:spLocks noChangeArrowheads="1"/>
          </p:cNvSpPr>
          <p:nvPr/>
        </p:nvSpPr>
        <p:spPr bwMode="auto">
          <a:xfrm>
            <a:off x="0" y="0"/>
            <a:ext cx="9144000" cy="659194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500" tIns="36750" rIns="73500" bIns="36750" anchor="ctr"/>
          <a:lstStyle/>
          <a:p>
            <a:pPr algn="ctr" defTabSz="879373">
              <a:lnSpc>
                <a:spcPct val="85000"/>
              </a:lnSpc>
            </a:pPr>
            <a:r>
              <a:rPr lang="ru-RU" altLang="ru-RU" sz="1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РАСЧЕТ ПОСЛЕДСТВИЙ (МОДЕЛЬ)</a:t>
            </a:r>
          </a:p>
          <a:p>
            <a:pPr algn="ctr" defTabSz="879373">
              <a:lnSpc>
                <a:spcPct val="85000"/>
              </a:lnSpc>
            </a:pPr>
            <a:r>
              <a:rPr lang="ru-RU" altLang="ru-RU" sz="1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подтопления </a:t>
            </a:r>
            <a:r>
              <a:rPr lang="ru-RU" altLang="ru-RU" sz="1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sz="1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Джубга МО Туапсинский район Краснодарского </a:t>
            </a:r>
            <a:r>
              <a:rPr lang="ru-RU" altLang="ru-RU" sz="1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края (на </a:t>
            </a:r>
            <a:r>
              <a:rPr lang="ru-RU" altLang="ru-RU" sz="1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23.07.2021)</a:t>
            </a:r>
            <a:endParaRPr lang="ru-RU" altLang="ru-RU" sz="1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1233" y="670719"/>
            <a:ext cx="2424875" cy="250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926" tIns="36462" rIns="72926" bIns="36462" anchor="ctr"/>
          <a:lstStyle/>
          <a:p>
            <a:pPr algn="ctr">
              <a:defRPr/>
            </a:pPr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выпадения осадков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1233" y="2535884"/>
            <a:ext cx="2424875" cy="250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926" tIns="36462" rIns="72926" bIns="36462" anchor="ctr"/>
          <a:lstStyle/>
          <a:p>
            <a:pPr algn="ctr">
              <a:defRPr/>
            </a:pPr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 высот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2315" y="4336084"/>
            <a:ext cx="2457103" cy="250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926" tIns="36462" rIns="72926" bIns="36462" anchor="ctr"/>
          <a:lstStyle/>
          <a:p>
            <a:pPr algn="ctr">
              <a:defRPr/>
            </a:pPr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</a:t>
            </a: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3678813"/>
              </p:ext>
            </p:extLst>
          </p:nvPr>
        </p:nvGraphicFramePr>
        <p:xfrm>
          <a:off x="2437697" y="659194"/>
          <a:ext cx="6706303" cy="902318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819197">
                  <a:extLst>
                    <a:ext uri="{9D8B030D-6E8A-4147-A177-3AD203B41FA5}">
                      <a16:colId xmlns:a16="http://schemas.microsoft.com/office/drawing/2014/main" xmlns="" val="2295484825"/>
                    </a:ext>
                  </a:extLst>
                </a:gridCol>
                <a:gridCol w="333232">
                  <a:extLst>
                    <a:ext uri="{9D8B030D-6E8A-4147-A177-3AD203B41FA5}">
                      <a16:colId xmlns:a16="http://schemas.microsoft.com/office/drawing/2014/main" xmlns="" val="4264464098"/>
                    </a:ext>
                  </a:extLst>
                </a:gridCol>
                <a:gridCol w="395715">
                  <a:extLst>
                    <a:ext uri="{9D8B030D-6E8A-4147-A177-3AD203B41FA5}">
                      <a16:colId xmlns:a16="http://schemas.microsoft.com/office/drawing/2014/main" xmlns="" val="2259135406"/>
                    </a:ext>
                  </a:extLst>
                </a:gridCol>
                <a:gridCol w="333232">
                  <a:extLst>
                    <a:ext uri="{9D8B030D-6E8A-4147-A177-3AD203B41FA5}">
                      <a16:colId xmlns:a16="http://schemas.microsoft.com/office/drawing/2014/main" xmlns="" val="3625592933"/>
                    </a:ext>
                  </a:extLst>
                </a:gridCol>
                <a:gridCol w="423482">
                  <a:extLst>
                    <a:ext uri="{9D8B030D-6E8A-4147-A177-3AD203B41FA5}">
                      <a16:colId xmlns:a16="http://schemas.microsoft.com/office/drawing/2014/main" xmlns="" val="2515631467"/>
                    </a:ext>
                  </a:extLst>
                </a:gridCol>
                <a:gridCol w="411334">
                  <a:extLst>
                    <a:ext uri="{9D8B030D-6E8A-4147-A177-3AD203B41FA5}">
                      <a16:colId xmlns:a16="http://schemas.microsoft.com/office/drawing/2014/main" xmlns="" val="3522651295"/>
                    </a:ext>
                  </a:extLst>
                </a:gridCol>
                <a:gridCol w="437367">
                  <a:extLst>
                    <a:ext uri="{9D8B030D-6E8A-4147-A177-3AD203B41FA5}">
                      <a16:colId xmlns:a16="http://schemas.microsoft.com/office/drawing/2014/main" xmlns="" val="3359005016"/>
                    </a:ext>
                  </a:extLst>
                </a:gridCol>
                <a:gridCol w="465138">
                  <a:extLst>
                    <a:ext uri="{9D8B030D-6E8A-4147-A177-3AD203B41FA5}">
                      <a16:colId xmlns:a16="http://schemas.microsoft.com/office/drawing/2014/main" xmlns="" val="832641755"/>
                    </a:ext>
                  </a:extLst>
                </a:gridCol>
                <a:gridCol w="473815">
                  <a:extLst>
                    <a:ext uri="{9D8B030D-6E8A-4147-A177-3AD203B41FA5}">
                      <a16:colId xmlns:a16="http://schemas.microsoft.com/office/drawing/2014/main" xmlns="" val="1341023446"/>
                    </a:ext>
                  </a:extLst>
                </a:gridCol>
                <a:gridCol w="744567">
                  <a:extLst>
                    <a:ext uri="{9D8B030D-6E8A-4147-A177-3AD203B41FA5}">
                      <a16:colId xmlns:a16="http://schemas.microsoft.com/office/drawing/2014/main" xmlns="" val="1785080298"/>
                    </a:ext>
                  </a:extLst>
                </a:gridCol>
                <a:gridCol w="541503">
                  <a:extLst>
                    <a:ext uri="{9D8B030D-6E8A-4147-A177-3AD203B41FA5}">
                      <a16:colId xmlns:a16="http://schemas.microsoft.com/office/drawing/2014/main" xmlns="" val="1654360951"/>
                    </a:ext>
                  </a:extLst>
                </a:gridCol>
                <a:gridCol w="437367">
                  <a:extLst>
                    <a:ext uri="{9D8B030D-6E8A-4147-A177-3AD203B41FA5}">
                      <a16:colId xmlns:a16="http://schemas.microsoft.com/office/drawing/2014/main" xmlns="" val="3965626599"/>
                    </a:ext>
                  </a:extLst>
                </a:gridCol>
                <a:gridCol w="437367">
                  <a:extLst>
                    <a:ext uri="{9D8B030D-6E8A-4147-A177-3AD203B41FA5}">
                      <a16:colId xmlns:a16="http://schemas.microsoft.com/office/drawing/2014/main" xmlns="" val="3939311540"/>
                    </a:ext>
                  </a:extLst>
                </a:gridCol>
                <a:gridCol w="452987">
                  <a:extLst>
                    <a:ext uri="{9D8B030D-6E8A-4147-A177-3AD203B41FA5}">
                      <a16:colId xmlns:a16="http://schemas.microsoft.com/office/drawing/2014/main" xmlns="" val="3647075523"/>
                    </a:ext>
                  </a:extLst>
                </a:gridCol>
              </a:tblGrid>
              <a:tr h="255842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Характеристика                                                                                                             населенных пунктов в зоне возможного подтопления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подтопления, </a:t>
                      </a:r>
                      <a:r>
                        <a:rPr lang="ru-RU" sz="7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Домов/приусадебных участков в зоне подтопления</a:t>
                      </a:r>
                      <a:endParaRPr lang="ru-RU" sz="7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Домов/приусадебных участков в зоне возможного подтопления (людей/детей)</a:t>
                      </a:r>
                      <a:endParaRPr lang="ru-RU" sz="7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Протяженность затопленных дорог, м</a:t>
                      </a:r>
                      <a:endParaRPr lang="ru-RU" sz="7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Количестко мостов в зоне затопления</a:t>
                      </a:r>
                      <a:endParaRPr lang="ru-RU" sz="7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ПОО объекты в зоне затопления</a:t>
                      </a:r>
                      <a:endParaRPr lang="ru-RU" sz="7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СЗО в зоне подтопления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46327485"/>
                  </a:ext>
                </a:extLst>
              </a:tr>
              <a:tr h="3906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населенных пунктов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Дома</a:t>
                      </a:r>
                      <a:endParaRPr lang="ru-RU" sz="7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Население, чел</a:t>
                      </a:r>
                      <a:endParaRPr lang="ru-RU" sz="7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Детей, чел</a:t>
                      </a:r>
                      <a:endParaRPr lang="ru-RU" sz="7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мостов</a:t>
                      </a:r>
                      <a:endParaRPr lang="ru-RU" sz="7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ПОО</a:t>
                      </a:r>
                      <a:endParaRPr lang="ru-RU" sz="7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СЗО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38411919"/>
                  </a:ext>
                </a:extLst>
              </a:tr>
              <a:tr h="127921">
                <a:tc gridSpan="14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Муниципальное образование г-к. </a:t>
                      </a:r>
                      <a:r>
                        <a:rPr lang="ru-RU" sz="7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Сочи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99230676"/>
                  </a:ext>
                </a:extLst>
              </a:tr>
              <a:tr h="1279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пгт</a:t>
                      </a:r>
                      <a:r>
                        <a:rPr lang="ru-RU" sz="7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Джубга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336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1028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258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0/0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120/150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7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7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7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ru-RU" sz="7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16706146"/>
                  </a:ext>
                </a:extLst>
              </a:tr>
            </a:tbl>
          </a:graphicData>
        </a:graphic>
      </p:graphicFrame>
      <p:sp>
        <p:nvSpPr>
          <p:cNvPr id="37" name="Прямоугольная выноска 441"/>
          <p:cNvSpPr>
            <a:spLocks noChangeArrowheads="1"/>
          </p:cNvSpPr>
          <p:nvPr/>
        </p:nvSpPr>
        <p:spPr bwMode="auto">
          <a:xfrm>
            <a:off x="3494354" y="2766026"/>
            <a:ext cx="1600200" cy="583323"/>
          </a:xfrm>
          <a:prstGeom prst="wedgeRectCallout">
            <a:avLst>
              <a:gd name="adj1" fmla="val 68798"/>
              <a:gd name="adj2" fmla="val 128567"/>
            </a:avLst>
          </a:prstGeom>
          <a:solidFill>
            <a:srgbClr val="FFFF00"/>
          </a:solidFill>
          <a:ln w="12700">
            <a:solidFill>
              <a:srgbClr val="FF3300"/>
            </a:solidFill>
            <a:miter lim="800000"/>
            <a:headEnd/>
            <a:tailEnd/>
          </a:ln>
        </p:spPr>
        <p:txBody>
          <a:bodyPr lIns="98868" tIns="49438" rIns="98868" bIns="49438"/>
          <a:lstStyle>
            <a:lvl1pPr defTabSz="77470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47725" indent="-319088" defTabSz="77470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09688" indent="-252413" defTabSz="7747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39913" indent="-252413" defTabSz="77470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366963" indent="-252413" defTabSz="77470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824163" indent="-252413" defTabSz="774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81363" indent="-252413" defTabSz="774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738563" indent="-252413" defTabSz="774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95763" indent="-252413" defTabSz="774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зоне возможного подтопления: 150 </a:t>
            </a:r>
            <a:r>
              <a:rPr lang="ru-RU" alt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приусадебных участков.</a:t>
            </a:r>
            <a:endParaRPr lang="ru-RU" alt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074284" y="2427872"/>
            <a:ext cx="792088" cy="216024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8" rIns="91437" bIns="45718"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Джубга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9" name="Прямая со стрелкой 38"/>
          <p:cNvCxnSpPr/>
          <p:nvPr/>
        </p:nvCxnSpPr>
        <p:spPr>
          <a:xfrm flipH="1">
            <a:off x="5430264" y="2701954"/>
            <a:ext cx="164489" cy="523846"/>
          </a:xfrm>
          <a:prstGeom prst="straightConnector1">
            <a:avLst/>
          </a:prstGeom>
          <a:ln w="412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Прямоугольник 42">
            <a:extLst/>
          </p:cNvPr>
          <p:cNvSpPr/>
          <p:nvPr/>
        </p:nvSpPr>
        <p:spPr bwMode="auto">
          <a:xfrm rot="19532704">
            <a:off x="5524060" y="4102104"/>
            <a:ext cx="65985" cy="73317"/>
          </a:xfrm>
          <a:prstGeom prst="rect">
            <a:avLst/>
          </a:prstGeom>
          <a:solidFill>
            <a:srgbClr val="181DF8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932">
              <a:cs typeface="Arial" panose="020B0604020202020204" pitchFamily="34" charset="0"/>
            </a:endParaRPr>
          </a:p>
        </p:txBody>
      </p:sp>
      <p:sp>
        <p:nvSpPr>
          <p:cNvPr id="47" name="Прямоугольник 46">
            <a:extLst/>
          </p:cNvPr>
          <p:cNvSpPr/>
          <p:nvPr/>
        </p:nvSpPr>
        <p:spPr bwMode="auto">
          <a:xfrm rot="19906207" flipV="1">
            <a:off x="5540084" y="5042256"/>
            <a:ext cx="69245" cy="78205"/>
          </a:xfrm>
          <a:prstGeom prst="rect">
            <a:avLst/>
          </a:prstGeom>
          <a:solidFill>
            <a:srgbClr val="181DF8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932">
              <a:cs typeface="Arial" panose="020B0604020202020204" pitchFamily="34" charset="0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4188234" y="5210988"/>
            <a:ext cx="1083273" cy="216024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8" rIns="91437" bIns="45718" rtlCol="0" anchor="ctr"/>
          <a:lstStyle/>
          <a:p>
            <a:pPr algn="ctr"/>
            <a:r>
              <a:rPr lang="ru-RU" sz="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пгт</a:t>
            </a:r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Джубга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>
            <a:extLst/>
          </p:cNvPr>
          <p:cNvSpPr/>
          <p:nvPr/>
        </p:nvSpPr>
        <p:spPr bwMode="auto">
          <a:xfrm rot="19532704">
            <a:off x="5628948" y="3851264"/>
            <a:ext cx="65985" cy="73317"/>
          </a:xfrm>
          <a:prstGeom prst="rect">
            <a:avLst/>
          </a:prstGeom>
          <a:solidFill>
            <a:srgbClr val="181DF8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932">
              <a:cs typeface="Arial" panose="020B0604020202020204" pitchFamily="34" charset="0"/>
            </a:endParaRPr>
          </a:p>
        </p:txBody>
      </p:sp>
      <p:sp>
        <p:nvSpPr>
          <p:cNvPr id="41" name="Прямоугольник 40">
            <a:extLst/>
          </p:cNvPr>
          <p:cNvSpPr/>
          <p:nvPr/>
        </p:nvSpPr>
        <p:spPr bwMode="auto">
          <a:xfrm rot="19532704">
            <a:off x="5585232" y="4541481"/>
            <a:ext cx="65985" cy="73317"/>
          </a:xfrm>
          <a:prstGeom prst="rect">
            <a:avLst/>
          </a:prstGeom>
          <a:solidFill>
            <a:srgbClr val="181DF8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932">
              <a:cs typeface="Arial" panose="020B0604020202020204" pitchFamily="34" charset="0"/>
            </a:endParaRPr>
          </a:p>
        </p:txBody>
      </p:sp>
      <p:sp>
        <p:nvSpPr>
          <p:cNvPr id="42" name="Прямоугольник 41">
            <a:extLst/>
          </p:cNvPr>
          <p:cNvSpPr/>
          <p:nvPr/>
        </p:nvSpPr>
        <p:spPr bwMode="auto">
          <a:xfrm rot="19906207" flipV="1">
            <a:off x="5632602" y="3660199"/>
            <a:ext cx="69245" cy="78205"/>
          </a:xfrm>
          <a:prstGeom prst="rect">
            <a:avLst/>
          </a:prstGeom>
          <a:solidFill>
            <a:srgbClr val="181DF8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932">
              <a:cs typeface="Arial" panose="020B0604020202020204" pitchFamily="34" charset="0"/>
            </a:endParaRPr>
          </a:p>
        </p:txBody>
      </p:sp>
      <p:sp>
        <p:nvSpPr>
          <p:cNvPr id="45" name="Прямоугольник 44">
            <a:extLst/>
          </p:cNvPr>
          <p:cNvSpPr/>
          <p:nvPr/>
        </p:nvSpPr>
        <p:spPr bwMode="auto">
          <a:xfrm rot="19532704">
            <a:off x="5513815" y="4943333"/>
            <a:ext cx="65985" cy="73317"/>
          </a:xfrm>
          <a:prstGeom prst="rect">
            <a:avLst/>
          </a:prstGeom>
          <a:solidFill>
            <a:srgbClr val="181DF8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932">
              <a:cs typeface="Arial" panose="020B0604020202020204" pitchFamily="34" charset="0"/>
            </a:endParaRPr>
          </a:p>
        </p:txBody>
      </p:sp>
      <p:sp>
        <p:nvSpPr>
          <p:cNvPr id="50" name="Прямоугольник 49">
            <a:extLst/>
          </p:cNvPr>
          <p:cNvSpPr/>
          <p:nvPr/>
        </p:nvSpPr>
        <p:spPr bwMode="auto">
          <a:xfrm rot="19532704">
            <a:off x="5782325" y="4638155"/>
            <a:ext cx="59986" cy="66653"/>
          </a:xfrm>
          <a:prstGeom prst="rect">
            <a:avLst/>
          </a:prstGeom>
          <a:solidFill>
            <a:srgbClr val="181DF8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932">
              <a:cs typeface="Arial" panose="020B0604020202020204" pitchFamily="34" charset="0"/>
            </a:endParaRPr>
          </a:p>
        </p:txBody>
      </p:sp>
      <p:sp>
        <p:nvSpPr>
          <p:cNvPr id="51" name="Прямоугольник 50">
            <a:extLst/>
          </p:cNvPr>
          <p:cNvSpPr/>
          <p:nvPr/>
        </p:nvSpPr>
        <p:spPr bwMode="auto">
          <a:xfrm rot="19906207" flipV="1">
            <a:off x="5525579" y="4657028"/>
            <a:ext cx="62951" cy="71095"/>
          </a:xfrm>
          <a:prstGeom prst="rect">
            <a:avLst/>
          </a:prstGeom>
          <a:solidFill>
            <a:srgbClr val="181DF8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932">
              <a:cs typeface="Arial" panose="020B0604020202020204" pitchFamily="34" charset="0"/>
            </a:endParaRPr>
          </a:p>
        </p:txBody>
      </p:sp>
      <p:sp>
        <p:nvSpPr>
          <p:cNvPr id="52" name="Прямоугольник 51">
            <a:extLst/>
          </p:cNvPr>
          <p:cNvSpPr/>
          <p:nvPr/>
        </p:nvSpPr>
        <p:spPr bwMode="auto">
          <a:xfrm rot="19532704">
            <a:off x="5435529" y="4964999"/>
            <a:ext cx="59986" cy="66653"/>
          </a:xfrm>
          <a:prstGeom prst="rect">
            <a:avLst/>
          </a:prstGeom>
          <a:solidFill>
            <a:srgbClr val="181DF8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932">
              <a:cs typeface="Arial" panose="020B0604020202020204" pitchFamily="34" charset="0"/>
            </a:endParaRPr>
          </a:p>
        </p:txBody>
      </p:sp>
      <p:graphicFrame>
        <p:nvGraphicFramePr>
          <p:cNvPr id="53" name="Таблица 52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5852582"/>
              </p:ext>
            </p:extLst>
          </p:nvPr>
        </p:nvGraphicFramePr>
        <p:xfrm>
          <a:off x="7664868" y="1743696"/>
          <a:ext cx="1468833" cy="326814"/>
        </p:xfrm>
        <a:graphic>
          <a:graphicData uri="http://schemas.openxmlformats.org/drawingml/2006/table">
            <a:tbl>
              <a:tblPr/>
              <a:tblGrid>
                <a:gridCol w="146883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2681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Гидропост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отсутствует</a:t>
                      </a:r>
                      <a:endParaRPr lang="ru-RU" sz="9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0520" marR="3052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54" name="Прямоугольник 53">
            <a:extLst/>
          </p:cNvPr>
          <p:cNvSpPr/>
          <p:nvPr/>
        </p:nvSpPr>
        <p:spPr bwMode="auto">
          <a:xfrm rot="19532704">
            <a:off x="5493769" y="5439247"/>
            <a:ext cx="65985" cy="73317"/>
          </a:xfrm>
          <a:prstGeom prst="rect">
            <a:avLst/>
          </a:prstGeom>
          <a:solidFill>
            <a:srgbClr val="181DF8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932">
              <a:cs typeface="Arial" panose="020B0604020202020204" pitchFamily="34" charset="0"/>
            </a:endParaRPr>
          </a:p>
        </p:txBody>
      </p:sp>
      <p:sp>
        <p:nvSpPr>
          <p:cNvPr id="55" name="Прямоугольник 54">
            <a:extLst/>
          </p:cNvPr>
          <p:cNvSpPr/>
          <p:nvPr/>
        </p:nvSpPr>
        <p:spPr bwMode="auto">
          <a:xfrm rot="19532704">
            <a:off x="5338530" y="5242002"/>
            <a:ext cx="65985" cy="73317"/>
          </a:xfrm>
          <a:prstGeom prst="rect">
            <a:avLst/>
          </a:prstGeom>
          <a:solidFill>
            <a:srgbClr val="181DF8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932">
              <a:cs typeface="Arial" panose="020B0604020202020204" pitchFamily="34" charset="0"/>
            </a:endParaRPr>
          </a:p>
        </p:txBody>
      </p:sp>
      <p:sp>
        <p:nvSpPr>
          <p:cNvPr id="56" name="Прямоугольник 55">
            <a:extLst/>
          </p:cNvPr>
          <p:cNvSpPr/>
          <p:nvPr/>
        </p:nvSpPr>
        <p:spPr bwMode="auto">
          <a:xfrm rot="19532704">
            <a:off x="5354708" y="5518084"/>
            <a:ext cx="65985" cy="73317"/>
          </a:xfrm>
          <a:prstGeom prst="rect">
            <a:avLst/>
          </a:prstGeom>
          <a:solidFill>
            <a:srgbClr val="181DF8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932">
              <a:cs typeface="Arial" panose="020B0604020202020204" pitchFamily="34" charset="0"/>
            </a:endParaRPr>
          </a:p>
        </p:txBody>
      </p:sp>
      <p:sp>
        <p:nvSpPr>
          <p:cNvPr id="57" name="Прямоугольник 56">
            <a:extLst/>
          </p:cNvPr>
          <p:cNvSpPr/>
          <p:nvPr/>
        </p:nvSpPr>
        <p:spPr bwMode="auto">
          <a:xfrm rot="19532704">
            <a:off x="5616554" y="5595399"/>
            <a:ext cx="65985" cy="73317"/>
          </a:xfrm>
          <a:prstGeom prst="rect">
            <a:avLst/>
          </a:prstGeom>
          <a:solidFill>
            <a:srgbClr val="181DF8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932">
              <a:cs typeface="Arial" panose="020B0604020202020204" pitchFamily="34" charset="0"/>
            </a:endParaRPr>
          </a:p>
        </p:txBody>
      </p:sp>
      <p:sp>
        <p:nvSpPr>
          <p:cNvPr id="58" name="Прямоугольник 57">
            <a:extLst/>
          </p:cNvPr>
          <p:cNvSpPr/>
          <p:nvPr/>
        </p:nvSpPr>
        <p:spPr bwMode="auto">
          <a:xfrm rot="19532704">
            <a:off x="5477493" y="5674236"/>
            <a:ext cx="65985" cy="73317"/>
          </a:xfrm>
          <a:prstGeom prst="rect">
            <a:avLst/>
          </a:prstGeom>
          <a:solidFill>
            <a:srgbClr val="181DF8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932">
              <a:cs typeface="Arial" panose="020B0604020202020204" pitchFamily="34" charset="0"/>
            </a:endParaRPr>
          </a:p>
        </p:txBody>
      </p:sp>
      <p:pic>
        <p:nvPicPr>
          <p:cNvPr id="3" name="Туапсинский район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15" y="4586416"/>
            <a:ext cx="2457103" cy="184282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2794661"/>
            <a:ext cx="2459418" cy="1541424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44" name="Группа 43"/>
          <p:cNvGrpSpPr/>
          <p:nvPr/>
        </p:nvGrpSpPr>
        <p:grpSpPr>
          <a:xfrm>
            <a:off x="7051325" y="5042775"/>
            <a:ext cx="2439988" cy="1795462"/>
            <a:chOff x="7051325" y="5042775"/>
            <a:chExt cx="2439988" cy="1795462"/>
          </a:xfrm>
        </p:grpSpPr>
        <p:sp>
          <p:nvSpPr>
            <p:cNvPr id="59" name="Rectangle 93">
              <a:extLst/>
            </p:cNvPr>
            <p:cNvSpPr>
              <a:spLocks noChangeArrowheads="1"/>
            </p:cNvSpPr>
            <p:nvPr/>
          </p:nvSpPr>
          <p:spPr bwMode="auto">
            <a:xfrm>
              <a:off x="7051325" y="5082462"/>
              <a:ext cx="2114550" cy="1755775"/>
            </a:xfrm>
            <a:prstGeom prst="rect">
              <a:avLst/>
            </a:prstGeom>
            <a:solidFill>
              <a:sysClr val="window" lastClr="FFFFFF"/>
            </a:solidFill>
            <a:ln w="19050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475345" eaLnBrk="1" hangingPunct="1">
                <a:defRPr/>
              </a:pPr>
              <a:endParaRPr lang="ru-RU" altLang="ru-RU" sz="932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0" name="Text Box 97">
              <a:extLst/>
            </p:cNvPr>
            <p:cNvSpPr txBox="1">
              <a:spLocks noChangeArrowheads="1"/>
            </p:cNvSpPr>
            <p:nvPr/>
          </p:nvSpPr>
          <p:spPr bwMode="auto">
            <a:xfrm>
              <a:off x="7162450" y="5890500"/>
              <a:ext cx="914400" cy="130175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lIns="0" tIns="0" rIns="0" bIns="0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ru-RU" altLang="ru-RU" sz="848" b="0" kern="0" dirty="0">
                  <a:solidFill>
                    <a:srgbClr val="000000"/>
                  </a:solidFill>
                  <a:latin typeface="Arial" panose="020B0604020202020204" pitchFamily="34" charset="0"/>
                </a:rPr>
                <a:t>       - подтоплено</a:t>
              </a:r>
            </a:p>
          </p:txBody>
        </p:sp>
        <p:sp>
          <p:nvSpPr>
            <p:cNvPr id="61" name="Text Box 97">
              <a:extLst/>
            </p:cNvPr>
            <p:cNvSpPr txBox="1">
              <a:spLocks noChangeArrowheads="1"/>
            </p:cNvSpPr>
            <p:nvPr/>
          </p:nvSpPr>
          <p:spPr bwMode="auto">
            <a:xfrm>
              <a:off x="7410100" y="5042775"/>
              <a:ext cx="1600200" cy="276225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lIns="144627" tIns="72315" rIns="144627" bIns="72315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altLang="ru-RU" sz="848" b="0" kern="0" dirty="0">
                  <a:solidFill>
                    <a:srgbClr val="000000"/>
                  </a:solidFill>
                  <a:latin typeface="Arial" panose="020B0604020202020204" pitchFamily="34" charset="0"/>
                </a:rPr>
                <a:t>Условные обозначения</a:t>
              </a:r>
            </a:p>
          </p:txBody>
        </p:sp>
        <p:sp>
          <p:nvSpPr>
            <p:cNvPr id="62" name="Text Box 97">
              <a:extLst/>
            </p:cNvPr>
            <p:cNvSpPr txBox="1">
              <a:spLocks noChangeArrowheads="1"/>
            </p:cNvSpPr>
            <p:nvPr/>
          </p:nvSpPr>
          <p:spPr bwMode="auto">
            <a:xfrm>
              <a:off x="7345013" y="6090525"/>
              <a:ext cx="2146300" cy="130175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lIns="0" tIns="0" rIns="0" bIns="0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ru-RU" altLang="ru-RU" sz="848" b="0" kern="0" dirty="0">
                  <a:solidFill>
                    <a:srgbClr val="000000"/>
                  </a:solidFill>
                  <a:latin typeface="Arial" panose="020B0604020202020204" pitchFamily="34" charset="0"/>
                </a:rPr>
                <a:t> - прогнозируемое</a:t>
              </a:r>
              <a:r>
                <a:rPr lang="en-US" altLang="ru-RU" sz="848" b="0" kern="0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ru-RU" altLang="ru-RU" sz="848" b="0" kern="0" dirty="0">
                  <a:solidFill>
                    <a:srgbClr val="000000"/>
                  </a:solidFill>
                  <a:latin typeface="Arial" panose="020B0604020202020204" pitchFamily="34" charset="0"/>
                </a:rPr>
                <a:t>подтопление</a:t>
              </a:r>
            </a:p>
          </p:txBody>
        </p:sp>
        <p:sp>
          <p:nvSpPr>
            <p:cNvPr id="63" name="Text Box 97">
              <a:extLst/>
            </p:cNvPr>
            <p:cNvSpPr txBox="1">
              <a:spLocks noChangeArrowheads="1"/>
            </p:cNvSpPr>
            <p:nvPr/>
          </p:nvSpPr>
          <p:spPr bwMode="auto">
            <a:xfrm>
              <a:off x="7379938" y="5317412"/>
              <a:ext cx="1944687" cy="277813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lIns="144627" tIns="72315" rIns="144627" bIns="72315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ru-RU" altLang="ru-RU" sz="848" b="0" kern="0" dirty="0">
                  <a:solidFill>
                    <a:srgbClr val="000000"/>
                  </a:solidFill>
                  <a:latin typeface="Arial" panose="020B0604020202020204" pitchFamily="34" charset="0"/>
                </a:rPr>
                <a:t> - зона подтопления</a:t>
              </a:r>
            </a:p>
          </p:txBody>
        </p:sp>
        <p:sp>
          <p:nvSpPr>
            <p:cNvPr id="64" name="Прямоугольник 63">
              <a:extLst/>
            </p:cNvPr>
            <p:cNvSpPr/>
            <p:nvPr/>
          </p:nvSpPr>
          <p:spPr bwMode="auto">
            <a:xfrm>
              <a:off x="7144988" y="5861925"/>
              <a:ext cx="128587" cy="142875"/>
            </a:xfrm>
            <a:prstGeom prst="rect">
              <a:avLst/>
            </a:prstGeom>
            <a:solidFill>
              <a:srgbClr val="FF000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 sz="932">
                <a:cs typeface="Arial" panose="020B0604020202020204" pitchFamily="34" charset="0"/>
              </a:endParaRPr>
            </a:p>
          </p:txBody>
        </p:sp>
        <p:sp>
          <p:nvSpPr>
            <p:cNvPr id="65" name="Прямоугольник 64">
              <a:extLst/>
            </p:cNvPr>
            <p:cNvSpPr/>
            <p:nvPr/>
          </p:nvSpPr>
          <p:spPr bwMode="auto">
            <a:xfrm>
              <a:off x="7154513" y="6095287"/>
              <a:ext cx="125412" cy="127000"/>
            </a:xfrm>
            <a:prstGeom prst="rect">
              <a:avLst/>
            </a:prstGeom>
            <a:solidFill>
              <a:srgbClr val="0000FF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 sz="932">
                <a:cs typeface="Arial" panose="020B0604020202020204" pitchFamily="34" charset="0"/>
              </a:endParaRPr>
            </a:p>
          </p:txBody>
        </p:sp>
        <p:sp>
          <p:nvSpPr>
            <p:cNvPr id="66" name="Полилиния 430">
              <a:extLst/>
            </p:cNvPr>
            <p:cNvSpPr/>
            <p:nvPr/>
          </p:nvSpPr>
          <p:spPr bwMode="auto">
            <a:xfrm>
              <a:off x="7078313" y="5332574"/>
              <a:ext cx="276225" cy="230187"/>
            </a:xfrm>
            <a:custGeom>
              <a:avLst/>
              <a:gdLst>
                <a:gd name="connsiteX0" fmla="*/ 0 w 325925"/>
                <a:gd name="connsiteY0" fmla="*/ 73060 h 244640"/>
                <a:gd name="connsiteX1" fmla="*/ 0 w 325925"/>
                <a:gd name="connsiteY1" fmla="*/ 73060 h 244640"/>
                <a:gd name="connsiteX2" fmla="*/ 262551 w 325925"/>
                <a:gd name="connsiteY2" fmla="*/ 236022 h 244640"/>
                <a:gd name="connsiteX3" fmla="*/ 325925 w 325925"/>
                <a:gd name="connsiteY3" fmla="*/ 199808 h 244640"/>
                <a:gd name="connsiteX4" fmla="*/ 298764 w 325925"/>
                <a:gd name="connsiteY4" fmla="*/ 54953 h 244640"/>
                <a:gd name="connsiteX5" fmla="*/ 280657 w 325925"/>
                <a:gd name="connsiteY5" fmla="*/ 27792 h 244640"/>
                <a:gd name="connsiteX6" fmla="*/ 226337 w 325925"/>
                <a:gd name="connsiteY6" fmla="*/ 632 h 244640"/>
                <a:gd name="connsiteX7" fmla="*/ 81481 w 325925"/>
                <a:gd name="connsiteY7" fmla="*/ 27792 h 244640"/>
                <a:gd name="connsiteX8" fmla="*/ 45267 w 325925"/>
                <a:gd name="connsiteY8" fmla="*/ 73060 h 244640"/>
                <a:gd name="connsiteX9" fmla="*/ 0 w 325925"/>
                <a:gd name="connsiteY9" fmla="*/ 73060 h 244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5925" h="244640">
                  <a:moveTo>
                    <a:pt x="0" y="73060"/>
                  </a:moveTo>
                  <a:lnTo>
                    <a:pt x="0" y="73060"/>
                  </a:lnTo>
                  <a:cubicBezTo>
                    <a:pt x="87517" y="127381"/>
                    <a:pt x="169897" y="191019"/>
                    <a:pt x="262551" y="236022"/>
                  </a:cubicBezTo>
                  <a:cubicBezTo>
                    <a:pt x="314355" y="261184"/>
                    <a:pt x="317268" y="225779"/>
                    <a:pt x="325925" y="199808"/>
                  </a:cubicBezTo>
                  <a:cubicBezTo>
                    <a:pt x="322739" y="167949"/>
                    <a:pt x="321574" y="89169"/>
                    <a:pt x="298764" y="54953"/>
                  </a:cubicBezTo>
                  <a:cubicBezTo>
                    <a:pt x="292728" y="45899"/>
                    <a:pt x="288351" y="35486"/>
                    <a:pt x="280657" y="27792"/>
                  </a:cubicBezTo>
                  <a:cubicBezTo>
                    <a:pt x="263107" y="10241"/>
                    <a:pt x="248428" y="7995"/>
                    <a:pt x="226337" y="632"/>
                  </a:cubicBezTo>
                  <a:cubicBezTo>
                    <a:pt x="205508" y="2234"/>
                    <a:pt x="111594" y="-9850"/>
                    <a:pt x="81481" y="27792"/>
                  </a:cubicBezTo>
                  <a:cubicBezTo>
                    <a:pt x="46674" y="71301"/>
                    <a:pt x="105810" y="42789"/>
                    <a:pt x="45267" y="73060"/>
                  </a:cubicBezTo>
                  <a:cubicBezTo>
                    <a:pt x="36731" y="77328"/>
                    <a:pt x="7544" y="73060"/>
                    <a:pt x="0" y="73060"/>
                  </a:cubicBezTo>
                  <a:close/>
                </a:path>
              </a:pathLst>
            </a:custGeom>
            <a:solidFill>
              <a:srgbClr val="6D85A8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>
                <a:cs typeface="Arial" panose="020B0604020202020204" pitchFamily="34" charset="0"/>
              </a:endParaRPr>
            </a:p>
          </p:txBody>
        </p:sp>
        <p:sp>
          <p:nvSpPr>
            <p:cNvPr id="68" name="Text Box 97">
              <a:extLst/>
            </p:cNvPr>
            <p:cNvSpPr txBox="1">
              <a:spLocks noChangeArrowheads="1"/>
            </p:cNvSpPr>
            <p:nvPr/>
          </p:nvSpPr>
          <p:spPr bwMode="auto">
            <a:xfrm>
              <a:off x="7379938" y="5633635"/>
              <a:ext cx="2024063" cy="130175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lIns="0" tIns="0" rIns="0" bIns="0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ru-RU" altLang="ru-RU" sz="848" b="0" kern="0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 - </a:t>
              </a:r>
              <a:r>
                <a:rPr lang="ru-RU" altLang="ru-RU" sz="848" b="0" kern="0" dirty="0" err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Гидропост</a:t>
              </a:r>
              <a:endParaRPr lang="ru-RU" altLang="ru-RU" sz="848" b="0" kern="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7074793" y="6311276"/>
              <a:ext cx="2058908" cy="511123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  <a:ln>
              <a:solidFill>
                <a:schemeClr val="tx1"/>
              </a:solidFill>
            </a:ln>
          </p:spPr>
          <p:txBody>
            <a:bodyPr wrap="square" lIns="79461" tIns="39730" rIns="79461" bIns="39730" rtlCol="0">
              <a:spAutoFit/>
            </a:bodyPr>
            <a:lstStyle/>
            <a:p>
              <a:r>
                <a:rPr lang="ru-RU" sz="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исп. ЦУКС ГУ МЧС по Краснодарскому краю </a:t>
              </a:r>
              <a:r>
                <a:rPr lang="ru-RU" altLang="ru-RU" sz="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АРМ № </a:t>
              </a:r>
              <a:r>
                <a:rPr lang="ru-RU" altLang="ru-RU" sz="7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  <a:p>
              <a:r>
                <a:rPr lang="ru-RU" sz="7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исп. </a:t>
              </a:r>
              <a:r>
                <a:rPr lang="ru-RU" sz="7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Патракова</a:t>
              </a:r>
              <a:r>
                <a:rPr lang="ru-RU" sz="7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А.Н.</a:t>
              </a:r>
              <a:endParaRPr lang="ru-RU" sz="7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ru-RU" sz="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использовались: </a:t>
              </a:r>
              <a:r>
                <a:rPr lang="en-US" sz="7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QGis</a:t>
              </a:r>
              <a:r>
                <a:rPr lang="ru-RU" sz="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</a:p>
          </p:txBody>
        </p:sp>
        <p:sp>
          <p:nvSpPr>
            <p:cNvPr id="70" name="Равнобедренный треугольник 69"/>
            <p:cNvSpPr/>
            <p:nvPr/>
          </p:nvSpPr>
          <p:spPr>
            <a:xfrm>
              <a:off x="7137843" y="5633635"/>
              <a:ext cx="123825" cy="114921"/>
            </a:xfrm>
            <a:prstGeom prst="triangl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1" name="Прямоугольник 70"/>
          <p:cNvSpPr/>
          <p:nvPr/>
        </p:nvSpPr>
        <p:spPr>
          <a:xfrm>
            <a:off x="797990" y="3349349"/>
            <a:ext cx="865751" cy="216024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8" rIns="91437" bIns="45718" rtlCol="0" anchor="ctr"/>
          <a:lstStyle/>
          <a:p>
            <a:pPr algn="ctr"/>
            <a:r>
              <a:rPr lang="ru-RU" sz="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Джубга</a:t>
            </a:r>
            <a:endParaRPr lang="ru-RU" sz="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Овал 71"/>
          <p:cNvSpPr/>
          <p:nvPr/>
        </p:nvSpPr>
        <p:spPr>
          <a:xfrm>
            <a:off x="742338" y="3653582"/>
            <a:ext cx="76912" cy="4571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916584"/>
            <a:ext cx="2405523" cy="161085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03556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" y="1270000"/>
            <a:ext cx="9131624" cy="556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47" name="Таблица 5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1113669"/>
              </p:ext>
            </p:extLst>
          </p:nvPr>
        </p:nvGraphicFramePr>
        <p:xfrm>
          <a:off x="8271604" y="26526"/>
          <a:ext cx="814798" cy="234147"/>
        </p:xfrm>
        <a:graphic>
          <a:graphicData uri="http://schemas.openxmlformats.org/drawingml/2006/table">
            <a:tbl>
              <a:tblPr/>
              <a:tblGrid>
                <a:gridCol w="8147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066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Учетный номер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688" marR="606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74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2.3.2</a:t>
                      </a:r>
                    </a:p>
                  </a:txBody>
                  <a:tcPr marL="60688" marR="606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25" name="Прямоугольник 5"/>
          <p:cNvSpPr>
            <a:spLocks noChangeArrowheads="1"/>
          </p:cNvSpPr>
          <p:nvPr/>
        </p:nvSpPr>
        <p:spPr bwMode="auto">
          <a:xfrm>
            <a:off x="0" y="0"/>
            <a:ext cx="9144000" cy="659194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500" tIns="36750" rIns="73500" bIns="36750" anchor="ctr"/>
          <a:lstStyle/>
          <a:p>
            <a:pPr algn="ctr" defTabSz="879373">
              <a:lnSpc>
                <a:spcPct val="85000"/>
              </a:lnSpc>
            </a:pPr>
            <a:r>
              <a:rPr lang="ru-RU" altLang="ru-RU" sz="1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РАСЧЕТ ПОСЛЕДСТВИЙ (МОДЕЛЬ)</a:t>
            </a:r>
          </a:p>
          <a:p>
            <a:pPr algn="ctr" defTabSz="879373">
              <a:lnSpc>
                <a:spcPct val="85000"/>
              </a:lnSpc>
            </a:pPr>
            <a:r>
              <a:rPr lang="ru-RU" altLang="ru-RU" sz="1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подтопления </a:t>
            </a:r>
            <a:r>
              <a:rPr lang="ru-RU" altLang="ru-RU" sz="1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sz="1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Дефановка МО Туапсинский район Краснодарского </a:t>
            </a:r>
            <a:r>
              <a:rPr lang="ru-RU" altLang="ru-RU" sz="1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края (на </a:t>
            </a:r>
            <a:r>
              <a:rPr lang="ru-RU" altLang="ru-RU" sz="1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23.07.2021)</a:t>
            </a:r>
            <a:endParaRPr lang="ru-RU" altLang="ru-RU" sz="1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1233" y="670719"/>
            <a:ext cx="2424875" cy="250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926" tIns="36462" rIns="72926" bIns="36462" anchor="ctr"/>
          <a:lstStyle/>
          <a:p>
            <a:pPr algn="ctr">
              <a:defRPr/>
            </a:pPr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выпадения осадков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1233" y="2535884"/>
            <a:ext cx="2424875" cy="250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926" tIns="36462" rIns="72926" bIns="36462" anchor="ctr"/>
          <a:lstStyle/>
          <a:p>
            <a:pPr algn="ctr">
              <a:defRPr/>
            </a:pPr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 высот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2315" y="4336084"/>
            <a:ext cx="2457103" cy="250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926" tIns="36462" rIns="72926" bIns="36462" anchor="ctr"/>
          <a:lstStyle/>
          <a:p>
            <a:pPr algn="ctr">
              <a:defRPr/>
            </a:pPr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</a:t>
            </a: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7612399"/>
              </p:ext>
            </p:extLst>
          </p:nvPr>
        </p:nvGraphicFramePr>
        <p:xfrm>
          <a:off x="2437697" y="659194"/>
          <a:ext cx="6706303" cy="902318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819197">
                  <a:extLst>
                    <a:ext uri="{9D8B030D-6E8A-4147-A177-3AD203B41FA5}">
                      <a16:colId xmlns:a16="http://schemas.microsoft.com/office/drawing/2014/main" xmlns="" val="2295484825"/>
                    </a:ext>
                  </a:extLst>
                </a:gridCol>
                <a:gridCol w="333232">
                  <a:extLst>
                    <a:ext uri="{9D8B030D-6E8A-4147-A177-3AD203B41FA5}">
                      <a16:colId xmlns:a16="http://schemas.microsoft.com/office/drawing/2014/main" xmlns="" val="4264464098"/>
                    </a:ext>
                  </a:extLst>
                </a:gridCol>
                <a:gridCol w="395715">
                  <a:extLst>
                    <a:ext uri="{9D8B030D-6E8A-4147-A177-3AD203B41FA5}">
                      <a16:colId xmlns:a16="http://schemas.microsoft.com/office/drawing/2014/main" xmlns="" val="2259135406"/>
                    </a:ext>
                  </a:extLst>
                </a:gridCol>
                <a:gridCol w="333232">
                  <a:extLst>
                    <a:ext uri="{9D8B030D-6E8A-4147-A177-3AD203B41FA5}">
                      <a16:colId xmlns:a16="http://schemas.microsoft.com/office/drawing/2014/main" xmlns="" val="3625592933"/>
                    </a:ext>
                  </a:extLst>
                </a:gridCol>
                <a:gridCol w="423482">
                  <a:extLst>
                    <a:ext uri="{9D8B030D-6E8A-4147-A177-3AD203B41FA5}">
                      <a16:colId xmlns:a16="http://schemas.microsoft.com/office/drawing/2014/main" xmlns="" val="2515631467"/>
                    </a:ext>
                  </a:extLst>
                </a:gridCol>
                <a:gridCol w="411334">
                  <a:extLst>
                    <a:ext uri="{9D8B030D-6E8A-4147-A177-3AD203B41FA5}">
                      <a16:colId xmlns:a16="http://schemas.microsoft.com/office/drawing/2014/main" xmlns="" val="3522651295"/>
                    </a:ext>
                  </a:extLst>
                </a:gridCol>
                <a:gridCol w="437367">
                  <a:extLst>
                    <a:ext uri="{9D8B030D-6E8A-4147-A177-3AD203B41FA5}">
                      <a16:colId xmlns:a16="http://schemas.microsoft.com/office/drawing/2014/main" xmlns="" val="3359005016"/>
                    </a:ext>
                  </a:extLst>
                </a:gridCol>
                <a:gridCol w="465138">
                  <a:extLst>
                    <a:ext uri="{9D8B030D-6E8A-4147-A177-3AD203B41FA5}">
                      <a16:colId xmlns:a16="http://schemas.microsoft.com/office/drawing/2014/main" xmlns="" val="832641755"/>
                    </a:ext>
                  </a:extLst>
                </a:gridCol>
                <a:gridCol w="473815">
                  <a:extLst>
                    <a:ext uri="{9D8B030D-6E8A-4147-A177-3AD203B41FA5}">
                      <a16:colId xmlns:a16="http://schemas.microsoft.com/office/drawing/2014/main" xmlns="" val="1341023446"/>
                    </a:ext>
                  </a:extLst>
                </a:gridCol>
                <a:gridCol w="744567">
                  <a:extLst>
                    <a:ext uri="{9D8B030D-6E8A-4147-A177-3AD203B41FA5}">
                      <a16:colId xmlns:a16="http://schemas.microsoft.com/office/drawing/2014/main" xmlns="" val="1785080298"/>
                    </a:ext>
                  </a:extLst>
                </a:gridCol>
                <a:gridCol w="541503">
                  <a:extLst>
                    <a:ext uri="{9D8B030D-6E8A-4147-A177-3AD203B41FA5}">
                      <a16:colId xmlns:a16="http://schemas.microsoft.com/office/drawing/2014/main" xmlns="" val="1654360951"/>
                    </a:ext>
                  </a:extLst>
                </a:gridCol>
                <a:gridCol w="437367">
                  <a:extLst>
                    <a:ext uri="{9D8B030D-6E8A-4147-A177-3AD203B41FA5}">
                      <a16:colId xmlns:a16="http://schemas.microsoft.com/office/drawing/2014/main" xmlns="" val="3965626599"/>
                    </a:ext>
                  </a:extLst>
                </a:gridCol>
                <a:gridCol w="437367">
                  <a:extLst>
                    <a:ext uri="{9D8B030D-6E8A-4147-A177-3AD203B41FA5}">
                      <a16:colId xmlns:a16="http://schemas.microsoft.com/office/drawing/2014/main" xmlns="" val="3939311540"/>
                    </a:ext>
                  </a:extLst>
                </a:gridCol>
                <a:gridCol w="452987">
                  <a:extLst>
                    <a:ext uri="{9D8B030D-6E8A-4147-A177-3AD203B41FA5}">
                      <a16:colId xmlns:a16="http://schemas.microsoft.com/office/drawing/2014/main" xmlns="" val="3647075523"/>
                    </a:ext>
                  </a:extLst>
                </a:gridCol>
              </a:tblGrid>
              <a:tr h="255842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Характеристика                                                                                                             населенных пунктов в зоне возможного подтопления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подтопления, </a:t>
                      </a:r>
                      <a:r>
                        <a:rPr lang="ru-RU" sz="7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Домов/приусадебных участков в зоне подтопления</a:t>
                      </a:r>
                      <a:endParaRPr lang="ru-RU" sz="7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Домов/приусадебных участков в зоне возможного подтопления (людей/детей)</a:t>
                      </a:r>
                      <a:endParaRPr lang="ru-RU" sz="7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Протяженность затопленных дорог, м</a:t>
                      </a:r>
                      <a:endParaRPr lang="ru-RU" sz="7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Количестко мостов в зоне затопления</a:t>
                      </a:r>
                      <a:endParaRPr lang="ru-RU" sz="7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ПОО объекты в зоне затопления</a:t>
                      </a:r>
                      <a:endParaRPr lang="ru-RU" sz="7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СЗО в зоне подтопления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46327485"/>
                  </a:ext>
                </a:extLst>
              </a:tr>
              <a:tr h="3906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населенных пунктов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Дома</a:t>
                      </a:r>
                      <a:endParaRPr lang="ru-RU" sz="7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Население, чел</a:t>
                      </a:r>
                      <a:endParaRPr lang="ru-RU" sz="7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Детей, чел</a:t>
                      </a:r>
                      <a:endParaRPr lang="ru-RU" sz="7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мостов</a:t>
                      </a:r>
                      <a:endParaRPr lang="ru-RU" sz="7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ПОО</a:t>
                      </a:r>
                      <a:endParaRPr lang="ru-RU" sz="7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СЗО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38411919"/>
                  </a:ext>
                </a:extLst>
              </a:tr>
              <a:tr h="127921">
                <a:tc gridSpan="14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Муниципальное образование г-к. </a:t>
                      </a:r>
                      <a:r>
                        <a:rPr lang="ru-RU" sz="7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Сочи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99230676"/>
                  </a:ext>
                </a:extLst>
              </a:tr>
              <a:tr h="1279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 Дефановка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729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2032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685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0/0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0/60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7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7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7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ru-RU" sz="7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16706146"/>
                  </a:ext>
                </a:extLst>
              </a:tr>
            </a:tbl>
          </a:graphicData>
        </a:graphic>
      </p:graphicFrame>
      <p:sp>
        <p:nvSpPr>
          <p:cNvPr id="37" name="Прямоугольная выноска 441"/>
          <p:cNvSpPr>
            <a:spLocks noChangeArrowheads="1"/>
          </p:cNvSpPr>
          <p:nvPr/>
        </p:nvSpPr>
        <p:spPr bwMode="auto">
          <a:xfrm>
            <a:off x="5659376" y="2381642"/>
            <a:ext cx="1600200" cy="558816"/>
          </a:xfrm>
          <a:prstGeom prst="wedgeRectCallout">
            <a:avLst>
              <a:gd name="adj1" fmla="val -18702"/>
              <a:gd name="adj2" fmla="val 202926"/>
            </a:avLst>
          </a:prstGeom>
          <a:solidFill>
            <a:srgbClr val="FFFF00"/>
          </a:solidFill>
          <a:ln w="12700">
            <a:solidFill>
              <a:srgbClr val="FF3300"/>
            </a:solidFill>
            <a:miter lim="800000"/>
            <a:headEnd/>
            <a:tailEnd/>
          </a:ln>
        </p:spPr>
        <p:txBody>
          <a:bodyPr lIns="98868" tIns="49438" rIns="98868" bIns="49438"/>
          <a:lstStyle>
            <a:lvl1pPr defTabSz="77470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47725" indent="-319088" defTabSz="77470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09688" indent="-252413" defTabSz="7747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39913" indent="-252413" defTabSz="77470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366963" indent="-252413" defTabSz="77470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824163" indent="-252413" defTabSz="774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81363" indent="-252413" defTabSz="774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738563" indent="-252413" defTabSz="774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95763" indent="-252413" defTabSz="774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зоне возможного подтопления: 60 </a:t>
            </a:r>
            <a:r>
              <a:rPr lang="ru-RU" alt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приусадебных участков.</a:t>
            </a:r>
            <a:endParaRPr lang="ru-RU" alt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4139194" y="4635929"/>
            <a:ext cx="792088" cy="216024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8" rIns="91437" bIns="45718"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Дефань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9" name="Прямая со стрелкой 38"/>
          <p:cNvCxnSpPr/>
          <p:nvPr/>
        </p:nvCxnSpPr>
        <p:spPr>
          <a:xfrm>
            <a:off x="3122520" y="4833568"/>
            <a:ext cx="466942" cy="295205"/>
          </a:xfrm>
          <a:prstGeom prst="straightConnector1">
            <a:avLst/>
          </a:prstGeom>
          <a:ln w="412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Прямоугольник 46">
            <a:extLst/>
          </p:cNvPr>
          <p:cNvSpPr/>
          <p:nvPr/>
        </p:nvSpPr>
        <p:spPr bwMode="auto">
          <a:xfrm rot="19906207" flipV="1">
            <a:off x="5624754" y="4449566"/>
            <a:ext cx="69245" cy="78205"/>
          </a:xfrm>
          <a:prstGeom prst="rect">
            <a:avLst/>
          </a:prstGeom>
          <a:solidFill>
            <a:srgbClr val="181DF8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932">
              <a:cs typeface="Arial" panose="020B0604020202020204" pitchFamily="34" charset="0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4188234" y="5210988"/>
            <a:ext cx="1083273" cy="216024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8" rIns="91437" bIns="45718"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sz="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Шабановское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рямоугольник 40">
            <a:extLst/>
          </p:cNvPr>
          <p:cNvSpPr/>
          <p:nvPr/>
        </p:nvSpPr>
        <p:spPr bwMode="auto">
          <a:xfrm rot="19532704">
            <a:off x="5004932" y="4293677"/>
            <a:ext cx="65985" cy="73317"/>
          </a:xfrm>
          <a:prstGeom prst="rect">
            <a:avLst/>
          </a:prstGeom>
          <a:solidFill>
            <a:srgbClr val="181DF8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932">
              <a:cs typeface="Arial" panose="020B0604020202020204" pitchFamily="34" charset="0"/>
            </a:endParaRPr>
          </a:p>
        </p:txBody>
      </p:sp>
      <p:sp>
        <p:nvSpPr>
          <p:cNvPr id="45" name="Прямоугольник 44">
            <a:extLst/>
          </p:cNvPr>
          <p:cNvSpPr/>
          <p:nvPr/>
        </p:nvSpPr>
        <p:spPr bwMode="auto">
          <a:xfrm rot="19532704">
            <a:off x="4550191" y="4362474"/>
            <a:ext cx="65985" cy="73317"/>
          </a:xfrm>
          <a:prstGeom prst="rect">
            <a:avLst/>
          </a:prstGeom>
          <a:solidFill>
            <a:srgbClr val="181DF8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932">
              <a:cs typeface="Arial" panose="020B0604020202020204" pitchFamily="34" charset="0"/>
            </a:endParaRPr>
          </a:p>
        </p:txBody>
      </p:sp>
      <p:sp>
        <p:nvSpPr>
          <p:cNvPr id="50" name="Прямоугольник 49">
            <a:extLst/>
          </p:cNvPr>
          <p:cNvSpPr/>
          <p:nvPr/>
        </p:nvSpPr>
        <p:spPr bwMode="auto">
          <a:xfrm rot="19532704">
            <a:off x="6022541" y="3830789"/>
            <a:ext cx="59986" cy="66653"/>
          </a:xfrm>
          <a:prstGeom prst="rect">
            <a:avLst/>
          </a:prstGeom>
          <a:solidFill>
            <a:srgbClr val="181DF8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932">
              <a:cs typeface="Arial" panose="020B0604020202020204" pitchFamily="34" charset="0"/>
            </a:endParaRPr>
          </a:p>
        </p:txBody>
      </p:sp>
      <p:sp>
        <p:nvSpPr>
          <p:cNvPr id="51" name="Прямоугольник 50">
            <a:extLst/>
          </p:cNvPr>
          <p:cNvSpPr/>
          <p:nvPr/>
        </p:nvSpPr>
        <p:spPr bwMode="auto">
          <a:xfrm rot="19906207" flipV="1">
            <a:off x="6109191" y="3816402"/>
            <a:ext cx="62951" cy="71095"/>
          </a:xfrm>
          <a:prstGeom prst="rect">
            <a:avLst/>
          </a:prstGeom>
          <a:solidFill>
            <a:srgbClr val="181DF8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932">
              <a:cs typeface="Arial" panose="020B0604020202020204" pitchFamily="34" charset="0"/>
            </a:endParaRPr>
          </a:p>
        </p:txBody>
      </p:sp>
      <p:sp>
        <p:nvSpPr>
          <p:cNvPr id="52" name="Прямоугольник 51">
            <a:extLst/>
          </p:cNvPr>
          <p:cNvSpPr/>
          <p:nvPr/>
        </p:nvSpPr>
        <p:spPr bwMode="auto">
          <a:xfrm rot="19532704">
            <a:off x="5520199" y="4372309"/>
            <a:ext cx="59986" cy="66653"/>
          </a:xfrm>
          <a:prstGeom prst="rect">
            <a:avLst/>
          </a:prstGeom>
          <a:solidFill>
            <a:srgbClr val="181DF8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932">
              <a:cs typeface="Arial" panose="020B0604020202020204" pitchFamily="34" charset="0"/>
            </a:endParaRPr>
          </a:p>
        </p:txBody>
      </p:sp>
      <p:sp>
        <p:nvSpPr>
          <p:cNvPr id="54" name="Прямоугольник 53">
            <a:extLst/>
          </p:cNvPr>
          <p:cNvSpPr/>
          <p:nvPr/>
        </p:nvSpPr>
        <p:spPr bwMode="auto">
          <a:xfrm rot="19532704">
            <a:off x="6085386" y="4079130"/>
            <a:ext cx="65985" cy="73317"/>
          </a:xfrm>
          <a:prstGeom prst="rect">
            <a:avLst/>
          </a:prstGeom>
          <a:solidFill>
            <a:srgbClr val="181DF8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932">
              <a:cs typeface="Arial" panose="020B0604020202020204" pitchFamily="34" charset="0"/>
            </a:endParaRPr>
          </a:p>
        </p:txBody>
      </p:sp>
      <p:sp>
        <p:nvSpPr>
          <p:cNvPr id="55" name="Прямоугольник 54">
            <a:extLst/>
          </p:cNvPr>
          <p:cNvSpPr/>
          <p:nvPr/>
        </p:nvSpPr>
        <p:spPr bwMode="auto">
          <a:xfrm rot="19532704">
            <a:off x="5984228" y="3561692"/>
            <a:ext cx="65985" cy="73317"/>
          </a:xfrm>
          <a:prstGeom prst="rect">
            <a:avLst/>
          </a:prstGeom>
          <a:solidFill>
            <a:srgbClr val="181DF8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932">
              <a:cs typeface="Arial" panose="020B0604020202020204" pitchFamily="34" charset="0"/>
            </a:endParaRPr>
          </a:p>
        </p:txBody>
      </p:sp>
      <p:sp>
        <p:nvSpPr>
          <p:cNvPr id="56" name="Прямоугольник 55">
            <a:extLst/>
          </p:cNvPr>
          <p:cNvSpPr/>
          <p:nvPr/>
        </p:nvSpPr>
        <p:spPr bwMode="auto">
          <a:xfrm rot="19532704">
            <a:off x="5967074" y="3727961"/>
            <a:ext cx="65985" cy="73317"/>
          </a:xfrm>
          <a:prstGeom prst="rect">
            <a:avLst/>
          </a:prstGeom>
          <a:solidFill>
            <a:srgbClr val="181DF8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932">
              <a:cs typeface="Arial" panose="020B0604020202020204" pitchFamily="34" charset="0"/>
            </a:endParaRPr>
          </a:p>
        </p:txBody>
      </p:sp>
      <p:sp>
        <p:nvSpPr>
          <p:cNvPr id="57" name="Прямоугольник 56">
            <a:extLst/>
          </p:cNvPr>
          <p:cNvSpPr/>
          <p:nvPr/>
        </p:nvSpPr>
        <p:spPr bwMode="auto">
          <a:xfrm rot="19532704">
            <a:off x="5061881" y="4158328"/>
            <a:ext cx="65985" cy="73317"/>
          </a:xfrm>
          <a:prstGeom prst="rect">
            <a:avLst/>
          </a:prstGeom>
          <a:solidFill>
            <a:srgbClr val="181DF8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932">
              <a:cs typeface="Arial" panose="020B0604020202020204" pitchFamily="34" charset="0"/>
            </a:endParaRPr>
          </a:p>
        </p:txBody>
      </p:sp>
      <p:sp>
        <p:nvSpPr>
          <p:cNvPr id="58" name="Прямоугольник 57">
            <a:extLst/>
          </p:cNvPr>
          <p:cNvSpPr/>
          <p:nvPr/>
        </p:nvSpPr>
        <p:spPr bwMode="auto">
          <a:xfrm rot="19532704">
            <a:off x="5967073" y="3342053"/>
            <a:ext cx="65985" cy="73317"/>
          </a:xfrm>
          <a:prstGeom prst="rect">
            <a:avLst/>
          </a:prstGeom>
          <a:solidFill>
            <a:srgbClr val="181DF8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932">
              <a:cs typeface="Arial" panose="020B0604020202020204" pitchFamily="34" charset="0"/>
            </a:endParaRPr>
          </a:p>
        </p:txBody>
      </p:sp>
      <p:pic>
        <p:nvPicPr>
          <p:cNvPr id="2" name="Северский район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580" y="4588750"/>
            <a:ext cx="2473998" cy="1757362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2794661"/>
            <a:ext cx="2459418" cy="1541424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43" name="Группа 42"/>
          <p:cNvGrpSpPr/>
          <p:nvPr/>
        </p:nvGrpSpPr>
        <p:grpSpPr>
          <a:xfrm>
            <a:off x="7051325" y="5042775"/>
            <a:ext cx="2439988" cy="1795462"/>
            <a:chOff x="7051325" y="5042775"/>
            <a:chExt cx="2439988" cy="1795462"/>
          </a:xfrm>
        </p:grpSpPr>
        <p:sp>
          <p:nvSpPr>
            <p:cNvPr id="44" name="Rectangle 93">
              <a:extLst/>
            </p:cNvPr>
            <p:cNvSpPr>
              <a:spLocks noChangeArrowheads="1"/>
            </p:cNvSpPr>
            <p:nvPr/>
          </p:nvSpPr>
          <p:spPr bwMode="auto">
            <a:xfrm>
              <a:off x="7051325" y="5082462"/>
              <a:ext cx="2114550" cy="1755775"/>
            </a:xfrm>
            <a:prstGeom prst="rect">
              <a:avLst/>
            </a:prstGeom>
            <a:solidFill>
              <a:sysClr val="window" lastClr="FFFFFF"/>
            </a:solidFill>
            <a:ln w="19050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475345" eaLnBrk="1" hangingPunct="1">
                <a:defRPr/>
              </a:pPr>
              <a:endParaRPr lang="ru-RU" altLang="ru-RU" sz="932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3" name="Text Box 97">
              <a:extLst/>
            </p:cNvPr>
            <p:cNvSpPr txBox="1">
              <a:spLocks noChangeArrowheads="1"/>
            </p:cNvSpPr>
            <p:nvPr/>
          </p:nvSpPr>
          <p:spPr bwMode="auto">
            <a:xfrm>
              <a:off x="7162450" y="5890500"/>
              <a:ext cx="914400" cy="130175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lIns="0" tIns="0" rIns="0" bIns="0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ru-RU" altLang="ru-RU" sz="848" b="0" kern="0" dirty="0">
                  <a:solidFill>
                    <a:srgbClr val="000000"/>
                  </a:solidFill>
                  <a:latin typeface="Arial" panose="020B0604020202020204" pitchFamily="34" charset="0"/>
                </a:rPr>
                <a:t>       - подтоплено</a:t>
              </a:r>
            </a:p>
          </p:txBody>
        </p:sp>
        <p:sp>
          <p:nvSpPr>
            <p:cNvPr id="59" name="Text Box 97">
              <a:extLst/>
            </p:cNvPr>
            <p:cNvSpPr txBox="1">
              <a:spLocks noChangeArrowheads="1"/>
            </p:cNvSpPr>
            <p:nvPr/>
          </p:nvSpPr>
          <p:spPr bwMode="auto">
            <a:xfrm>
              <a:off x="7410100" y="5042775"/>
              <a:ext cx="1600200" cy="276225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lIns="144627" tIns="72315" rIns="144627" bIns="72315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altLang="ru-RU" sz="848" b="0" kern="0" dirty="0">
                  <a:solidFill>
                    <a:srgbClr val="000000"/>
                  </a:solidFill>
                  <a:latin typeface="Arial" panose="020B0604020202020204" pitchFamily="34" charset="0"/>
                </a:rPr>
                <a:t>Условные обозначения</a:t>
              </a:r>
            </a:p>
          </p:txBody>
        </p:sp>
        <p:sp>
          <p:nvSpPr>
            <p:cNvPr id="60" name="Text Box 97">
              <a:extLst/>
            </p:cNvPr>
            <p:cNvSpPr txBox="1">
              <a:spLocks noChangeArrowheads="1"/>
            </p:cNvSpPr>
            <p:nvPr/>
          </p:nvSpPr>
          <p:spPr bwMode="auto">
            <a:xfrm>
              <a:off x="7345013" y="6090525"/>
              <a:ext cx="2146300" cy="130175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lIns="0" tIns="0" rIns="0" bIns="0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ru-RU" altLang="ru-RU" sz="848" b="0" kern="0" dirty="0">
                  <a:solidFill>
                    <a:srgbClr val="000000"/>
                  </a:solidFill>
                  <a:latin typeface="Arial" panose="020B0604020202020204" pitchFamily="34" charset="0"/>
                </a:rPr>
                <a:t> - прогнозируемое</a:t>
              </a:r>
              <a:r>
                <a:rPr lang="en-US" altLang="ru-RU" sz="848" b="0" kern="0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ru-RU" altLang="ru-RU" sz="848" b="0" kern="0" dirty="0">
                  <a:solidFill>
                    <a:srgbClr val="000000"/>
                  </a:solidFill>
                  <a:latin typeface="Arial" panose="020B0604020202020204" pitchFamily="34" charset="0"/>
                </a:rPr>
                <a:t>подтопление</a:t>
              </a:r>
            </a:p>
          </p:txBody>
        </p:sp>
        <p:sp>
          <p:nvSpPr>
            <p:cNvPr id="61" name="Text Box 97">
              <a:extLst/>
            </p:cNvPr>
            <p:cNvSpPr txBox="1">
              <a:spLocks noChangeArrowheads="1"/>
            </p:cNvSpPr>
            <p:nvPr/>
          </p:nvSpPr>
          <p:spPr bwMode="auto">
            <a:xfrm>
              <a:off x="7379938" y="5317412"/>
              <a:ext cx="1944687" cy="277813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lIns="144627" tIns="72315" rIns="144627" bIns="72315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ru-RU" altLang="ru-RU" sz="848" b="0" kern="0" dirty="0">
                  <a:solidFill>
                    <a:srgbClr val="000000"/>
                  </a:solidFill>
                  <a:latin typeface="Arial" panose="020B0604020202020204" pitchFamily="34" charset="0"/>
                </a:rPr>
                <a:t> - зона подтопления</a:t>
              </a:r>
            </a:p>
          </p:txBody>
        </p:sp>
        <p:sp>
          <p:nvSpPr>
            <p:cNvPr id="62" name="Прямоугольник 61">
              <a:extLst/>
            </p:cNvPr>
            <p:cNvSpPr/>
            <p:nvPr/>
          </p:nvSpPr>
          <p:spPr bwMode="auto">
            <a:xfrm>
              <a:off x="7144988" y="5861925"/>
              <a:ext cx="128587" cy="142875"/>
            </a:xfrm>
            <a:prstGeom prst="rect">
              <a:avLst/>
            </a:prstGeom>
            <a:solidFill>
              <a:srgbClr val="FF000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 sz="932">
                <a:cs typeface="Arial" panose="020B0604020202020204" pitchFamily="34" charset="0"/>
              </a:endParaRPr>
            </a:p>
          </p:txBody>
        </p:sp>
        <p:sp>
          <p:nvSpPr>
            <p:cNvPr id="63" name="Прямоугольник 62">
              <a:extLst/>
            </p:cNvPr>
            <p:cNvSpPr/>
            <p:nvPr/>
          </p:nvSpPr>
          <p:spPr bwMode="auto">
            <a:xfrm>
              <a:off x="7154513" y="6095287"/>
              <a:ext cx="125412" cy="127000"/>
            </a:xfrm>
            <a:prstGeom prst="rect">
              <a:avLst/>
            </a:prstGeom>
            <a:solidFill>
              <a:srgbClr val="0000FF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 sz="932">
                <a:cs typeface="Arial" panose="020B0604020202020204" pitchFamily="34" charset="0"/>
              </a:endParaRPr>
            </a:p>
          </p:txBody>
        </p:sp>
        <p:sp>
          <p:nvSpPr>
            <p:cNvPr id="64" name="Полилиния 430">
              <a:extLst/>
            </p:cNvPr>
            <p:cNvSpPr/>
            <p:nvPr/>
          </p:nvSpPr>
          <p:spPr bwMode="auto">
            <a:xfrm>
              <a:off x="7078313" y="5332574"/>
              <a:ext cx="276225" cy="230187"/>
            </a:xfrm>
            <a:custGeom>
              <a:avLst/>
              <a:gdLst>
                <a:gd name="connsiteX0" fmla="*/ 0 w 325925"/>
                <a:gd name="connsiteY0" fmla="*/ 73060 h 244640"/>
                <a:gd name="connsiteX1" fmla="*/ 0 w 325925"/>
                <a:gd name="connsiteY1" fmla="*/ 73060 h 244640"/>
                <a:gd name="connsiteX2" fmla="*/ 262551 w 325925"/>
                <a:gd name="connsiteY2" fmla="*/ 236022 h 244640"/>
                <a:gd name="connsiteX3" fmla="*/ 325925 w 325925"/>
                <a:gd name="connsiteY3" fmla="*/ 199808 h 244640"/>
                <a:gd name="connsiteX4" fmla="*/ 298764 w 325925"/>
                <a:gd name="connsiteY4" fmla="*/ 54953 h 244640"/>
                <a:gd name="connsiteX5" fmla="*/ 280657 w 325925"/>
                <a:gd name="connsiteY5" fmla="*/ 27792 h 244640"/>
                <a:gd name="connsiteX6" fmla="*/ 226337 w 325925"/>
                <a:gd name="connsiteY6" fmla="*/ 632 h 244640"/>
                <a:gd name="connsiteX7" fmla="*/ 81481 w 325925"/>
                <a:gd name="connsiteY7" fmla="*/ 27792 h 244640"/>
                <a:gd name="connsiteX8" fmla="*/ 45267 w 325925"/>
                <a:gd name="connsiteY8" fmla="*/ 73060 h 244640"/>
                <a:gd name="connsiteX9" fmla="*/ 0 w 325925"/>
                <a:gd name="connsiteY9" fmla="*/ 73060 h 244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5925" h="244640">
                  <a:moveTo>
                    <a:pt x="0" y="73060"/>
                  </a:moveTo>
                  <a:lnTo>
                    <a:pt x="0" y="73060"/>
                  </a:lnTo>
                  <a:cubicBezTo>
                    <a:pt x="87517" y="127381"/>
                    <a:pt x="169897" y="191019"/>
                    <a:pt x="262551" y="236022"/>
                  </a:cubicBezTo>
                  <a:cubicBezTo>
                    <a:pt x="314355" y="261184"/>
                    <a:pt x="317268" y="225779"/>
                    <a:pt x="325925" y="199808"/>
                  </a:cubicBezTo>
                  <a:cubicBezTo>
                    <a:pt x="322739" y="167949"/>
                    <a:pt x="321574" y="89169"/>
                    <a:pt x="298764" y="54953"/>
                  </a:cubicBezTo>
                  <a:cubicBezTo>
                    <a:pt x="292728" y="45899"/>
                    <a:pt x="288351" y="35486"/>
                    <a:pt x="280657" y="27792"/>
                  </a:cubicBezTo>
                  <a:cubicBezTo>
                    <a:pt x="263107" y="10241"/>
                    <a:pt x="248428" y="7995"/>
                    <a:pt x="226337" y="632"/>
                  </a:cubicBezTo>
                  <a:cubicBezTo>
                    <a:pt x="205508" y="2234"/>
                    <a:pt x="111594" y="-9850"/>
                    <a:pt x="81481" y="27792"/>
                  </a:cubicBezTo>
                  <a:cubicBezTo>
                    <a:pt x="46674" y="71301"/>
                    <a:pt x="105810" y="42789"/>
                    <a:pt x="45267" y="73060"/>
                  </a:cubicBezTo>
                  <a:cubicBezTo>
                    <a:pt x="36731" y="77328"/>
                    <a:pt x="7544" y="73060"/>
                    <a:pt x="0" y="73060"/>
                  </a:cubicBezTo>
                  <a:close/>
                </a:path>
              </a:pathLst>
            </a:custGeom>
            <a:solidFill>
              <a:srgbClr val="6D85A8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>
                <a:cs typeface="Arial" panose="020B0604020202020204" pitchFamily="34" charset="0"/>
              </a:endParaRPr>
            </a:p>
          </p:txBody>
        </p:sp>
        <p:sp>
          <p:nvSpPr>
            <p:cNvPr id="65" name="Text Box 97">
              <a:extLst/>
            </p:cNvPr>
            <p:cNvSpPr txBox="1">
              <a:spLocks noChangeArrowheads="1"/>
            </p:cNvSpPr>
            <p:nvPr/>
          </p:nvSpPr>
          <p:spPr bwMode="auto">
            <a:xfrm>
              <a:off x="7379938" y="5633635"/>
              <a:ext cx="2024063" cy="130175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lIns="0" tIns="0" rIns="0" bIns="0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ru-RU" altLang="ru-RU" sz="848" b="0" kern="0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 - </a:t>
              </a:r>
              <a:r>
                <a:rPr lang="ru-RU" altLang="ru-RU" sz="848" b="0" kern="0" dirty="0" err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Гидропост</a:t>
              </a:r>
              <a:endParaRPr lang="ru-RU" altLang="ru-RU" sz="848" b="0" kern="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7074793" y="6311276"/>
              <a:ext cx="2058908" cy="511123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  <a:ln>
              <a:solidFill>
                <a:schemeClr val="tx1"/>
              </a:solidFill>
            </a:ln>
          </p:spPr>
          <p:txBody>
            <a:bodyPr wrap="square" lIns="79461" tIns="39730" rIns="79461" bIns="39730" rtlCol="0">
              <a:spAutoFit/>
            </a:bodyPr>
            <a:lstStyle/>
            <a:p>
              <a:r>
                <a:rPr lang="ru-RU" sz="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исп. ЦУКС ГУ МЧС по Краснодарскому краю </a:t>
              </a:r>
              <a:r>
                <a:rPr lang="ru-RU" altLang="ru-RU" sz="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АРМ № </a:t>
              </a:r>
              <a:r>
                <a:rPr lang="ru-RU" altLang="ru-RU" sz="7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  <a:p>
              <a:r>
                <a:rPr lang="ru-RU" sz="7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исп. </a:t>
              </a:r>
              <a:r>
                <a:rPr lang="ru-RU" sz="7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Патракова</a:t>
              </a:r>
              <a:r>
                <a:rPr lang="ru-RU" sz="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А.Н.</a:t>
              </a:r>
            </a:p>
            <a:p>
              <a:r>
                <a:rPr lang="ru-RU" sz="7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использовались</a:t>
              </a:r>
              <a:r>
                <a:rPr lang="ru-RU" sz="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7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QGis</a:t>
              </a:r>
              <a:r>
                <a:rPr lang="ru-RU" sz="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</a:p>
          </p:txBody>
        </p:sp>
        <p:sp>
          <p:nvSpPr>
            <p:cNvPr id="68" name="Равнобедренный треугольник 67"/>
            <p:cNvSpPr/>
            <p:nvPr/>
          </p:nvSpPr>
          <p:spPr>
            <a:xfrm>
              <a:off x="7137843" y="5633635"/>
              <a:ext cx="123825" cy="114921"/>
            </a:xfrm>
            <a:prstGeom prst="triangl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9" name="Равнобедренный треугольник 68"/>
          <p:cNvSpPr/>
          <p:nvPr/>
        </p:nvSpPr>
        <p:spPr>
          <a:xfrm>
            <a:off x="2556188" y="3658265"/>
            <a:ext cx="123825" cy="114921"/>
          </a:xfrm>
          <a:prstGeom prst="triangl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Прямоугольник 69"/>
          <p:cNvSpPr/>
          <p:nvPr/>
        </p:nvSpPr>
        <p:spPr>
          <a:xfrm>
            <a:off x="260002" y="3378711"/>
            <a:ext cx="865751" cy="216024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8" rIns="91437" bIns="45718" rtlCol="0" anchor="ctr"/>
          <a:lstStyle/>
          <a:p>
            <a:pPr algn="ctr"/>
            <a:r>
              <a:rPr lang="ru-RU" sz="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Дефановка</a:t>
            </a:r>
            <a:endParaRPr lang="ru-RU" sz="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Овал 70"/>
          <p:cNvSpPr/>
          <p:nvPr/>
        </p:nvSpPr>
        <p:spPr>
          <a:xfrm>
            <a:off x="1098302" y="3675137"/>
            <a:ext cx="76912" cy="4571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3" name="Таблица 7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9446233"/>
              </p:ext>
            </p:extLst>
          </p:nvPr>
        </p:nvGraphicFramePr>
        <p:xfrm>
          <a:off x="2874394" y="2442766"/>
          <a:ext cx="1855476" cy="1325206"/>
        </p:xfrm>
        <a:graphic>
          <a:graphicData uri="http://schemas.openxmlformats.org/drawingml/2006/table">
            <a:tbl>
              <a:tblPr/>
              <a:tblGrid>
                <a:gridCol w="185547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5151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Гидропост</a:t>
                      </a:r>
                      <a:r>
                        <a:rPr lang="ru-RU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АГК 40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 р. </a:t>
                      </a:r>
                      <a:r>
                        <a:rPr lang="ru-RU" sz="800" b="1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Дефань</a:t>
                      </a:r>
                      <a:endParaRPr lang="ru-RU" sz="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7000" marR="2700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544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Опасная отметка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84,800 м</a:t>
                      </a:r>
                      <a:endParaRPr lang="ru-RU" sz="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7000" marR="2700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7973">
                <a:tc>
                  <a:txBody>
                    <a:bodyPr/>
                    <a:lstStyle/>
                    <a:p>
                      <a:pPr marL="0" marR="0" lvl="0" indent="0" algn="ctr" defTabSz="30274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 июля 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83,327 м 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(+0,002)</a:t>
                      </a:r>
                    </a:p>
                    <a:p>
                      <a:pPr marL="0" marR="0" lvl="0" indent="0" algn="ctr" defTabSz="30274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 июля 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83,329 м 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(+0,002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marL="0" marR="0" lvl="0" indent="0" algn="ctr" defTabSz="30274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 июля 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83,328 м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(-0,001)</a:t>
                      </a:r>
                    </a:p>
                    <a:p>
                      <a:pPr marL="0" marR="0" lvl="0" indent="0" algn="ctr" defTabSz="30274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22 июля  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83,318 м (-0,01)</a:t>
                      </a:r>
                    </a:p>
                  </a:txBody>
                  <a:tcPr marL="27000" marR="2700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98243">
                <a:tc>
                  <a:txBody>
                    <a:bodyPr/>
                    <a:lstStyle/>
                    <a:p>
                      <a:pPr marL="0" marR="0" lvl="0" indent="0" algn="ctr" defTabSz="30274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Прогноз на </a:t>
                      </a:r>
                      <a:r>
                        <a:rPr kumimoji="0" lang="ru-RU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23.07.2021</a:t>
                      </a: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30274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83,438 м 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(+12) </a:t>
                      </a: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см</a:t>
                      </a:r>
                    </a:p>
                  </a:txBody>
                  <a:tcPr marL="27000" marR="2700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75" name="Рисунок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916584"/>
            <a:ext cx="2405523" cy="161085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4407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" y="999068"/>
            <a:ext cx="9139137" cy="5888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47" name="Таблица 5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1486549"/>
              </p:ext>
            </p:extLst>
          </p:nvPr>
        </p:nvGraphicFramePr>
        <p:xfrm>
          <a:off x="8271604" y="26526"/>
          <a:ext cx="814798" cy="234147"/>
        </p:xfrm>
        <a:graphic>
          <a:graphicData uri="http://schemas.openxmlformats.org/drawingml/2006/table">
            <a:tbl>
              <a:tblPr/>
              <a:tblGrid>
                <a:gridCol w="8147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066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Учетный номер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688" marR="606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74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2.3.2</a:t>
                      </a:r>
                    </a:p>
                  </a:txBody>
                  <a:tcPr marL="60688" marR="606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25" name="Прямоугольник 5"/>
          <p:cNvSpPr>
            <a:spLocks noChangeArrowheads="1"/>
          </p:cNvSpPr>
          <p:nvPr/>
        </p:nvSpPr>
        <p:spPr bwMode="auto">
          <a:xfrm>
            <a:off x="0" y="0"/>
            <a:ext cx="9144000" cy="659194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500" tIns="36750" rIns="73500" bIns="36750" anchor="ctr"/>
          <a:lstStyle/>
          <a:p>
            <a:pPr algn="ctr" defTabSz="879373">
              <a:lnSpc>
                <a:spcPct val="85000"/>
              </a:lnSpc>
            </a:pPr>
            <a:r>
              <a:rPr lang="ru-RU" altLang="ru-RU" sz="1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РАСЧЕТ ПОСЛЕДСТВИЙ (МОДЕЛЬ)</a:t>
            </a:r>
          </a:p>
          <a:p>
            <a:pPr algn="ctr" defTabSz="879373">
              <a:lnSpc>
                <a:spcPct val="85000"/>
              </a:lnSpc>
            </a:pPr>
            <a:r>
              <a:rPr lang="ru-RU" altLang="ru-RU" sz="1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подтопления </a:t>
            </a:r>
            <a:r>
              <a:rPr lang="ru-RU" altLang="ru-RU" sz="1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sz="1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altLang="ru-RU" sz="1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Лермонтово</a:t>
            </a:r>
            <a:r>
              <a:rPr lang="ru-RU" altLang="ru-RU" sz="1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 Туапсинский район Краснодарского </a:t>
            </a:r>
            <a:r>
              <a:rPr lang="ru-RU" altLang="ru-RU" sz="1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края (на </a:t>
            </a:r>
            <a:r>
              <a:rPr lang="ru-RU" altLang="ru-RU" sz="1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23.07.2021)</a:t>
            </a:r>
            <a:endParaRPr lang="ru-RU" altLang="ru-RU" sz="1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1233" y="670719"/>
            <a:ext cx="2424875" cy="250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926" tIns="36462" rIns="72926" bIns="36462" anchor="ctr"/>
          <a:lstStyle/>
          <a:p>
            <a:pPr algn="ctr">
              <a:defRPr/>
            </a:pPr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выпадения осадков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1233" y="2535884"/>
            <a:ext cx="2424875" cy="250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926" tIns="36462" rIns="72926" bIns="36462" anchor="ctr"/>
          <a:lstStyle/>
          <a:p>
            <a:pPr algn="ctr">
              <a:defRPr/>
            </a:pPr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 высот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2315" y="4336084"/>
            <a:ext cx="2457103" cy="250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926" tIns="36462" rIns="72926" bIns="36462" anchor="ctr"/>
          <a:lstStyle/>
          <a:p>
            <a:pPr algn="ctr">
              <a:defRPr/>
            </a:pPr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</a:t>
            </a: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4327898"/>
              </p:ext>
            </p:extLst>
          </p:nvPr>
        </p:nvGraphicFramePr>
        <p:xfrm>
          <a:off x="2437697" y="659194"/>
          <a:ext cx="6706303" cy="902318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819197">
                  <a:extLst>
                    <a:ext uri="{9D8B030D-6E8A-4147-A177-3AD203B41FA5}">
                      <a16:colId xmlns:a16="http://schemas.microsoft.com/office/drawing/2014/main" xmlns="" val="2295484825"/>
                    </a:ext>
                  </a:extLst>
                </a:gridCol>
                <a:gridCol w="333232">
                  <a:extLst>
                    <a:ext uri="{9D8B030D-6E8A-4147-A177-3AD203B41FA5}">
                      <a16:colId xmlns:a16="http://schemas.microsoft.com/office/drawing/2014/main" xmlns="" val="4264464098"/>
                    </a:ext>
                  </a:extLst>
                </a:gridCol>
                <a:gridCol w="395715">
                  <a:extLst>
                    <a:ext uri="{9D8B030D-6E8A-4147-A177-3AD203B41FA5}">
                      <a16:colId xmlns:a16="http://schemas.microsoft.com/office/drawing/2014/main" xmlns="" val="2259135406"/>
                    </a:ext>
                  </a:extLst>
                </a:gridCol>
                <a:gridCol w="333232">
                  <a:extLst>
                    <a:ext uri="{9D8B030D-6E8A-4147-A177-3AD203B41FA5}">
                      <a16:colId xmlns:a16="http://schemas.microsoft.com/office/drawing/2014/main" xmlns="" val="3625592933"/>
                    </a:ext>
                  </a:extLst>
                </a:gridCol>
                <a:gridCol w="423482">
                  <a:extLst>
                    <a:ext uri="{9D8B030D-6E8A-4147-A177-3AD203B41FA5}">
                      <a16:colId xmlns:a16="http://schemas.microsoft.com/office/drawing/2014/main" xmlns="" val="2515631467"/>
                    </a:ext>
                  </a:extLst>
                </a:gridCol>
                <a:gridCol w="411334">
                  <a:extLst>
                    <a:ext uri="{9D8B030D-6E8A-4147-A177-3AD203B41FA5}">
                      <a16:colId xmlns:a16="http://schemas.microsoft.com/office/drawing/2014/main" xmlns="" val="3522651295"/>
                    </a:ext>
                  </a:extLst>
                </a:gridCol>
                <a:gridCol w="437367">
                  <a:extLst>
                    <a:ext uri="{9D8B030D-6E8A-4147-A177-3AD203B41FA5}">
                      <a16:colId xmlns:a16="http://schemas.microsoft.com/office/drawing/2014/main" xmlns="" val="3359005016"/>
                    </a:ext>
                  </a:extLst>
                </a:gridCol>
                <a:gridCol w="465138">
                  <a:extLst>
                    <a:ext uri="{9D8B030D-6E8A-4147-A177-3AD203B41FA5}">
                      <a16:colId xmlns:a16="http://schemas.microsoft.com/office/drawing/2014/main" xmlns="" val="832641755"/>
                    </a:ext>
                  </a:extLst>
                </a:gridCol>
                <a:gridCol w="473815">
                  <a:extLst>
                    <a:ext uri="{9D8B030D-6E8A-4147-A177-3AD203B41FA5}">
                      <a16:colId xmlns:a16="http://schemas.microsoft.com/office/drawing/2014/main" xmlns="" val="1341023446"/>
                    </a:ext>
                  </a:extLst>
                </a:gridCol>
                <a:gridCol w="744567">
                  <a:extLst>
                    <a:ext uri="{9D8B030D-6E8A-4147-A177-3AD203B41FA5}">
                      <a16:colId xmlns:a16="http://schemas.microsoft.com/office/drawing/2014/main" xmlns="" val="1785080298"/>
                    </a:ext>
                  </a:extLst>
                </a:gridCol>
                <a:gridCol w="541503">
                  <a:extLst>
                    <a:ext uri="{9D8B030D-6E8A-4147-A177-3AD203B41FA5}">
                      <a16:colId xmlns:a16="http://schemas.microsoft.com/office/drawing/2014/main" xmlns="" val="1654360951"/>
                    </a:ext>
                  </a:extLst>
                </a:gridCol>
                <a:gridCol w="437367">
                  <a:extLst>
                    <a:ext uri="{9D8B030D-6E8A-4147-A177-3AD203B41FA5}">
                      <a16:colId xmlns:a16="http://schemas.microsoft.com/office/drawing/2014/main" xmlns="" val="3965626599"/>
                    </a:ext>
                  </a:extLst>
                </a:gridCol>
                <a:gridCol w="437367">
                  <a:extLst>
                    <a:ext uri="{9D8B030D-6E8A-4147-A177-3AD203B41FA5}">
                      <a16:colId xmlns:a16="http://schemas.microsoft.com/office/drawing/2014/main" xmlns="" val="3939311540"/>
                    </a:ext>
                  </a:extLst>
                </a:gridCol>
                <a:gridCol w="452987">
                  <a:extLst>
                    <a:ext uri="{9D8B030D-6E8A-4147-A177-3AD203B41FA5}">
                      <a16:colId xmlns:a16="http://schemas.microsoft.com/office/drawing/2014/main" xmlns="" val="3647075523"/>
                    </a:ext>
                  </a:extLst>
                </a:gridCol>
              </a:tblGrid>
              <a:tr h="255842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Характеристика                                                                                                             населенных пунктов в зоне возможного подтопления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подтопления, </a:t>
                      </a:r>
                      <a:r>
                        <a:rPr lang="ru-RU" sz="7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Домов/приусадебных участков в зоне подтопления</a:t>
                      </a:r>
                      <a:endParaRPr lang="ru-RU" sz="7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Домов/приусадебных участков в зоне возможного подтопления (людей/детей)</a:t>
                      </a:r>
                      <a:endParaRPr lang="ru-RU" sz="7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Протяженность затопленных дорог, м</a:t>
                      </a:r>
                      <a:endParaRPr lang="ru-RU" sz="7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Количестко мостов в зоне затопления</a:t>
                      </a:r>
                      <a:endParaRPr lang="ru-RU" sz="7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ПОО объекты в зоне затопления</a:t>
                      </a:r>
                      <a:endParaRPr lang="ru-RU" sz="7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СЗО в зоне подтопления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46327485"/>
                  </a:ext>
                </a:extLst>
              </a:tr>
              <a:tr h="3906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населенных пунктов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Дома</a:t>
                      </a:r>
                      <a:endParaRPr lang="ru-RU" sz="7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Население, чел</a:t>
                      </a:r>
                      <a:endParaRPr lang="ru-RU" sz="7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Детей, чел</a:t>
                      </a:r>
                      <a:endParaRPr lang="ru-RU" sz="7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мостов</a:t>
                      </a:r>
                      <a:endParaRPr lang="ru-RU" sz="7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ПОО</a:t>
                      </a:r>
                      <a:endParaRPr lang="ru-RU" sz="7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СЗО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38411919"/>
                  </a:ext>
                </a:extLst>
              </a:tr>
              <a:tr h="127921">
                <a:tc gridSpan="14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Муниципальное образование г-к. </a:t>
                      </a:r>
                      <a:r>
                        <a:rPr lang="ru-RU" sz="7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Сочи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99230676"/>
                  </a:ext>
                </a:extLst>
              </a:tr>
              <a:tr h="1279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 </a:t>
                      </a:r>
                      <a:r>
                        <a:rPr lang="ru-RU" sz="7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Лермонтово</a:t>
                      </a:r>
                      <a:endParaRPr lang="ru-RU" sz="70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356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1225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364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8,500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0/0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0/4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7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7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7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ru-RU" sz="7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16706146"/>
                  </a:ext>
                </a:extLst>
              </a:tr>
            </a:tbl>
          </a:graphicData>
        </a:graphic>
      </p:graphicFrame>
      <p:sp>
        <p:nvSpPr>
          <p:cNvPr id="37" name="Прямоугольная выноска 441"/>
          <p:cNvSpPr>
            <a:spLocks noChangeArrowheads="1"/>
          </p:cNvSpPr>
          <p:nvPr/>
        </p:nvSpPr>
        <p:spPr bwMode="auto">
          <a:xfrm>
            <a:off x="2696316" y="3623041"/>
            <a:ext cx="1600200" cy="514069"/>
          </a:xfrm>
          <a:prstGeom prst="wedgeRectCallout">
            <a:avLst>
              <a:gd name="adj1" fmla="val 76735"/>
              <a:gd name="adj2" fmla="val 166619"/>
            </a:avLst>
          </a:prstGeom>
          <a:solidFill>
            <a:srgbClr val="FFFF00"/>
          </a:solidFill>
          <a:ln w="12700">
            <a:solidFill>
              <a:srgbClr val="FF3300"/>
            </a:solidFill>
            <a:miter lim="800000"/>
            <a:headEnd/>
            <a:tailEnd/>
          </a:ln>
        </p:spPr>
        <p:txBody>
          <a:bodyPr lIns="98868" tIns="49438" rIns="98868" bIns="49438"/>
          <a:lstStyle>
            <a:lvl1pPr defTabSz="77470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47725" indent="-319088" defTabSz="77470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09688" indent="-252413" defTabSz="7747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39913" indent="-252413" defTabSz="77470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366963" indent="-252413" defTabSz="77470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824163" indent="-252413" defTabSz="774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81363" indent="-252413" defTabSz="774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738563" indent="-252413" defTabSz="774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95763" indent="-252413" defTabSz="774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зоне возможного подтопления: 4 </a:t>
            </a:r>
            <a:r>
              <a:rPr lang="ru-RU" alt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приусадебных участка</a:t>
            </a:r>
            <a:endParaRPr lang="ru-RU" alt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485032" y="3618748"/>
            <a:ext cx="792088" cy="216024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8" rIns="91437" bIns="45718"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Шапсухо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9" name="Прямая со стрелкой 38"/>
          <p:cNvCxnSpPr/>
          <p:nvPr/>
        </p:nvCxnSpPr>
        <p:spPr>
          <a:xfrm flipH="1">
            <a:off x="7199324" y="3908202"/>
            <a:ext cx="239113" cy="457816"/>
          </a:xfrm>
          <a:prstGeom prst="straightConnector1">
            <a:avLst/>
          </a:prstGeom>
          <a:ln w="412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Прямоугольник 46">
            <a:extLst/>
          </p:cNvPr>
          <p:cNvSpPr/>
          <p:nvPr/>
        </p:nvSpPr>
        <p:spPr bwMode="auto">
          <a:xfrm rot="19906207" flipV="1">
            <a:off x="4107871" y="4598143"/>
            <a:ext cx="69245" cy="78205"/>
          </a:xfrm>
          <a:prstGeom prst="rect">
            <a:avLst/>
          </a:prstGeom>
          <a:solidFill>
            <a:srgbClr val="181DF8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932">
              <a:cs typeface="Arial" panose="020B0604020202020204" pitchFamily="34" charset="0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5708377" y="3113794"/>
            <a:ext cx="1215632" cy="216024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8" rIns="91437" bIns="45718"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sz="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Лермонтово</a:t>
            </a:r>
            <a:r>
              <a: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5" name="Прямоугольник 44">
            <a:extLst/>
          </p:cNvPr>
          <p:cNvSpPr/>
          <p:nvPr/>
        </p:nvSpPr>
        <p:spPr bwMode="auto">
          <a:xfrm rot="19532704">
            <a:off x="4736456" y="4483259"/>
            <a:ext cx="65985" cy="73317"/>
          </a:xfrm>
          <a:prstGeom prst="rect">
            <a:avLst/>
          </a:prstGeom>
          <a:solidFill>
            <a:srgbClr val="181DF8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932">
              <a:cs typeface="Arial" panose="020B0604020202020204" pitchFamily="34" charset="0"/>
            </a:endParaRPr>
          </a:p>
        </p:txBody>
      </p:sp>
      <p:sp>
        <p:nvSpPr>
          <p:cNvPr id="57" name="Прямоугольник 56">
            <a:extLst/>
          </p:cNvPr>
          <p:cNvSpPr/>
          <p:nvPr/>
        </p:nvSpPr>
        <p:spPr bwMode="auto">
          <a:xfrm rot="19532704">
            <a:off x="4057472" y="4571931"/>
            <a:ext cx="65985" cy="73317"/>
          </a:xfrm>
          <a:prstGeom prst="rect">
            <a:avLst/>
          </a:prstGeom>
          <a:solidFill>
            <a:srgbClr val="181DF8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932">
              <a:cs typeface="Arial" panose="020B0604020202020204" pitchFamily="34" charset="0"/>
            </a:endParaRPr>
          </a:p>
        </p:txBody>
      </p:sp>
      <p:sp>
        <p:nvSpPr>
          <p:cNvPr id="58" name="Прямоугольник 57">
            <a:extLst/>
          </p:cNvPr>
          <p:cNvSpPr/>
          <p:nvPr/>
        </p:nvSpPr>
        <p:spPr bwMode="auto">
          <a:xfrm rot="19532704">
            <a:off x="4311468" y="5018587"/>
            <a:ext cx="65985" cy="73317"/>
          </a:xfrm>
          <a:prstGeom prst="rect">
            <a:avLst/>
          </a:prstGeom>
          <a:solidFill>
            <a:srgbClr val="181DF8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932">
              <a:cs typeface="Arial" panose="020B0604020202020204" pitchFamily="34" charset="0"/>
            </a:endParaRP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794660"/>
            <a:ext cx="2432006" cy="15414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Туапсинский район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37" y="4568811"/>
            <a:ext cx="2436441" cy="1727200"/>
          </a:xfrm>
          <a:prstGeom prst="rect">
            <a:avLst/>
          </a:prstGeom>
        </p:spPr>
      </p:pic>
      <p:grpSp>
        <p:nvGrpSpPr>
          <p:cNvPr id="41" name="Группа 40"/>
          <p:cNvGrpSpPr/>
          <p:nvPr/>
        </p:nvGrpSpPr>
        <p:grpSpPr>
          <a:xfrm>
            <a:off x="7051325" y="5042775"/>
            <a:ext cx="2439988" cy="1795462"/>
            <a:chOff x="7051325" y="5042775"/>
            <a:chExt cx="2439988" cy="1795462"/>
          </a:xfrm>
        </p:grpSpPr>
        <p:sp>
          <p:nvSpPr>
            <p:cNvPr id="43" name="Rectangle 93">
              <a:extLst/>
            </p:cNvPr>
            <p:cNvSpPr>
              <a:spLocks noChangeArrowheads="1"/>
            </p:cNvSpPr>
            <p:nvPr/>
          </p:nvSpPr>
          <p:spPr bwMode="auto">
            <a:xfrm>
              <a:off x="7051325" y="5082462"/>
              <a:ext cx="2114550" cy="1755775"/>
            </a:xfrm>
            <a:prstGeom prst="rect">
              <a:avLst/>
            </a:prstGeom>
            <a:solidFill>
              <a:sysClr val="window" lastClr="FFFFFF"/>
            </a:solidFill>
            <a:ln w="19050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475345" eaLnBrk="1" hangingPunct="1">
                <a:defRPr/>
              </a:pPr>
              <a:endParaRPr lang="ru-RU" altLang="ru-RU" sz="932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4" name="Text Box 97">
              <a:extLst/>
            </p:cNvPr>
            <p:cNvSpPr txBox="1">
              <a:spLocks noChangeArrowheads="1"/>
            </p:cNvSpPr>
            <p:nvPr/>
          </p:nvSpPr>
          <p:spPr bwMode="auto">
            <a:xfrm>
              <a:off x="7162450" y="5890500"/>
              <a:ext cx="914400" cy="130175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lIns="0" tIns="0" rIns="0" bIns="0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ru-RU" altLang="ru-RU" sz="848" b="0" kern="0" dirty="0">
                  <a:solidFill>
                    <a:srgbClr val="000000"/>
                  </a:solidFill>
                  <a:latin typeface="Arial" panose="020B0604020202020204" pitchFamily="34" charset="0"/>
                </a:rPr>
                <a:t>       - подтоплено</a:t>
              </a:r>
            </a:p>
          </p:txBody>
        </p:sp>
        <p:sp>
          <p:nvSpPr>
            <p:cNvPr id="50" name="Text Box 97">
              <a:extLst/>
            </p:cNvPr>
            <p:cNvSpPr txBox="1">
              <a:spLocks noChangeArrowheads="1"/>
            </p:cNvSpPr>
            <p:nvPr/>
          </p:nvSpPr>
          <p:spPr bwMode="auto">
            <a:xfrm>
              <a:off x="7410100" y="5042775"/>
              <a:ext cx="1600200" cy="276225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lIns="144627" tIns="72315" rIns="144627" bIns="72315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altLang="ru-RU" sz="848" b="0" kern="0" dirty="0">
                  <a:solidFill>
                    <a:srgbClr val="000000"/>
                  </a:solidFill>
                  <a:latin typeface="Arial" panose="020B0604020202020204" pitchFamily="34" charset="0"/>
                </a:rPr>
                <a:t>Условные обозначения</a:t>
              </a:r>
            </a:p>
          </p:txBody>
        </p:sp>
        <p:sp>
          <p:nvSpPr>
            <p:cNvPr id="51" name="Text Box 97">
              <a:extLst/>
            </p:cNvPr>
            <p:cNvSpPr txBox="1">
              <a:spLocks noChangeArrowheads="1"/>
            </p:cNvSpPr>
            <p:nvPr/>
          </p:nvSpPr>
          <p:spPr bwMode="auto">
            <a:xfrm>
              <a:off x="7345013" y="6090525"/>
              <a:ext cx="2146300" cy="130175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lIns="0" tIns="0" rIns="0" bIns="0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ru-RU" altLang="ru-RU" sz="848" b="0" kern="0" dirty="0">
                  <a:solidFill>
                    <a:srgbClr val="000000"/>
                  </a:solidFill>
                  <a:latin typeface="Arial" panose="020B0604020202020204" pitchFamily="34" charset="0"/>
                </a:rPr>
                <a:t> - прогнозируемое</a:t>
              </a:r>
              <a:r>
                <a:rPr lang="en-US" altLang="ru-RU" sz="848" b="0" kern="0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ru-RU" altLang="ru-RU" sz="848" b="0" kern="0" dirty="0">
                  <a:solidFill>
                    <a:srgbClr val="000000"/>
                  </a:solidFill>
                  <a:latin typeface="Arial" panose="020B0604020202020204" pitchFamily="34" charset="0"/>
                </a:rPr>
                <a:t>подтопление</a:t>
              </a:r>
            </a:p>
          </p:txBody>
        </p:sp>
        <p:sp>
          <p:nvSpPr>
            <p:cNvPr id="52" name="Text Box 97">
              <a:extLst/>
            </p:cNvPr>
            <p:cNvSpPr txBox="1">
              <a:spLocks noChangeArrowheads="1"/>
            </p:cNvSpPr>
            <p:nvPr/>
          </p:nvSpPr>
          <p:spPr bwMode="auto">
            <a:xfrm>
              <a:off x="7379938" y="5317412"/>
              <a:ext cx="1944687" cy="277813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lIns="144627" tIns="72315" rIns="144627" bIns="72315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ru-RU" altLang="ru-RU" sz="848" b="0" kern="0" dirty="0">
                  <a:solidFill>
                    <a:srgbClr val="000000"/>
                  </a:solidFill>
                  <a:latin typeface="Arial" panose="020B0604020202020204" pitchFamily="34" charset="0"/>
                </a:rPr>
                <a:t> - зона подтопления</a:t>
              </a:r>
            </a:p>
          </p:txBody>
        </p:sp>
        <p:sp>
          <p:nvSpPr>
            <p:cNvPr id="53" name="Прямоугольник 52">
              <a:extLst/>
            </p:cNvPr>
            <p:cNvSpPr/>
            <p:nvPr/>
          </p:nvSpPr>
          <p:spPr bwMode="auto">
            <a:xfrm>
              <a:off x="7144988" y="5861925"/>
              <a:ext cx="128587" cy="142875"/>
            </a:xfrm>
            <a:prstGeom prst="rect">
              <a:avLst/>
            </a:prstGeom>
            <a:solidFill>
              <a:srgbClr val="FF000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 sz="932">
                <a:cs typeface="Arial" panose="020B0604020202020204" pitchFamily="34" charset="0"/>
              </a:endParaRPr>
            </a:p>
          </p:txBody>
        </p:sp>
        <p:sp>
          <p:nvSpPr>
            <p:cNvPr id="54" name="Прямоугольник 53">
              <a:extLst/>
            </p:cNvPr>
            <p:cNvSpPr/>
            <p:nvPr/>
          </p:nvSpPr>
          <p:spPr bwMode="auto">
            <a:xfrm>
              <a:off x="7154513" y="6095287"/>
              <a:ext cx="125412" cy="127000"/>
            </a:xfrm>
            <a:prstGeom prst="rect">
              <a:avLst/>
            </a:prstGeom>
            <a:solidFill>
              <a:srgbClr val="0000FF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 sz="932">
                <a:cs typeface="Arial" panose="020B0604020202020204" pitchFamily="34" charset="0"/>
              </a:endParaRPr>
            </a:p>
          </p:txBody>
        </p:sp>
        <p:sp>
          <p:nvSpPr>
            <p:cNvPr id="55" name="Полилиния 430">
              <a:extLst/>
            </p:cNvPr>
            <p:cNvSpPr/>
            <p:nvPr/>
          </p:nvSpPr>
          <p:spPr bwMode="auto">
            <a:xfrm>
              <a:off x="7078313" y="5332574"/>
              <a:ext cx="276225" cy="230187"/>
            </a:xfrm>
            <a:custGeom>
              <a:avLst/>
              <a:gdLst>
                <a:gd name="connsiteX0" fmla="*/ 0 w 325925"/>
                <a:gd name="connsiteY0" fmla="*/ 73060 h 244640"/>
                <a:gd name="connsiteX1" fmla="*/ 0 w 325925"/>
                <a:gd name="connsiteY1" fmla="*/ 73060 h 244640"/>
                <a:gd name="connsiteX2" fmla="*/ 262551 w 325925"/>
                <a:gd name="connsiteY2" fmla="*/ 236022 h 244640"/>
                <a:gd name="connsiteX3" fmla="*/ 325925 w 325925"/>
                <a:gd name="connsiteY3" fmla="*/ 199808 h 244640"/>
                <a:gd name="connsiteX4" fmla="*/ 298764 w 325925"/>
                <a:gd name="connsiteY4" fmla="*/ 54953 h 244640"/>
                <a:gd name="connsiteX5" fmla="*/ 280657 w 325925"/>
                <a:gd name="connsiteY5" fmla="*/ 27792 h 244640"/>
                <a:gd name="connsiteX6" fmla="*/ 226337 w 325925"/>
                <a:gd name="connsiteY6" fmla="*/ 632 h 244640"/>
                <a:gd name="connsiteX7" fmla="*/ 81481 w 325925"/>
                <a:gd name="connsiteY7" fmla="*/ 27792 h 244640"/>
                <a:gd name="connsiteX8" fmla="*/ 45267 w 325925"/>
                <a:gd name="connsiteY8" fmla="*/ 73060 h 244640"/>
                <a:gd name="connsiteX9" fmla="*/ 0 w 325925"/>
                <a:gd name="connsiteY9" fmla="*/ 73060 h 244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5925" h="244640">
                  <a:moveTo>
                    <a:pt x="0" y="73060"/>
                  </a:moveTo>
                  <a:lnTo>
                    <a:pt x="0" y="73060"/>
                  </a:lnTo>
                  <a:cubicBezTo>
                    <a:pt x="87517" y="127381"/>
                    <a:pt x="169897" y="191019"/>
                    <a:pt x="262551" y="236022"/>
                  </a:cubicBezTo>
                  <a:cubicBezTo>
                    <a:pt x="314355" y="261184"/>
                    <a:pt x="317268" y="225779"/>
                    <a:pt x="325925" y="199808"/>
                  </a:cubicBezTo>
                  <a:cubicBezTo>
                    <a:pt x="322739" y="167949"/>
                    <a:pt x="321574" y="89169"/>
                    <a:pt x="298764" y="54953"/>
                  </a:cubicBezTo>
                  <a:cubicBezTo>
                    <a:pt x="292728" y="45899"/>
                    <a:pt x="288351" y="35486"/>
                    <a:pt x="280657" y="27792"/>
                  </a:cubicBezTo>
                  <a:cubicBezTo>
                    <a:pt x="263107" y="10241"/>
                    <a:pt x="248428" y="7995"/>
                    <a:pt x="226337" y="632"/>
                  </a:cubicBezTo>
                  <a:cubicBezTo>
                    <a:pt x="205508" y="2234"/>
                    <a:pt x="111594" y="-9850"/>
                    <a:pt x="81481" y="27792"/>
                  </a:cubicBezTo>
                  <a:cubicBezTo>
                    <a:pt x="46674" y="71301"/>
                    <a:pt x="105810" y="42789"/>
                    <a:pt x="45267" y="73060"/>
                  </a:cubicBezTo>
                  <a:cubicBezTo>
                    <a:pt x="36731" y="77328"/>
                    <a:pt x="7544" y="73060"/>
                    <a:pt x="0" y="73060"/>
                  </a:cubicBezTo>
                  <a:close/>
                </a:path>
              </a:pathLst>
            </a:custGeom>
            <a:solidFill>
              <a:srgbClr val="6D85A8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>
                <a:cs typeface="Arial" panose="020B0604020202020204" pitchFamily="34" charset="0"/>
              </a:endParaRPr>
            </a:p>
          </p:txBody>
        </p:sp>
        <p:sp>
          <p:nvSpPr>
            <p:cNvPr id="56" name="Text Box 97">
              <a:extLst/>
            </p:cNvPr>
            <p:cNvSpPr txBox="1">
              <a:spLocks noChangeArrowheads="1"/>
            </p:cNvSpPr>
            <p:nvPr/>
          </p:nvSpPr>
          <p:spPr bwMode="auto">
            <a:xfrm>
              <a:off x="7379938" y="5633635"/>
              <a:ext cx="2024063" cy="130175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lIns="0" tIns="0" rIns="0" bIns="0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ru-RU" altLang="ru-RU" sz="848" b="0" kern="0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 - </a:t>
              </a:r>
              <a:r>
                <a:rPr lang="ru-RU" altLang="ru-RU" sz="848" b="0" kern="0" dirty="0" err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Гидропост</a:t>
              </a:r>
              <a:endParaRPr lang="ru-RU" altLang="ru-RU" sz="848" b="0" kern="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7074793" y="6311276"/>
              <a:ext cx="2058908" cy="511123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  <a:ln>
              <a:solidFill>
                <a:schemeClr val="tx1"/>
              </a:solidFill>
            </a:ln>
          </p:spPr>
          <p:txBody>
            <a:bodyPr wrap="square" lIns="79461" tIns="39730" rIns="79461" bIns="39730" rtlCol="0">
              <a:spAutoFit/>
            </a:bodyPr>
            <a:lstStyle/>
            <a:p>
              <a:r>
                <a:rPr lang="ru-RU" sz="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исп. ЦУКС ГУ МЧС по Краснодарскому краю </a:t>
              </a:r>
              <a:r>
                <a:rPr lang="ru-RU" altLang="ru-RU" sz="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АРМ № </a:t>
              </a:r>
              <a:r>
                <a:rPr lang="ru-RU" altLang="ru-RU" sz="7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  <a:p>
              <a:r>
                <a:rPr lang="ru-RU" sz="7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исп. </a:t>
              </a:r>
              <a:r>
                <a:rPr lang="ru-RU" sz="7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Патракова</a:t>
              </a:r>
              <a:r>
                <a:rPr lang="ru-RU" sz="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А.Н.</a:t>
              </a:r>
            </a:p>
            <a:p>
              <a:r>
                <a:rPr lang="ru-RU" sz="7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использовались</a:t>
              </a:r>
              <a:r>
                <a:rPr lang="ru-RU" sz="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7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QGis</a:t>
              </a:r>
              <a:r>
                <a:rPr lang="ru-RU" sz="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</a:p>
          </p:txBody>
        </p:sp>
        <p:sp>
          <p:nvSpPr>
            <p:cNvPr id="60" name="Равнобедренный треугольник 59"/>
            <p:cNvSpPr/>
            <p:nvPr/>
          </p:nvSpPr>
          <p:spPr>
            <a:xfrm>
              <a:off x="7137843" y="5633635"/>
              <a:ext cx="123825" cy="114921"/>
            </a:xfrm>
            <a:prstGeom prst="triangl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2" name="Равнобедренный треугольник 61"/>
          <p:cNvSpPr/>
          <p:nvPr/>
        </p:nvSpPr>
        <p:spPr>
          <a:xfrm>
            <a:off x="6755348" y="1723578"/>
            <a:ext cx="123825" cy="114921"/>
          </a:xfrm>
          <a:prstGeom prst="triangl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593592" y="3789799"/>
            <a:ext cx="865751" cy="216024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8" rIns="91437" bIns="45718" rtlCol="0" anchor="ctr"/>
          <a:lstStyle/>
          <a:p>
            <a:pPr algn="ctr"/>
            <a:r>
              <a:rPr lang="ru-RU" sz="7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Лермонтово</a:t>
            </a:r>
            <a:endParaRPr lang="ru-RU" sz="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Овал 35"/>
          <p:cNvSpPr/>
          <p:nvPr/>
        </p:nvSpPr>
        <p:spPr>
          <a:xfrm>
            <a:off x="1431892" y="4086225"/>
            <a:ext cx="76912" cy="4571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8136808"/>
              </p:ext>
            </p:extLst>
          </p:nvPr>
        </p:nvGraphicFramePr>
        <p:xfrm>
          <a:off x="6924009" y="1781038"/>
          <a:ext cx="1855476" cy="1325206"/>
        </p:xfrm>
        <a:graphic>
          <a:graphicData uri="http://schemas.openxmlformats.org/drawingml/2006/table">
            <a:tbl>
              <a:tblPr/>
              <a:tblGrid>
                <a:gridCol w="185547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5151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Гидропост</a:t>
                      </a:r>
                      <a:r>
                        <a:rPr lang="ru-RU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АГК 147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 р. </a:t>
                      </a:r>
                      <a:r>
                        <a:rPr lang="ru-RU" sz="800" b="1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Шапсухо</a:t>
                      </a:r>
                      <a:endParaRPr lang="ru-RU" sz="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7000" marR="2700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544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Опасная отметка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8,468 м</a:t>
                      </a:r>
                      <a:endParaRPr lang="ru-RU" sz="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7000" marR="2700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7973">
                <a:tc>
                  <a:txBody>
                    <a:bodyPr/>
                    <a:lstStyle/>
                    <a:p>
                      <a:pPr marL="0" marR="0" lvl="0" indent="0" algn="ctr" defTabSz="30274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 июля 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5,901 м 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(+0,002)</a:t>
                      </a:r>
                    </a:p>
                    <a:p>
                      <a:pPr marL="0" marR="0" lvl="0" indent="0" algn="ctr" defTabSz="30274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 июля 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5,898 м (-0,003) </a:t>
                      </a:r>
                    </a:p>
                    <a:p>
                      <a:pPr marL="0" marR="0" lvl="0" indent="0" algn="ctr" defTabSz="30274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 июля 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5,899 м (-0,001)</a:t>
                      </a:r>
                    </a:p>
                    <a:p>
                      <a:pPr marL="0" marR="0" lvl="0" indent="0" algn="ctr" defTabSz="30274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22 июля 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5,868 м (-0,031)</a:t>
                      </a:r>
                    </a:p>
                  </a:txBody>
                  <a:tcPr marL="27000" marR="2700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98243">
                <a:tc>
                  <a:txBody>
                    <a:bodyPr/>
                    <a:lstStyle/>
                    <a:p>
                      <a:pPr marL="0" marR="0" lvl="0" indent="0" algn="ctr" defTabSz="30274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Прогноз на </a:t>
                      </a:r>
                      <a:r>
                        <a:rPr kumimoji="0" lang="ru-RU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23.07.2021</a:t>
                      </a: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30274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6,168 м 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(30) </a:t>
                      </a:r>
                      <a:r>
                        <a:rPr kumimoji="0" lang="ru-RU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см</a:t>
                      </a:r>
                    </a:p>
                  </a:txBody>
                  <a:tcPr marL="27000" marR="2700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64" name="Рисунок 6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916584"/>
            <a:ext cx="2405523" cy="161085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81904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498163</TotalTime>
  <Words>1220</Words>
  <Application>Microsoft Office PowerPoint</Application>
  <PresentationFormat>Экран (4:3)</PresentationFormat>
  <Paragraphs>352</Paragraphs>
  <Slides>6</Slides>
  <Notes>6</Notes>
  <HiddenSlides>0</HiddenSlides>
  <MMClips>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 СПЕЦИАЛИСТА АРМ №32 ПО ИНФОРМАЦИОННЫМ СИСТЕМАМ</dc:title>
  <dc:creator>ARM32</dc:creator>
  <cp:lastModifiedBy>ARM_9</cp:lastModifiedBy>
  <cp:revision>22527</cp:revision>
  <cp:lastPrinted>2018-11-28T03:24:43Z</cp:lastPrinted>
  <dcterms:created xsi:type="dcterms:W3CDTF">2014-09-08T13:21:12Z</dcterms:created>
  <dcterms:modified xsi:type="dcterms:W3CDTF">2021-07-22T12:32:22Z</dcterms:modified>
</cp:coreProperties>
</file>