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73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73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/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3" d="100"/>
          <a:sy n="113" d="100"/>
        </p:scale>
        <p:origin x="-1698" y="-108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02.06.2021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02.06.2021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02.06.2021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image" Target="../media/image77.jpeg"/><Relationship Id="rId7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0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jpe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jpe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4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0.emf"/><Relationship Id="rId5" Type="http://schemas.openxmlformats.org/officeDocument/2006/relationships/image" Target="../media/image69.png"/><Relationship Id="rId4" Type="http://schemas.openxmlformats.org/officeDocument/2006/relationships/image" Target="../media/image68.png"/><Relationship Id="rId9" Type="http://schemas.openxmlformats.org/officeDocument/2006/relationships/image" Target="../media/image6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</a:t>
            </a:r>
            <a:br>
              <a:rPr lang="ru-RU" altLang="ru-RU" sz="2100" b="1" dirty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>
                <a:solidFill>
                  <a:prstClr val="white"/>
                </a:solidFill>
              </a:rPr>
              <a:t>Геопортал</a:t>
            </a:r>
            <a:r>
              <a:rPr lang="ru-RU" sz="1200" dirty="0">
                <a:solidFill>
                  <a:prstClr val="white"/>
                </a:solidFill>
              </a:rPr>
              <a:t> САЦ Минэнерго, </a:t>
            </a:r>
            <a:r>
              <a:rPr lang="en-US" sz="1200" dirty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Трансформаторные подстанции</a:t>
              </a: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Электростанции</a:t>
              </a: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35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220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110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Обозначение автодороги</a:t>
              </a: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140 838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31 306;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138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10 615;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41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398431" y="903080"/>
            <a:ext cx="1134357" cy="485716"/>
            <a:chOff x="2336756" y="377045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13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 flipV="1">
              <a:off x="3192977" y="3800671"/>
              <a:ext cx="200931" cy="143196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8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Г. ЕЙСК,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50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87 400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67;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ПОО 6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3" name="Группа 942"/>
          <p:cNvGrpSpPr/>
          <p:nvPr/>
        </p:nvGrpSpPr>
        <p:grpSpPr>
          <a:xfrm>
            <a:off x="4398431" y="903080"/>
            <a:ext cx="1134357" cy="485716"/>
            <a:chOff x="2336756" y="3770451"/>
            <a:chExt cx="1134357" cy="229362"/>
          </a:xfrm>
        </p:grpSpPr>
        <p:sp>
          <p:nvSpPr>
            <p:cNvPr id="944" name="Прямоугольник 943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ЮЗ, 13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м/с            </a:t>
              </a:r>
            </a:p>
          </p:txBody>
        </p:sp>
        <p:cxnSp>
          <p:nvCxnSpPr>
            <p:cNvPr id="945" name="Прямая со стрелкой 944"/>
            <p:cNvCxnSpPr/>
            <p:nvPr/>
          </p:nvCxnSpPr>
          <p:spPr>
            <a:xfrm flipV="1">
              <a:off x="3192977" y="3800671"/>
              <a:ext cx="200931" cy="143196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суток)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="" xmlns:a16="http://schemas.microsoft.com/office/drawing/2014/main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="" xmlns:a16="http://schemas.microsoft.com/office/drawing/2014/main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71424"/>
            <a:ext cx="9146737" cy="6294660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="" xmlns:a16="http://schemas.microsoft.com/office/drawing/2014/main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5884428" y="2622655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="" xmlns:a16="http://schemas.microsoft.com/office/drawing/2014/main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="" xmlns:a16="http://schemas.microsoft.com/office/drawing/2014/main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3093127" y="5798851"/>
              <a:ext cx="3116914" cy="1049782"/>
            </a:xfrm>
            <a:prstGeom prst="roundRect">
              <a:avLst>
                <a:gd name="adj" fmla="val 12565"/>
              </a:avLst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повреждением  кровли 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1421" y="4975886"/>
            <a:ext cx="2189747" cy="191298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80" y="2908916"/>
            <a:ext cx="2149955" cy="199820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6807" y="623870"/>
            <a:ext cx="2195777" cy="219374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72141" y="627861"/>
            <a:ext cx="5771038" cy="1169551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Краснодарскому краю: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Местами кратковременный дождь, гроза. В отдельных районах сильный дождь, ливень в сочетании с грозой, градом, шквалистым усилением ветра 20-22 м/с (КМЯ). Ветер юго-западный 5-10 м/с, местами порывы 15-18 м/с. Температура воздуха ночью 13…18°, днем 17…22°.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На Черноморском побережье:</a:t>
            </a:r>
            <a:r>
              <a:rPr lang="ru-RU" sz="1000" dirty="0">
                <a:latin typeface="Times New Roman"/>
                <a:ea typeface="Times New Roman"/>
              </a:rPr>
              <a:t>  температура воздуха ночью 12…17°, днем 15…20°. </a:t>
            </a: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г. Краснодару</a:t>
            </a:r>
            <a:r>
              <a:rPr lang="ru-RU" sz="1000" dirty="0">
                <a:latin typeface="Times New Roman"/>
                <a:ea typeface="Times New Roman"/>
              </a:rPr>
              <a:t>: Переменная облачность. Кратковременный дождь, гроза. Ветер юго-западный 5-10 м/с, порывы 11-14 м/с. Температура воздуха ночью 13…15°, днем 19…21°.</a:t>
            </a:r>
            <a:endParaRPr lang="ru-RU" sz="10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6-12 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13</a:t>
            </a:r>
            <a:r>
              <a:rPr lang="en-US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18-25 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метеообстановка</a:t>
            </a:r>
          </a:p>
        </p:txBody>
      </p:sp>
      <p:sp>
        <p:nvSpPr>
          <p:cNvPr id="226" name="TextBox 225"/>
          <p:cNvSpPr txBox="1"/>
          <p:nvPr/>
        </p:nvSpPr>
        <p:spPr>
          <a:xfrm>
            <a:off x="-71545" y="622678"/>
            <a:ext cx="209799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температуры</a:t>
            </a:r>
          </a:p>
        </p:txBody>
      </p:sp>
      <p:sp>
        <p:nvSpPr>
          <p:cNvPr id="244" name="TextBox 243"/>
          <p:cNvSpPr txBox="1"/>
          <p:nvPr/>
        </p:nvSpPr>
        <p:spPr>
          <a:xfrm>
            <a:off x="-71545" y="2746112"/>
            <a:ext cx="2079002" cy="246219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выпадения осадков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-71545" y="4841499"/>
            <a:ext cx="2246463" cy="254780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</a:t>
            </a: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71456" y="627592"/>
            <a:ext cx="203461" cy="212409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7289" y="2766084"/>
            <a:ext cx="201857" cy="20872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8370" y="4878756"/>
            <a:ext cx="214785" cy="198466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32" name="Скругленный прямоугольник 231"/>
          <p:cNvSpPr/>
          <p:nvPr/>
        </p:nvSpPr>
        <p:spPr>
          <a:xfrm>
            <a:off x="13673707" y="-2371701"/>
            <a:ext cx="5063222" cy="1896786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2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информации Краснодарского ЦГМС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pPr algn="ctr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Черное море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(прибрежная зона от Анапы до </a:t>
            </a:r>
            <a:r>
              <a:rPr lang="ru-RU" sz="1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Магри</a:t>
            </a:r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algn="ctr"/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21.00  24 мая до 21.00  25 мая</a:t>
            </a:r>
          </a:p>
          <a:p>
            <a:pPr algn="just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Переменная облачность. Местами кратковременный дождь, гроза. Ветер западной четверти 6-11 м/с, на участке Анапа-Геленджик местами порывы 12-17 м/с. Температура воздуха ночью 11…16°; </a:t>
            </a:r>
            <a:b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 18…23°. Высота волны на участке Анапа-Геленджик ночью </a:t>
            </a:r>
            <a:b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1,3-1,8 м, днём 0,8-1,3 м; </a:t>
            </a:r>
            <a:r>
              <a:rPr lang="ru-RU" sz="12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участке от Джубги до </a:t>
            </a:r>
            <a:r>
              <a:rPr lang="ru-RU" sz="12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Магри</a:t>
            </a:r>
            <a:r>
              <a:rPr lang="ru-RU" sz="12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0,7-1,2 м.</a:t>
            </a:r>
          </a:p>
          <a:p>
            <a:pPr algn="ctr"/>
            <a:endParaRPr lang="ru-RU" sz="12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000" dirty="0"/>
          </a:p>
          <a:p>
            <a:endParaRPr lang="ru-RU" sz="1000" dirty="0"/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033696" y="2799552"/>
            <a:ext cx="2117615" cy="1251318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65" y="671666"/>
            <a:ext cx="9152015" cy="6187691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4946" y="881459"/>
            <a:ext cx="2829054" cy="191573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КРАЯ</a:t>
            </a:r>
          </a:p>
          <a:p>
            <a:r>
              <a:rPr lang="ru-RU" sz="1200" dirty="0"/>
              <a:t>(с использованием информационных ресурсов </a:t>
            </a:r>
            <a:r>
              <a:rPr lang="en-US" sz="1200" dirty="0" err="1"/>
              <a:t>Ventusky</a:t>
            </a:r>
            <a:r>
              <a:rPr lang="ru-RU" sz="1200" dirty="0"/>
              <a:t>, </a:t>
            </a:r>
            <a:r>
              <a:rPr lang="en-US" sz="1200" dirty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/>
              <a:t>06.00 </a:t>
            </a:r>
            <a:r>
              <a:rPr lang="ru-RU" dirty="0" smtClean="0"/>
              <a:t>03.06.2021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3" y="2785286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5 620 688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748529" y="3182622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Выселковский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2345199" y="4396669"/>
            <a:ext cx="1095800" cy="652269"/>
            <a:chOff x="1981645" y="4236965"/>
            <a:chExt cx="1095800" cy="652269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1982828" y="4236965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681425" y="5269948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>
                  <a:solidFill>
                    <a:schemeClr val="tx1"/>
                  </a:solidFill>
                </a:rPr>
                <a:t>Туапсинский район</a:t>
              </a: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545381" y="5964600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005944" y="2820166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701605" y="2218191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Ленинградский район</a:t>
              </a:r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1409853" y="3645553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465087" y="1766995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</a:t>
              </a:r>
              <a:endParaRPr lang="ru-RU" sz="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451799" y="3974340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0–7 м/с</a:t>
              </a: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8–12 м/с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13–17 м/с</a:t>
              </a: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в диапазоне 18-25 м/с</a:t>
              </a: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скорость ветра свыше 25 м/с</a:t>
              </a: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507730" y="4883118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Мостовской район</a:t>
              </a: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13817" y="4868655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МО </a:t>
            </a:r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Сочи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231635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ветра 18.00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03.06.2021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5576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" name="Picture 2" descr="E:\!!! ОМИП\сочи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738" y="5104334"/>
            <a:ext cx="3087666" cy="1805817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66062"/>
            <a:ext cx="9144000" cy="6191937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МЕТЕООБСТАНОВКЕ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КРАЯ</a:t>
            </a:r>
          </a:p>
          <a:p>
            <a:r>
              <a:rPr lang="ru-RU" sz="1200" dirty="0"/>
              <a:t>(использовались данные, представленные в информационном ресурсе погоды </a:t>
            </a:r>
            <a:r>
              <a:rPr lang="en-US" sz="1200" dirty="0"/>
              <a:t>Windy)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4057412" y="3670195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Краснодар</a:t>
            </a:r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3357978" y="4171483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Черное море</a:t>
            </a:r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4234744" y="3112032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Ростов-на-Дону</a:t>
            </a:r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4269262" y="4029057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/>
              <a:t>Сочи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455971" y="3026022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9" name="Полилиния 38"/>
          <p:cNvSpPr/>
          <p:nvPr/>
        </p:nvSpPr>
        <p:spPr>
          <a:xfrm rot="12035364" flipV="1">
            <a:off x="715222" y="4537102"/>
            <a:ext cx="931090" cy="408134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Полилиния 17"/>
          <p:cNvSpPr/>
          <p:nvPr/>
        </p:nvSpPr>
        <p:spPr>
          <a:xfrm rot="12937013" flipV="1">
            <a:off x="4016244" y="2636049"/>
            <a:ext cx="506037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12732249" flipV="1">
            <a:off x="7317390" y="3334899"/>
            <a:ext cx="506037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TextBox 22"/>
          <p:cNvSpPr txBox="1"/>
          <p:nvPr/>
        </p:nvSpPr>
        <p:spPr>
          <a:xfrm>
            <a:off x="2439462" y="2466458"/>
            <a:ext cx="2246968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2" name="TextBox 21"/>
          <p:cNvSpPr txBox="1"/>
          <p:nvPr/>
        </p:nvSpPr>
        <p:spPr>
          <a:xfrm>
            <a:off x="389727" y="5474174"/>
            <a:ext cx="2398263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высокого давления </a:t>
            </a:r>
            <a:r>
              <a:rPr lang="en-US" dirty="0"/>
              <a:t>H</a:t>
            </a:r>
            <a:endParaRPr lang="ru-RU" dirty="0"/>
          </a:p>
        </p:txBody>
      </p:sp>
      <p:sp>
        <p:nvSpPr>
          <p:cNvPr id="27" name="Полилиния 26"/>
          <p:cNvSpPr/>
          <p:nvPr/>
        </p:nvSpPr>
        <p:spPr>
          <a:xfrm rot="14619629" flipV="1">
            <a:off x="724827" y="1734038"/>
            <a:ext cx="911880" cy="45927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TextBox 24"/>
          <p:cNvSpPr txBox="1"/>
          <p:nvPr/>
        </p:nvSpPr>
        <p:spPr>
          <a:xfrm>
            <a:off x="528551" y="970916"/>
            <a:ext cx="2398263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высокого давления </a:t>
            </a:r>
            <a:r>
              <a:rPr lang="en-US" dirty="0"/>
              <a:t>H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006189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1836" y="655250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ГО НОВОРОССИЙСК (РИСК НАРУШЕНИЯ ЭЛЕКТРОСНАБЖЕНИЯ)</a:t>
            </a:r>
            <a:endParaRPr lang="en-US" sz="1200" dirty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Трансформаторные подстанции</a:t>
              </a: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Электростанции</a:t>
              </a: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35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220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Линии электропередач, 110 </a:t>
              </a:r>
              <a:r>
                <a:rPr lang="ru-RU" altLang="ru-RU" sz="675" b="0" kern="0" dirty="0" err="1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Обозначение автодороги</a:t>
              </a: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ГО Новороссийска</a:t>
            </a: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17844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– 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41 104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   дома – 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13 701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–1 615.</a:t>
              </a:r>
            </a:p>
          </p:txBody>
        </p: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5" name="Группа 184"/>
          <p:cNvGrpSpPr/>
          <p:nvPr/>
        </p:nvGrpSpPr>
        <p:grpSpPr>
          <a:xfrm>
            <a:off x="106494" y="3581929"/>
            <a:ext cx="1241851" cy="487528"/>
            <a:chOff x="2225948" y="3764479"/>
            <a:chExt cx="1241851" cy="229362"/>
          </a:xfrm>
        </p:grpSpPr>
        <p:sp>
          <p:nvSpPr>
            <p:cNvPr id="186" name="Прямоугольник 185"/>
            <p:cNvSpPr/>
            <p:nvPr/>
          </p:nvSpPr>
          <p:spPr>
            <a:xfrm>
              <a:off x="2225948" y="3764479"/>
              <a:ext cx="1240015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15-17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87" name="Прямая со стрелкой 186"/>
            <p:cNvCxnSpPr/>
            <p:nvPr/>
          </p:nvCxnSpPr>
          <p:spPr>
            <a:xfrm flipV="1">
              <a:off x="3202258" y="3807438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777763" y="2587305"/>
            <a:ext cx="2385558" cy="1380732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ЦЕНТРАЛЬНОГО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44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 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78 896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  дома – 6 083</a:t>
              </a:r>
              <a:r>
                <a:rPr lang="ru-RU" sz="1000" i="1" dirty="0"/>
                <a:t>.</a:t>
              </a:r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3;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29 298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2 027</a:t>
              </a:r>
              <a:r>
                <a:rPr lang="ru-RU" sz="1100" i="1" dirty="0"/>
                <a:t>.</a:t>
              </a:r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21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25" name="Группа 2124"/>
          <p:cNvGrpSpPr/>
          <p:nvPr/>
        </p:nvGrpSpPr>
        <p:grpSpPr>
          <a:xfrm>
            <a:off x="106494" y="3581929"/>
            <a:ext cx="1241851" cy="487528"/>
            <a:chOff x="2225948" y="3764479"/>
            <a:chExt cx="1241851" cy="229362"/>
          </a:xfrm>
        </p:grpSpPr>
        <p:sp>
          <p:nvSpPr>
            <p:cNvPr id="2126" name="Прямоугольник 2125"/>
            <p:cNvSpPr/>
            <p:nvPr/>
          </p:nvSpPr>
          <p:spPr>
            <a:xfrm>
              <a:off x="2225948" y="3764479"/>
              <a:ext cx="1240015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15-17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7" name="Прямая со стрелкой 2126"/>
            <p:cNvCxnSpPr/>
            <p:nvPr/>
          </p:nvCxnSpPr>
          <p:spPr>
            <a:xfrm flipV="1">
              <a:off x="3202258" y="3807438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59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 9;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69 048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271.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СЗО–3;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23 016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–131.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ЮЖНОГО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241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416" name="Группа 2415"/>
          <p:cNvGrpSpPr/>
          <p:nvPr/>
        </p:nvGrpSpPr>
        <p:grpSpPr>
          <a:xfrm>
            <a:off x="106494" y="3581929"/>
            <a:ext cx="1241851" cy="487528"/>
            <a:chOff x="2225948" y="3764479"/>
            <a:chExt cx="1241851" cy="229362"/>
          </a:xfrm>
        </p:grpSpPr>
        <p:sp>
          <p:nvSpPr>
            <p:cNvPr id="2417" name="Прямоугольник 2416"/>
            <p:cNvSpPr/>
            <p:nvPr/>
          </p:nvSpPr>
          <p:spPr>
            <a:xfrm>
              <a:off x="2225948" y="3764479"/>
              <a:ext cx="1240015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15-17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8" name="Прямая со стрелкой 2417"/>
            <p:cNvCxnSpPr/>
            <p:nvPr/>
          </p:nvCxnSpPr>
          <p:spPr>
            <a:xfrm flipV="1">
              <a:off x="3202258" y="3807438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79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ВОСТОЧНОГО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41 104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4 846.</a:t>
              </a: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– 13 701 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–1 615.</a:t>
              </a: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передвижные</a:t>
            </a:r>
          </a:p>
          <a:p>
            <a:r>
              <a:rPr lang="ru-RU" u="none" dirty="0">
                <a:solidFill>
                  <a:schemeClr val="bg1"/>
                </a:solidFill>
              </a:rPr>
              <a:t>источники 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pic>
        <p:nvPicPr>
          <p:cNvPr id="143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7" name="Группа 1436"/>
          <p:cNvGrpSpPr/>
          <p:nvPr/>
        </p:nvGrpSpPr>
        <p:grpSpPr>
          <a:xfrm>
            <a:off x="106494" y="3581929"/>
            <a:ext cx="1241851" cy="487528"/>
            <a:chOff x="2225948" y="3764479"/>
            <a:chExt cx="1241851" cy="229362"/>
          </a:xfrm>
        </p:grpSpPr>
        <p:sp>
          <p:nvSpPr>
            <p:cNvPr id="1438" name="Прямоугольник 1437"/>
            <p:cNvSpPr/>
            <p:nvPr/>
          </p:nvSpPr>
          <p:spPr>
            <a:xfrm>
              <a:off x="2225948" y="3764479"/>
              <a:ext cx="1240015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15-17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9" name="Прямая со стрелкой 1438"/>
            <p:cNvCxnSpPr/>
            <p:nvPr/>
          </p:nvCxnSpPr>
          <p:spPr>
            <a:xfrm flipV="1">
              <a:off x="3202258" y="3807438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</a:t>
            </a: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СХЕМА РАСПОЛОЖЕНИЯ СЗО ПРИМОРМКОГО РАЙОНА Г. НОВОРОССИЙСКА, </a:t>
            </a:r>
          </a:p>
          <a:p>
            <a:r>
              <a:rPr lang="ru-RU" dirty="0"/>
              <a:t>ПОПАДАЮЩИХ В ЗОНУ ОТКЛЮЧЕНИЯ ЭЛЕКТРОЭНЕРГИИ ПРИ НАИХУДШЕМ СЦЕНАРИИ</a:t>
            </a:r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попадают:</a:t>
              </a: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14</a:t>
              </a:r>
              <a:r>
                <a:rPr lang="ru-RU" sz="1000" i="1" dirty="0"/>
                <a:t>;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71 479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 5 959.</a:t>
              </a: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наиболее вероятному сценарию в зону отключения попадают:</a:t>
              </a: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23 826 чел.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–1 986.</a:t>
              </a: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209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553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7372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/>
                        <a:t>№ п/п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/>
                    </a:p>
                    <a:p>
                      <a:r>
                        <a:rPr lang="ru-RU" sz="800" dirty="0"/>
                        <a:t>Принадлежность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Кол-во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/>
                        <a:t>Мощ-ность</a:t>
                      </a:r>
                      <a:r>
                        <a:rPr lang="ru-RU" sz="800" dirty="0"/>
                        <a:t>,</a:t>
                      </a:r>
                      <a:r>
                        <a:rPr lang="ru-RU" sz="800" baseline="0" dirty="0"/>
                        <a:t> кВт</a:t>
                      </a:r>
                      <a:endParaRPr lang="ru-RU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Администрация МО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950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Водоканал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«АТЭК»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1049,8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ОАО «НЭСК»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ОАО</a:t>
                      </a:r>
                      <a:r>
                        <a:rPr lang="ru-RU" sz="800" baseline="0" dirty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/>
                        <a:t>Итого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36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/>
                        <a:t>2407,8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передвижные</a:t>
            </a:r>
          </a:p>
          <a:p>
            <a:r>
              <a:rPr lang="ru-RU" u="none" dirty="0"/>
              <a:t>источники питания</a:t>
            </a:r>
          </a:p>
        </p:txBody>
      </p:sp>
      <p:pic>
        <p:nvPicPr>
          <p:cNvPr id="52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28" name="Группа 527"/>
          <p:cNvGrpSpPr/>
          <p:nvPr/>
        </p:nvGrpSpPr>
        <p:grpSpPr>
          <a:xfrm>
            <a:off x="106494" y="3581929"/>
            <a:ext cx="1241851" cy="487528"/>
            <a:chOff x="2225948" y="3764479"/>
            <a:chExt cx="1241851" cy="229362"/>
          </a:xfrm>
        </p:grpSpPr>
        <p:sp>
          <p:nvSpPr>
            <p:cNvPr id="530" name="Прямоугольник 529"/>
            <p:cNvSpPr/>
            <p:nvPr/>
          </p:nvSpPr>
          <p:spPr>
            <a:xfrm>
              <a:off x="2225948" y="3764479"/>
              <a:ext cx="1240015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ЮЗ, 15-17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4" name="Прямая со стрелкой 533"/>
            <p:cNvCxnSpPr/>
            <p:nvPr/>
          </p:nvCxnSpPr>
          <p:spPr>
            <a:xfrm flipV="1">
              <a:off x="3202258" y="3807438"/>
              <a:ext cx="265541" cy="176394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544743</TotalTime>
  <Words>2278</Words>
  <Application>Microsoft Office PowerPoint</Application>
  <PresentationFormat>Экран (4:3)</PresentationFormat>
  <Paragraphs>733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24722</cp:revision>
  <cp:lastPrinted>2021-04-07T02:47:30Z</cp:lastPrinted>
  <dcterms:created xsi:type="dcterms:W3CDTF">2014-09-08T13:21:12Z</dcterms:created>
  <dcterms:modified xsi:type="dcterms:W3CDTF">2021-06-02T14:29:45Z</dcterms:modified>
</cp:coreProperties>
</file>